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2" r:id="rId3"/>
  </p:sldMasterIdLst>
  <p:notesMasterIdLst>
    <p:notesMasterId r:id="rId6"/>
  </p:notesMasterIdLst>
  <p:handoutMasterIdLst>
    <p:handoutMasterId r:id="rId30"/>
  </p:handoutMasterIdLst>
  <p:sldIdLst>
    <p:sldId id="1136" r:id="rId4"/>
    <p:sldId id="523" r:id="rId5"/>
    <p:sldId id="1024" r:id="rId7"/>
    <p:sldId id="1046" r:id="rId8"/>
    <p:sldId id="1025" r:id="rId9"/>
    <p:sldId id="1064" r:id="rId10"/>
    <p:sldId id="1026" r:id="rId11"/>
    <p:sldId id="1075" r:id="rId12"/>
    <p:sldId id="1076" r:id="rId13"/>
    <p:sldId id="1082" r:id="rId14"/>
    <p:sldId id="1020" r:id="rId15"/>
    <p:sldId id="1080" r:id="rId16"/>
    <p:sldId id="1036" r:id="rId17"/>
    <p:sldId id="1029" r:id="rId18"/>
    <p:sldId id="1030" r:id="rId19"/>
    <p:sldId id="1031" r:id="rId20"/>
    <p:sldId id="1034" r:id="rId21"/>
    <p:sldId id="1035" r:id="rId22"/>
    <p:sldId id="1037" r:id="rId23"/>
    <p:sldId id="1062" r:id="rId24"/>
    <p:sldId id="1065" r:id="rId25"/>
    <p:sldId id="1066" r:id="rId26"/>
    <p:sldId id="1083" r:id="rId27"/>
    <p:sldId id="1084" r:id="rId28"/>
    <p:sldId id="1008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</p:embeddedFont>
    <p:embeddedFont>
      <p:font typeface="黑体" panose="02010609060101010101" pitchFamily="49" charset="-122"/>
      <p:regular r:id="rId39"/>
    </p:embeddedFont>
    <p:embeddedFont>
      <p:font typeface="楷体" panose="02010609060101010101" charset="-122"/>
      <p:regular r:id="rId40"/>
    </p:embeddedFont>
    <p:embeddedFont>
      <p:font typeface="汉语拼音" panose="000B0604020202020204" pitchFamily="34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2" userDrawn="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 showGuides="1">
      <p:cViewPr>
        <p:scale>
          <a:sx n="89" d="100"/>
          <a:sy n="89" d="100"/>
        </p:scale>
        <p:origin x="-996" y="-432"/>
      </p:cViewPr>
      <p:guideLst>
        <p:guide orient="horz" pos="3112"/>
        <p:guide pos="5761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06"/>
        <p:guide pos="22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2" Type="http://schemas.openxmlformats.org/officeDocument/2006/relationships/tags" Target="tags/tag1.xml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39" descr="구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5" name="图片 8" descr="C:\Users\sunrj\Desktop\凤凰教师.png凤凰教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3B173BC-14DB-46F2-90D5-4C90D13F1BE1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13B73A4-A167-418C-98D1-B53280A3F18F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39" descr="구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220" name="图片 8" descr="C:\Users\sunrj\Desktop\凤凰教师.png凤凰教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070577F-3681-4A23-809C-C59A44197640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C468387-4F4D-49D3-9DBB-776F11E70BB2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6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2" name="图片 9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053" name="图片 8" descr="小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4" name="图片 8" descr="C:\Users\sunrj\Desktop\凤凰教师.png凤凰教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4A54EE79-B236-4923-B6A2-D4A6E2D16CF1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CBA79FE-77EF-4C34-A519-792B83608A7D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C:\Users\Administrator\Desktop\宽屏语文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6" name="图片 8" descr="C:\Users\sunrj\Desktop\凤凰教师.png凤凰教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F783297D-A3C7-4951-910A-A242C392F380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A8AFFBF-8B42-4160-8994-FBD3CF054593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C:\Users\Administrator\Desktop\宽屏语文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00" name="图片 8" descr="C:\Users\sunrj\Desktop\凤凰教师.png凤凰教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F02865FD-B2C5-4322-A7BE-F43C57287408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904075F-AFF2-4CD0-8581-8D14AE788A56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C:\Users\Administrator\Desktop\宽屏语文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4" name="图片 8" descr="C:\Users\sunrj\Desktop\凤凰教师.png凤凰教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2DCB304-D968-460A-96A1-D840A924AE1F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58AD8D8-974E-49BA-811C-26BFB89A0D45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8" name="Picture 39" descr="구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9" name="Picture 40" descr="구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6150" name="组合 10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anose="020B0503020000020004" pitchFamily="34" charset="-127"/>
              </a:endParaRPr>
            </a:p>
          </p:txBody>
        </p:sp>
        <p:pic>
          <p:nvPicPr>
            <p:cNvPr id="6152" name="Picture 16" descr="꽃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6153" name="矩形 3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B0ACCA9-18F9-407F-8135-760A4648CC08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BCD5242-7D97-4178-B3E5-4594B878B649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8" descr="C:\Users\sunrj\Desktop\凤凰教师.png凤凰教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162FB89B-85DE-456E-B0D8-A087CAE3729A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1DE199D-57FA-4783-BA28-44AEE6460C2E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BEA359F3-E6DA-4F17-B2C8-0F4E755C40F6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C410A2C-14DA-4A4B-B50A-9309571FE5B8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6105" y="53276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用“√”选择蓝色字的正确读音。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6110" y="1283335"/>
            <a:ext cx="36578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叼</a:t>
            </a:r>
            <a:r>
              <a:rPr lang="zh-CN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走</a:t>
            </a:r>
            <a:r>
              <a:rPr lang="zh-CN" altLang="zh-CN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diāo dāo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）   　</a:t>
            </a: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教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诲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huǐ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</a:t>
            </a:r>
            <a:r>
              <a:rPr lang="en-US" altLang="zh-CN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huì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）　　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　 </a:t>
            </a: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半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截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jiě    jié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　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）  　</a:t>
            </a: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耷</a:t>
            </a:r>
            <a:r>
              <a:rPr lang="zh-CN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拉</a:t>
            </a: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dā  sǒng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   　</a:t>
            </a:r>
            <a:endParaRPr lang="zh-CN" altLang="en-US" sz="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寂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寞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mè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</a:t>
            </a:r>
            <a:r>
              <a:rPr lang="en-US" altLang="zh-CN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 mò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  　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卖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房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ｍ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ǎi 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ｍ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ài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　　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饰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品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sì   shì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   　　</a:t>
            </a:r>
            <a:endParaRPr lang="zh-CN" altLang="en-US" sz="2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36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6910" y="1283335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1800" y="1707654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3768" y="221171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01019" y="2643758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283335"/>
            <a:ext cx="39581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半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晌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shǎng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xiǎ</a:t>
            </a:r>
            <a:r>
              <a:rPr lang="en-US" altLang="zh-CN" sz="2800" err="1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 </a:t>
            </a: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严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肃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shù</a:t>
            </a:r>
            <a:r>
              <a:rPr lang="zh-CN" altLang="en-US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 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sù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　 </a:t>
            </a:r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后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悔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huì   huǐ</a:t>
            </a:r>
            <a:r>
              <a:rPr lang="zh-CN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280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口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罩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zào zhào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颈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部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jǐng jìng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  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发</a:t>
            </a: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愣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lèng lèn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  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耸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立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sǒng  sòng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/>
          </a:p>
        </p:txBody>
      </p:sp>
      <p:sp>
        <p:nvSpPr>
          <p:cNvPr id="24" name="文本框 7"/>
          <p:cNvSpPr txBox="1"/>
          <p:nvPr/>
        </p:nvSpPr>
        <p:spPr>
          <a:xfrm>
            <a:off x="2843808" y="3075806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7"/>
          <p:cNvSpPr txBox="1"/>
          <p:nvPr/>
        </p:nvSpPr>
        <p:spPr>
          <a:xfrm>
            <a:off x="2699792" y="3507854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7"/>
          <p:cNvSpPr txBox="1"/>
          <p:nvPr/>
        </p:nvSpPr>
        <p:spPr>
          <a:xfrm>
            <a:off x="2411760" y="3921988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48064" y="1275606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68144" y="1635646"/>
            <a:ext cx="466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　　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24128" y="221171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4128" y="2643758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✔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" name="文本框 7"/>
          <p:cNvSpPr txBox="1"/>
          <p:nvPr/>
        </p:nvSpPr>
        <p:spPr>
          <a:xfrm>
            <a:off x="4932040" y="3075806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7"/>
          <p:cNvSpPr txBox="1"/>
          <p:nvPr/>
        </p:nvSpPr>
        <p:spPr>
          <a:xfrm>
            <a:off x="5004048" y="3507854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7"/>
          <p:cNvSpPr txBox="1"/>
          <p:nvPr/>
        </p:nvSpPr>
        <p:spPr>
          <a:xfrm>
            <a:off x="5004048" y="3939902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26762" y="761365"/>
            <a:ext cx="8093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换部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首，组成新字，再组词。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814" y="1550035"/>
            <a:ext cx="86347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烧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）（     ）    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传（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）（     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植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  (     )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     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篮（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）（     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）（     ）  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棵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）（     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仔（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）（     ）  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偏（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）（   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该（   ）（     ）　　坏（    ）（     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92255" y="1563638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浇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5189" y="1550035"/>
            <a:ext cx="91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浇水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8244" y="1550035"/>
            <a:ext cx="107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转头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47114" y="1550035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47114" y="198120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蓝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68244" y="1981200"/>
            <a:ext cx="906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蓝天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5189" y="1981200"/>
            <a:ext cx="91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值日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0247" y="1995686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24703" y="2859782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编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2255" y="329183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刻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5344" y="241173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根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2695" y="2427734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课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4703" y="329183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杯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92855" y="3291830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水杯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45344" y="2827020"/>
            <a:ext cx="46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籽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45189" y="2411730"/>
            <a:ext cx="906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树根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20847" y="2427734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课本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20847" y="2859782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编织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16391" y="2859782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草籽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45189" y="3273425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立刻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82761" y="65659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给多音字选择正确的读音。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806" y="1334770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631" y="1347614"/>
            <a:ext cx="8634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066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de      </a:t>
            </a:r>
            <a:r>
              <a:rPr lang="en-US" altLang="zh-CN" sz="2800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dí        </a:t>
            </a:r>
            <a:r>
              <a:rPr lang="en-US" altLang="zh-CN" sz="2800" b="1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dī      </a:t>
            </a:r>
            <a:r>
              <a:rPr lang="en-US" altLang="zh-CN" sz="2800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dì                </a:t>
            </a:r>
            <a:endParaRPr lang="en-US" altLang="zh-CN" sz="2800" smtClean="0">
              <a:solidFill>
                <a:srgbClr val="FF0000"/>
              </a:solidFill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  <a:p>
            <a:pPr lvl="0" indent="106680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这的（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）确不是我的过错。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我一定要把这件大的（    ）事情告诉家长。</a:t>
            </a:r>
            <a:endParaRPr lang="en-US" altLang="zh-CN" sz="28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天黑了，我们还没到达目的（    ）地。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现在人们出门经常打的（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smtClean="0"/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0567" y="257175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de</a:t>
            </a:r>
            <a:endParaRPr lang="zh-CN" altLang="en-US" sz="2800" b="1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4303" y="221171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dí</a:t>
            </a:r>
            <a:endParaRPr lang="zh-CN" altLang="en-US" sz="28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2695" y="3075806"/>
            <a:ext cx="48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dì</a:t>
            </a:r>
            <a:endParaRPr lang="zh-CN" altLang="en-US" sz="28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60607" y="35078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dī</a:t>
            </a:r>
            <a:endParaRPr lang="zh-CN" altLang="en-US" sz="2800" b="1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7870" y="1334770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7870" y="1334770"/>
            <a:ext cx="863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汉语拼音" panose="000B0604020202020204" pitchFamily="34" charset="0"/>
                <a:cs typeface="汉语拼音" panose="000B0604020202020204" pitchFamily="34" charset="0"/>
              </a:rPr>
              <a:t>　　　　　　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li</a:t>
            </a:r>
            <a:r>
              <a:rPr lang="zh-CN" altLang="zh-CN" sz="2400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à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ng</a:t>
            </a:r>
            <a:r>
              <a:rPr lang="zh-CN" altLang="en-US" sz="2400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　　</a:t>
            </a:r>
            <a:r>
              <a:rPr lang="en-US" altLang="zh-CN" sz="2400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li</a:t>
            </a:r>
            <a:r>
              <a:rPr lang="zh-CN" altLang="zh-CN" sz="2400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á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ng </a:t>
            </a:r>
            <a:endParaRPr lang="zh-CN" altLang="zh-CN" sz="2400" smtClean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  <a:p>
            <a:pPr lvl="0"/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１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.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做衣服时，要先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量（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        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）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尺寸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。</a:t>
            </a:r>
            <a:endParaRPr lang="zh-CN" altLang="zh-CN" sz="2400" smtClean="0"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  <a:p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２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.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做任何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事，都要量（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       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）力而行。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endParaRPr lang="en-US" altLang="zh-CN" sz="2400" smtClean="0"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  <a:p>
            <a:r>
              <a:rPr lang="zh-CN" altLang="en-US" sz="2400" smtClean="0">
                <a:latin typeface="汉语拼音" panose="000B0604020202020204" pitchFamily="34" charset="0"/>
                <a:cs typeface="汉语拼音" panose="000B0604020202020204" pitchFamily="34" charset="0"/>
              </a:rPr>
              <a:t>　　　　　　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dǎo</a:t>
            </a:r>
            <a:r>
              <a:rPr lang="en-US" altLang="zh-CN" sz="2400" smtClean="0">
                <a:solidFill>
                  <a:srgbClr val="C0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   </a:t>
            </a:r>
            <a:r>
              <a:rPr lang="zh-CN" altLang="en-US" sz="2400" smtClean="0">
                <a:solidFill>
                  <a:srgbClr val="C0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　　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dào</a:t>
            </a:r>
            <a:endParaRPr lang="zh-CN" altLang="zh-CN" sz="2400" smtClean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  <a:p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１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. 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我们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不能随意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倒（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    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）垃圾。</a:t>
            </a:r>
            <a:endParaRPr lang="zh-CN" altLang="zh-CN" sz="2400" smtClean="0"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  <a:p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２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. 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下雨天，路滑，很容易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摔倒（</a:t>
            </a:r>
            <a:r>
              <a:rPr lang="en-US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   </a:t>
            </a:r>
            <a:r>
              <a:rPr lang="zh-CN" altLang="zh-CN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）</a:t>
            </a:r>
            <a:r>
              <a:rPr lang="zh-CN" altLang="en-US" sz="24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。</a:t>
            </a:r>
            <a:endParaRPr lang="zh-CN" altLang="zh-CN" sz="2400" smtClean="0"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  <a:p>
            <a:endParaRPr sz="2400" b="1"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3433" y="1678037"/>
            <a:ext cx="93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li</a:t>
            </a:r>
            <a:r>
              <a:rPr lang="zh-CN" altLang="zh-CN" sz="2400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á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ng </a:t>
            </a:r>
            <a:endParaRPr lang="zh-CN" altLang="en-US" sz="24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3971" y="2038077"/>
            <a:ext cx="110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li</a:t>
            </a:r>
            <a:r>
              <a:rPr lang="zh-CN" altLang="zh-CN" sz="2400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à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ng</a:t>
            </a:r>
            <a:r>
              <a:rPr lang="en-US" altLang="zh-CN" sz="2400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endParaRPr lang="zh-CN" altLang="en-US" sz="24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0527" y="27581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汉语拼音" panose="000B0604020202020204" pitchFamily="34" charset="0"/>
                <a:cs typeface="汉语拼音" panose="000B0604020202020204" pitchFamily="34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dào</a:t>
            </a:r>
            <a:endParaRPr lang="zh-CN" altLang="en-US" sz="24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80687" y="311704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汉语拼音" panose="000B0604020202020204" pitchFamily="34" charset="0"/>
                <a:cs typeface="汉语拼音" panose="000B0604020202020204" pitchFamily="34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dǎo</a:t>
            </a:r>
            <a:endParaRPr lang="zh-CN" altLang="en-US" sz="2400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0775" y="53784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精挑细选。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928" y="1516501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693" y="1275606"/>
            <a:ext cx="8839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800" b="1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下列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蓝色</a:t>
            </a:r>
            <a:r>
              <a:rPr sz="2800" b="1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字注音全部正确的一项是（    ）</a:t>
            </a:r>
            <a:endParaRPr sz="2800" b="1" err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船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舱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spc="-15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cāng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晌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sh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ǎ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ng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诲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hu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ì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B．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冈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b="1" err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g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ǎng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异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y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ì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忠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诚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z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ōng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赚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钱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zhu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ān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似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乎（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shì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赏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菊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sh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ǎ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ng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D．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c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éng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蔗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糖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zh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é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r>
              <a:rPr 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茁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壮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zhu</a:t>
            </a:r>
            <a:r>
              <a:rPr lang="en-US" altLang="zh-CN" sz="2400" err="1" smtClean="0"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ó</a:t>
            </a:r>
            <a:r>
              <a:rPr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7523" y="1347614"/>
            <a:ext cx="46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Ａ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3575" y="38925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画去括号中写错的字。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766" y="1625714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376" y="1284084"/>
            <a:ext cx="8634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在野外迷了路，无法（辩、辨）别方向时，可以借助天然的指南针</a:t>
            </a: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．我们要像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（莲、连）花一样，具有清新、高雅的品质。 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/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傍晚太阳落山了，月亮悄悄爬上树（稍、哨）。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爷爷昨天买了一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匹、区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黑色的马</a:t>
            </a: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我们要保管好自己的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材、财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4543" y="1278518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\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8439" y="2142614"/>
            <a:ext cx="476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\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64863" y="2934702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\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4543" y="3438758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\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4543" y="3798798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\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3575" y="50292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对号入座，选字填空。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175" y="1334770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480" y="1271270"/>
            <a:ext cx="82334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36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湾</a:t>
            </a:r>
            <a:r>
              <a:rPr sz="32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36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弯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峡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）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曲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台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拐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（  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港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）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　　　　</a:t>
            </a:r>
            <a:r>
              <a:rPr lang="zh-CN" altLang="en-US" sz="32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植　　　　值</a:t>
            </a:r>
            <a:endParaRPr lang="en-US" sz="3200" b="1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树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得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</a:t>
            </a:r>
            <a:r>
              <a:rPr 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（   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皮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600" y="3795886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2650" y="185674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6216" y="185167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湾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2650" y="2378710"/>
            <a:ext cx="46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6216" y="2355726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湾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600" y="329183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4168" y="329183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1640" y="1779662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湾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7315" y="228727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2" y="3291830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植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9872" y="3795886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植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84168" y="3795886"/>
            <a:ext cx="46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植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7175" y="1478280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520" y="1275606"/>
            <a:ext cx="8634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六、把下列偏旁组合成新字，并组词。（不能重复使用偏旁）</a:t>
            </a:r>
            <a:endParaRPr lang="zh-CN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</a:rPr>
              <a:t>　　　　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仓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立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己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冫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扌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亻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讠</a:t>
            </a:r>
            <a:endParaRPr lang="zh-CN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1.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2.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3.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b="1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 4.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</a:rPr>
              <a:t>　　　</a:t>
            </a:r>
            <a:r>
              <a:rPr lang="zh-CN" altLang="zh-CN" sz="2400" b="1" smtClean="0">
                <a:latin typeface="楷体" panose="02010609060101010101" charset="-122"/>
                <a:ea typeface="楷体" panose="02010609060101010101" charset="-122"/>
              </a:rPr>
              <a:t> ）</a:t>
            </a:r>
            <a:endParaRPr 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061" y="3075806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3648" y="3075806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仓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8024" y="307580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抢答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339752" y="3075806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扌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403648" y="343584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2483768" y="343584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亻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3639061" y="343584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位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788024" y="343584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座位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1403648" y="379588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2483768" y="379588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扌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3639061" y="379588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挣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4788024" y="379588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挣钱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1403648" y="415592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己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2483768" y="415592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讠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3639061" y="415592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记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4788024" y="4155926"/>
            <a:ext cx="114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记住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7175" y="1792520"/>
            <a:ext cx="863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945" y="1553760"/>
            <a:ext cx="86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摘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挖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逗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捉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⑥逮⑦看⑧赏⑨数</a:t>
            </a:r>
            <a:endParaRPr lang="zh-CN" altLang="en-US" sz="2800" b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夕阳　　　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明月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野菜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）蝈蝈　　　（  ）野果   　（  ）星星 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）松鼠　　　（  ）蘑菇   　（  ）蜻蜓</a:t>
            </a:r>
            <a:endParaRPr 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4168" y="3245524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4168" y="2381428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52" y="3245524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④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9872" y="3245524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②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872" y="2813476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①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67544" y="869260"/>
            <a:ext cx="835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把正确的序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号填入括号。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419872" y="2381428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⑧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6084168" y="2813476"/>
            <a:ext cx="64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⑨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539552" y="2813476"/>
            <a:ext cx="71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539552" y="2381428"/>
            <a:ext cx="64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⑦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" y="1003300"/>
            <a:ext cx="835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下列词语中没有错别字的是(    )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175" y="2073275"/>
            <a:ext cx="86347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花从　寻找　灾难　干净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街道　波文　痛快　决定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景色　叔叔　原来　劝告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妹妹　温暖　白洒　邮局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97675" y="1003300"/>
            <a:ext cx="964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C</a:t>
            </a:r>
            <a:endParaRPr lang="en-US" altLang="zh-CN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2607568" y="1414614"/>
            <a:ext cx="5283185" cy="852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生字专项复习</a:t>
            </a:r>
            <a:endParaRPr lang="zh-CN" altLang="en-US" sz="51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23181" y="129736"/>
            <a:ext cx="3169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685800">
              <a:defRPr sz="2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defTabSz="685800">
              <a:defRPr sz="1400"/>
            </a:lvl2pPr>
            <a:lvl3pPr marL="685800" defTabSz="685800">
              <a:defRPr sz="1400"/>
            </a:lvl3pPr>
            <a:lvl4pPr marL="1028700" defTabSz="685800">
              <a:defRPr sz="1400"/>
            </a:lvl4pPr>
            <a:lvl5pPr marL="1371600" defTabSz="685800">
              <a:defRPr sz="1400"/>
            </a:lvl5pPr>
            <a:lvl6pPr marL="1714500" defTabSz="685800">
              <a:defRPr sz="1400"/>
            </a:lvl6pPr>
            <a:lvl7pPr marL="2057400" defTabSz="685800">
              <a:defRPr sz="1400"/>
            </a:lvl7pPr>
            <a:lvl8pPr marL="2400300" defTabSz="685800">
              <a:defRPr sz="1400"/>
            </a:lvl8pPr>
            <a:lvl9pPr marL="2743200" defTabSz="685800">
              <a:defRPr sz="1400"/>
            </a:lvl9pPr>
          </a:lstStyle>
          <a:p>
            <a:r>
              <a:rPr lang="zh-CN" altLang="en-US"/>
              <a:t>   语文  二年级  下册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3655" y="1637665"/>
            <a:ext cx="4446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   题</a:t>
            </a:r>
            <a:r>
              <a: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4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62"/>
          <p:cNvGrpSpPr/>
          <p:nvPr/>
        </p:nvGrpSpPr>
        <p:grpSpPr>
          <a:xfrm>
            <a:off x="6189260" y="3867894"/>
            <a:ext cx="838200" cy="419100"/>
            <a:chOff x="1770" y="12588"/>
            <a:chExt cx="1320" cy="660"/>
          </a:xfrm>
        </p:grpSpPr>
        <p:grpSp>
          <p:nvGrpSpPr>
            <p:cNvPr id="155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60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6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57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组合 162"/>
          <p:cNvGrpSpPr/>
          <p:nvPr/>
        </p:nvGrpSpPr>
        <p:grpSpPr>
          <a:xfrm>
            <a:off x="3308940" y="3867894"/>
            <a:ext cx="838200" cy="419100"/>
            <a:chOff x="1770" y="12588"/>
            <a:chExt cx="1320" cy="660"/>
          </a:xfrm>
        </p:grpSpPr>
        <p:grpSp>
          <p:nvGrpSpPr>
            <p:cNvPr id="137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42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8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39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7" name="组合 162"/>
          <p:cNvGrpSpPr/>
          <p:nvPr/>
        </p:nvGrpSpPr>
        <p:grpSpPr>
          <a:xfrm>
            <a:off x="1364724" y="3867894"/>
            <a:ext cx="838200" cy="419100"/>
            <a:chOff x="1770" y="12588"/>
            <a:chExt cx="1320" cy="660"/>
          </a:xfrm>
        </p:grpSpPr>
        <p:grpSp>
          <p:nvGrpSpPr>
            <p:cNvPr id="128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33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9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30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7" name="组合 162"/>
          <p:cNvGrpSpPr/>
          <p:nvPr/>
        </p:nvGrpSpPr>
        <p:grpSpPr>
          <a:xfrm>
            <a:off x="6261268" y="2787774"/>
            <a:ext cx="838200" cy="419100"/>
            <a:chOff x="1770" y="12588"/>
            <a:chExt cx="1320" cy="660"/>
          </a:xfrm>
        </p:grpSpPr>
        <p:grpSp>
          <p:nvGrpSpPr>
            <p:cNvPr id="118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23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20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62"/>
          <p:cNvGrpSpPr/>
          <p:nvPr/>
        </p:nvGrpSpPr>
        <p:grpSpPr>
          <a:xfrm>
            <a:off x="4749100" y="2787774"/>
            <a:ext cx="838200" cy="419100"/>
            <a:chOff x="1770" y="12588"/>
            <a:chExt cx="1320" cy="660"/>
          </a:xfrm>
        </p:grpSpPr>
        <p:grpSp>
          <p:nvGrpSpPr>
            <p:cNvPr id="109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14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0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11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9" name="组合 162"/>
          <p:cNvGrpSpPr/>
          <p:nvPr/>
        </p:nvGrpSpPr>
        <p:grpSpPr>
          <a:xfrm>
            <a:off x="3236932" y="2787774"/>
            <a:ext cx="838200" cy="419100"/>
            <a:chOff x="1770" y="12588"/>
            <a:chExt cx="1320" cy="660"/>
          </a:xfrm>
        </p:grpSpPr>
        <p:grpSp>
          <p:nvGrpSpPr>
            <p:cNvPr id="100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05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1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02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0" name="组合 162"/>
          <p:cNvGrpSpPr/>
          <p:nvPr/>
        </p:nvGrpSpPr>
        <p:grpSpPr>
          <a:xfrm>
            <a:off x="1364724" y="2787774"/>
            <a:ext cx="838200" cy="419100"/>
            <a:chOff x="1770" y="12588"/>
            <a:chExt cx="1320" cy="660"/>
          </a:xfrm>
        </p:grpSpPr>
        <p:grpSp>
          <p:nvGrpSpPr>
            <p:cNvPr id="91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96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2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93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0" name="组合 162"/>
          <p:cNvGrpSpPr/>
          <p:nvPr/>
        </p:nvGrpSpPr>
        <p:grpSpPr>
          <a:xfrm>
            <a:off x="6333276" y="1707654"/>
            <a:ext cx="838200" cy="419100"/>
            <a:chOff x="1770" y="12588"/>
            <a:chExt cx="1320" cy="660"/>
          </a:xfrm>
        </p:grpSpPr>
        <p:grpSp>
          <p:nvGrpSpPr>
            <p:cNvPr id="81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86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83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" name="组合 162"/>
          <p:cNvGrpSpPr/>
          <p:nvPr/>
        </p:nvGrpSpPr>
        <p:grpSpPr>
          <a:xfrm>
            <a:off x="4677092" y="1707654"/>
            <a:ext cx="838200" cy="419100"/>
            <a:chOff x="1770" y="12588"/>
            <a:chExt cx="1320" cy="660"/>
          </a:xfrm>
        </p:grpSpPr>
        <p:grpSp>
          <p:nvGrpSpPr>
            <p:cNvPr id="72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77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74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162"/>
          <p:cNvGrpSpPr/>
          <p:nvPr/>
        </p:nvGrpSpPr>
        <p:grpSpPr>
          <a:xfrm>
            <a:off x="3236932" y="1707654"/>
            <a:ext cx="838200" cy="419100"/>
            <a:chOff x="1770" y="12588"/>
            <a:chExt cx="1320" cy="660"/>
          </a:xfrm>
        </p:grpSpPr>
        <p:grpSp>
          <p:nvGrpSpPr>
            <p:cNvPr id="63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68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4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65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162"/>
          <p:cNvGrpSpPr/>
          <p:nvPr/>
        </p:nvGrpSpPr>
        <p:grpSpPr>
          <a:xfrm>
            <a:off x="1292716" y="1707654"/>
            <a:ext cx="838200" cy="419100"/>
            <a:chOff x="1770" y="12588"/>
            <a:chExt cx="1320" cy="660"/>
          </a:xfrm>
        </p:grpSpPr>
        <p:grpSp>
          <p:nvGrpSpPr>
            <p:cNvPr id="54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59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5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56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018083" y="552450"/>
            <a:ext cx="902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一、看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拼音写词</a:t>
            </a:r>
            <a:r>
              <a:rPr lang="zh-CN" altLang="en-US" sz="36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0708" y="1635646"/>
            <a:ext cx="1356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贝壳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64924" y="163564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084" y="163564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友谊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64924" y="271576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容易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7092" y="271576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乌云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2716" y="37958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鸡蛋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6932" y="37958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骨头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89260" y="271576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帮助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1268" y="1635646"/>
            <a:ext cx="1356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团结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92716" y="2715766"/>
            <a:ext cx="1356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水杯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0708" y="1275606"/>
            <a:ext cx="7080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bèi  ké     </a:t>
            </a:r>
            <a:r>
              <a:rPr lang="zh-CN" altLang="en-US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</a:t>
            </a:r>
            <a:r>
              <a:rPr lang="zh-CN" altLang="en-US" sz="240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mín  zú       yǒu  yì       tuán zhǎng </a:t>
            </a:r>
            <a:endParaRPr lang="zh-CN" altLang="en-US" sz="240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220708" y="2283718"/>
            <a:ext cx="6763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shuǐ  bēi       róng  yì       wū  yún </a:t>
            </a:r>
            <a:r>
              <a:rPr lang="zh-CN" altLang="en-US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　</a:t>
            </a:r>
            <a:r>
              <a:rPr lang="en-US" altLang="zh-CN" sz="24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bāng  zhù </a:t>
            </a:r>
            <a:endParaRPr lang="zh-CN" altLang="en-US" sz="240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1292716" y="3363838"/>
            <a:ext cx="605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jī dàn       </a:t>
            </a:r>
            <a:r>
              <a:rPr lang="zh-CN" altLang="en-US" sz="240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 gǔ  tou      zuò  fàn </a:t>
            </a:r>
            <a:r>
              <a:rPr lang="zh-CN" altLang="en-US" sz="240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zh-CN" altLang="en-US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rè  nao</a:t>
            </a:r>
            <a:endParaRPr lang="en-US" altLang="zh-CN" sz="2400" smtClean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grpSp>
        <p:nvGrpSpPr>
          <p:cNvPr id="145" name="组合 162"/>
          <p:cNvGrpSpPr/>
          <p:nvPr/>
        </p:nvGrpSpPr>
        <p:grpSpPr>
          <a:xfrm>
            <a:off x="4821108" y="3867894"/>
            <a:ext cx="838200" cy="419100"/>
            <a:chOff x="1770" y="12588"/>
            <a:chExt cx="1320" cy="660"/>
          </a:xfrm>
        </p:grpSpPr>
        <p:grpSp>
          <p:nvGrpSpPr>
            <p:cNvPr id="146" name="组合 163"/>
            <p:cNvGrpSpPr/>
            <p:nvPr/>
          </p:nvGrpSpPr>
          <p:grpSpPr>
            <a:xfrm>
              <a:off x="1770" y="12588"/>
              <a:ext cx="660" cy="660"/>
              <a:chOff x="1770" y="9210"/>
              <a:chExt cx="660" cy="660"/>
            </a:xfrm>
          </p:grpSpPr>
          <p:sp>
            <p:nvSpPr>
              <p:cNvPr id="151" name="矩形 164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自选图形 165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自选图形 166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7" name="组合 167"/>
            <p:cNvGrpSpPr/>
            <p:nvPr/>
          </p:nvGrpSpPr>
          <p:grpSpPr>
            <a:xfrm>
              <a:off x="2430" y="12588"/>
              <a:ext cx="660" cy="660"/>
              <a:chOff x="1770" y="9210"/>
              <a:chExt cx="660" cy="660"/>
            </a:xfrm>
          </p:grpSpPr>
          <p:sp>
            <p:nvSpPr>
              <p:cNvPr id="148" name="矩形 332"/>
              <p:cNvSpPr>
                <a:spLocks noChangeArrowheads="1"/>
              </p:cNvSpPr>
              <p:nvPr/>
            </p:nvSpPr>
            <p:spPr bwMode="auto">
              <a:xfrm>
                <a:off x="1770" y="9210"/>
                <a:ext cx="66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自选图形 333"/>
              <p:cNvSpPr>
                <a:spLocks noChangeShapeType="1"/>
              </p:cNvSpPr>
              <p:nvPr/>
            </p:nvSpPr>
            <p:spPr bwMode="auto">
              <a:xfrm>
                <a:off x="1770" y="9555"/>
                <a:ext cx="66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自选图形 334"/>
              <p:cNvSpPr>
                <a:spLocks noChangeShapeType="1"/>
              </p:cNvSpPr>
              <p:nvPr/>
            </p:nvSpPr>
            <p:spPr bwMode="auto">
              <a:xfrm flipH="1">
                <a:off x="2100" y="9210"/>
                <a:ext cx="0" cy="6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3" name="文本框 10"/>
          <p:cNvSpPr txBox="1"/>
          <p:nvPr/>
        </p:nvSpPr>
        <p:spPr>
          <a:xfrm>
            <a:off x="4749100" y="37958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做饭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4" name="文本框 10"/>
          <p:cNvSpPr txBox="1"/>
          <p:nvPr/>
        </p:nvSpPr>
        <p:spPr>
          <a:xfrm>
            <a:off x="6117252" y="37958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热闹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2"/>
      <p:bldP spid="9" grpId="2"/>
      <p:bldP spid="10" grpId="2"/>
      <p:bldP spid="11" grpId="2"/>
      <p:bldP spid="12" grpId="2"/>
      <p:bldP spid="13" grpId="0"/>
      <p:bldP spid="14" grpId="0"/>
      <p:bldP spid="163" grpId="1"/>
      <p:bldP spid="16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900" y="829945"/>
            <a:ext cx="896620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二、在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完全正确的一组词后的括号里画“√”，再找出错别字依次改正在括号中。</a:t>
            </a:r>
            <a:endParaRPr lang="zh-CN" altLang="en-US" sz="3600"/>
          </a:p>
          <a:p>
            <a:pPr>
              <a:lnSpc>
                <a:spcPct val="110000"/>
              </a:lnSpc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争辨　年糕　煮粥　奋发（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嫩芽　神州　阿姨　补充（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赛跑　采摘　编写　坐位（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6256" y="2715766"/>
            <a:ext cx="802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✔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4248" y="1851670"/>
            <a:ext cx="8020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辩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2240" y="3291830"/>
            <a:ext cx="8020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座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59632" y="2620020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64088" y="386789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13811" y="2211710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心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3971" y="1635646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2283" y="1635646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稳定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3811" y="163564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禾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85819" y="278777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73651" y="1059582"/>
          <a:ext cx="6768753" cy="2743200"/>
        </p:xfrm>
        <a:graphic>
          <a:graphicData uri="http://schemas.openxmlformats.org/drawingml/2006/table">
            <a:tbl>
              <a:tblPr/>
              <a:tblGrid>
                <a:gridCol w="1368153"/>
                <a:gridCol w="864096"/>
                <a:gridCol w="2304256"/>
                <a:gridCol w="1008112"/>
                <a:gridCol w="1224136"/>
              </a:tblGrid>
              <a:tr h="46805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要查的字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部首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除去部首有几画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读音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组词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稳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慈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毯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腾</a:t>
                      </a:r>
                      <a:endParaRPr lang="zh-CN" sz="2400" kern="1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57627" y="594524"/>
            <a:ext cx="305724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三</a:t>
            </a:r>
            <a:r>
              <a:rPr kumimoji="0" lang="zh-CN" sz="2800" b="0" i="0" u="none" strike="noStrike" cap="none" normalizeH="0" baseline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、按要求填空</a:t>
            </a:r>
            <a:r>
              <a:rPr kumimoji="0" lang="zh-CN" altLang="en-US" sz="2800" b="0" i="0" u="none" strike="noStrike" cap="none" normalizeH="0" baseline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cap="none" normalizeH="0" baseline="0" smtClean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3553971" y="2283718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113811" y="3363838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3553971" y="2787774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八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362283" y="2859782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地毯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290275" y="2283718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慈爱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3553971" y="3363838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5282163" y="1635646"/>
            <a:ext cx="109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-15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wěn</a:t>
            </a:r>
            <a:endParaRPr lang="zh-CN" altLang="en-US" sz="2000" spc="-15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6362283" y="3363838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腾飞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5282163" y="2211710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c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í</a:t>
            </a:r>
            <a:endParaRPr lang="zh-CN" altLang="en-US" sz="2400" b="1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5210155" y="2859782"/>
            <a:ext cx="80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t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ǎn</a:t>
            </a:r>
            <a:endParaRPr lang="zh-CN" altLang="en-US" sz="2400" b="1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5138147" y="3363838"/>
            <a:ext cx="159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t</a:t>
            </a:r>
            <a:r>
              <a:rPr lang="en-US" altLang="zh-CN" sz="2400" err="1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éng </a:t>
            </a:r>
            <a:endParaRPr lang="zh-CN" altLang="en-US" sz="2400" b="1">
              <a:solidFill>
                <a:srgbClr val="FF0000"/>
              </a:solidFill>
              <a:latin typeface="汉语拼音" panose="000B0604020202020204" pitchFamily="34" charset="0"/>
              <a:ea typeface="楷体" panose="02010609060101010101" charset="-122"/>
              <a:cs typeface="汉语拼音" panose="00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31640" y="26437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劝人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1920" y="264375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下去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4208" y="177966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炒菜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3648" y="177966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1920" y="177966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丢羊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91556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四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给下列形近字组词。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1779662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对（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劝（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1681" name="自选图形 546"/>
          <p:cNvSpPr/>
          <p:nvPr/>
        </p:nvSpPr>
        <p:spPr bwMode="auto">
          <a:xfrm>
            <a:off x="395536" y="1923678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自选图形 546"/>
          <p:cNvSpPr/>
          <p:nvPr/>
        </p:nvSpPr>
        <p:spPr bwMode="auto">
          <a:xfrm>
            <a:off x="467544" y="3507854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自选图形 546"/>
          <p:cNvSpPr/>
          <p:nvPr/>
        </p:nvSpPr>
        <p:spPr bwMode="auto">
          <a:xfrm>
            <a:off x="5364088" y="1923678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31840" y="1779662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丢（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去（　　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24128" y="1779662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炒（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　　　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抄（　　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576" y="3363838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甜（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甘（　　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75856" y="3363838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乌（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鸟（　　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68144" y="3435846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孩（　　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3076575" algn="ctr"/>
              </a:tabLst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该（　　）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9" name="自选图形 546"/>
          <p:cNvSpPr/>
          <p:nvPr/>
        </p:nvSpPr>
        <p:spPr bwMode="auto">
          <a:xfrm>
            <a:off x="2987824" y="1995686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自选图形 546"/>
          <p:cNvSpPr/>
          <p:nvPr/>
        </p:nvSpPr>
        <p:spPr bwMode="auto">
          <a:xfrm>
            <a:off x="2987824" y="3579862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自选图形 546"/>
          <p:cNvSpPr/>
          <p:nvPr/>
        </p:nvSpPr>
        <p:spPr bwMode="auto">
          <a:xfrm>
            <a:off x="5436096" y="3579862"/>
            <a:ext cx="216024" cy="1080120"/>
          </a:xfrm>
          <a:prstGeom prst="leftBrace">
            <a:avLst>
              <a:gd name="adj1" fmla="val 3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8"/>
          <p:cNvSpPr txBox="1"/>
          <p:nvPr/>
        </p:nvSpPr>
        <p:spPr>
          <a:xfrm>
            <a:off x="6444208" y="264375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抄写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1475656" y="3363838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甜菜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1475656" y="422793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甘甜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3995936" y="336383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乌云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995936" y="422793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6588224" y="34358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孩子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6588224" y="429994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应该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2"/>
      <p:bldP spid="9" grpId="2"/>
      <p:bldP spid="3" grpId="0"/>
      <p:bldP spid="4" grpId="0"/>
      <p:bldP spid="22" grpId="1"/>
      <p:bldP spid="23" grpId="1"/>
      <p:bldP spid="24" grpId="1"/>
      <p:bldP spid="25" grpId="1"/>
      <p:bldP spid="26" grpId="1"/>
      <p:bldP spid="27" grpId="1"/>
      <p:bldP spid="2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3562" y="1419622"/>
            <a:ext cx="736932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>
                <a:solidFill>
                  <a:srgbClr val="FF6600"/>
                </a:solidFill>
                <a:latin typeface="Wingdings" panose="05000000000000000000" charset="0"/>
                <a:ea typeface="Wingdings" panose="05000000000000000000" charset="0"/>
              </a:rPr>
              <a:t>七彩课堂  伴你成长</a:t>
            </a:r>
            <a:endParaRPr kumimoji="1" lang="zh-CN" altLang="en-US" sz="6600" b="1">
              <a:solidFill>
                <a:srgbClr val="FF6600"/>
              </a:solidFill>
              <a:latin typeface="Wingdings" panose="05000000000000000000" charset="0"/>
              <a:ea typeface="Wingdings" panose="05000000000000000000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1960" y="6280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易读错的字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635" y="1334770"/>
            <a:ext cx="863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拂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堤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dī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 丝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绦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tiāo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裁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剪（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cái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嫩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芽（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nèn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茁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壮（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zhuó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céng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赏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菊（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shǎng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赚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钱（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zhuàn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荆棘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jīng jí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损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坏（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sǔn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烟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囱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cōng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山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gāng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婶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shěn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r>
              <a:rPr lang="zh-CN" altLang="en-US" sz="2800" b="1" kern="10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繁</a:t>
            </a:r>
            <a:r>
              <a:rPr lang="zh-CN" altLang="en-US" sz="2800" b="1" kern="10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荣</a:t>
            </a:r>
            <a:r>
              <a:rPr lang="zh-CN" altLang="en-US" sz="2800" b="1" kern="10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kern="1000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800" kern="10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fán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晶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莹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yíng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耸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立（</a:t>
            </a:r>
            <a:r>
              <a:rPr lang="en-US" altLang="zh-CN" sz="280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sǒng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挡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住（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dǎng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喘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气（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chuǎn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7175" y="1334770"/>
            <a:ext cx="863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视（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shěn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半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晌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shǎng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教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诲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huì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爱（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cí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   毕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竟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jìng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映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照（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yìng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稀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稠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chóu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忠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诚</a:t>
            </a:r>
            <a:r>
              <a:rPr lang="zh-CN" altLang="en-US" sz="2800" b="1" smtClean="0"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zhōng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船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舱</a:t>
            </a:r>
            <a:r>
              <a:rPr lang="zh-CN" altLang="en-US" sz="2800" b="1" smtClean="0"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mtClean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cāng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竖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立（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shù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蹲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dūn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愣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住（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lèng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rèn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  扫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帚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zhǒu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   仿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佛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fú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玻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璃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（</a:t>
            </a:r>
            <a:r>
              <a:rPr lang="en-US" altLang="zh-CN" sz="2800" err="1" smtClean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lí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960" y="6280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易读错的字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4185" y="65659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易写错的字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1550" y="1510665"/>
            <a:ext cx="7016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堆      柳　　　植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昨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买　　　具　　　冒　　　舟</a:t>
            </a:r>
            <a:endParaRPr lang="en-US" altLang="zh-CN" sz="40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州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壳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烧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暖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补　　　劲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姨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充</a:t>
            </a: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4185" y="64643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易写错的字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3625" y="1578610"/>
            <a:ext cx="70167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愿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摆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丢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岭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含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压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遇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兔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夫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祖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望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赛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280" y="331470"/>
            <a:ext cx="2731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多音字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290" y="966470"/>
            <a:ext cx="8634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800" b="1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a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你好啊。　　　　　　　</a:t>
            </a:r>
            <a:r>
              <a:rPr lang="en-US" altLang="zh-CN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d</a:t>
            </a:r>
            <a:r>
              <a:rPr lang="zh-CN" altLang="en-US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ｅ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（好的）</a:t>
            </a:r>
            <a:endParaRPr lang="en-US" altLang="zh-CN" sz="2800" smtClean="0"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ā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啊，天气真好！        </a:t>
            </a:r>
            <a:r>
              <a:rPr lang="zh-CN" altLang="en-US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ｄ</a:t>
            </a:r>
            <a:r>
              <a:rPr lang="en-US" altLang="zh-CN" sz="2800" err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í</a:t>
            </a:r>
            <a:r>
              <a:rPr lang="zh-CN" altLang="en-US" sz="2800" smtClean="0"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（的确）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　</a:t>
            </a:r>
            <a:r>
              <a:rPr lang="en-US" altLang="zh-CN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á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啊，你说什么？ 　的　</a:t>
            </a:r>
            <a:r>
              <a:rPr lang="zh-CN" altLang="en-US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ｄ</a:t>
            </a:r>
            <a:r>
              <a:rPr lang="en-US" altLang="zh-CN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ī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（的士）</a:t>
            </a:r>
            <a:endParaRPr lang="en-US" altLang="zh-CN" sz="2800" smtClean="0"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smtClean="0"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ǎ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啊，这是谁呀？　　　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ｄ</a:t>
            </a:r>
            <a:r>
              <a:rPr lang="en-US" altLang="zh-CN" sz="2800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ì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（目的） 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à　啊，知道了。</a:t>
            </a:r>
            <a:r>
              <a:rPr lang="en-US" altLang="zh-CN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</a:t>
            </a:r>
            <a:endParaRPr lang="zh-CN" altLang="en-US" sz="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piǎo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（漂白）　　　　　　　　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zh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á</a:t>
            </a:r>
            <a:r>
              <a:rPr lang="zh-CN" altLang="zh-CN" sz="2800" b="1" smtClean="0"/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炸鱼</a:t>
            </a:r>
            <a:r>
              <a:rPr lang="zh-CN" altLang="zh-CN" sz="2800" b="1" smtClean="0"/>
              <a:t>）</a:t>
            </a:r>
            <a:endParaRPr lang="zh-CN" altLang="en-US" sz="2800" b="1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漂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piào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（漂亮）　　　　　炸</a:t>
            </a: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piāo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（漂流）　　　　　　　　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zh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à</a:t>
            </a:r>
            <a:r>
              <a:rPr lang="zh-CN" altLang="zh-CN" sz="2800" b="1" smtClean="0"/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爆炸</a:t>
            </a:r>
            <a:r>
              <a:rPr lang="zh-CN" altLang="zh-CN" sz="2800" b="1" smtClean="0"/>
              <a:t>）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74751" y="1137920"/>
            <a:ext cx="156890" cy="20098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5436096" y="1131590"/>
            <a:ext cx="360040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1187624" y="3291830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6300192" y="3291830"/>
            <a:ext cx="144016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280" y="331470"/>
            <a:ext cx="2731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多音字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290" y="966470"/>
            <a:ext cx="8278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 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pào</a:t>
            </a:r>
            <a:r>
              <a:rPr lang="en-US" altLang="zh-CN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（水泡）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　　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liáng 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（测量）</a:t>
            </a:r>
            <a:endParaRPr lang="en-US" altLang="zh-CN" sz="2800" smtClean="0"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泡　     　　　　　　　量　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 </a:t>
            </a:r>
            <a:r>
              <a:rPr lang="en-US" altLang="zh-CN" sz="2800" b="1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pāo</a:t>
            </a:r>
            <a:r>
              <a:rPr lang="en-US" altLang="zh-CN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（眼泡） 　　　　　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liàng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（重量） 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en-US" altLang="zh-CN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dǎo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倒下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　　</a:t>
            </a:r>
            <a:r>
              <a:rPr lang="en-US" altLang="zh-CN" sz="2800" smtClean="0"/>
              <a:t> </a:t>
            </a:r>
            <a:r>
              <a:rPr lang="zh-CN" altLang="en-US" sz="2800" smtClean="0"/>
              <a:t>　　　　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 fang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（街坊）</a:t>
            </a:r>
            <a:endParaRPr lang="zh-CN" altLang="zh-CN" sz="280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　　　　　　　　　　　坊</a:t>
            </a: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smtClean="0"/>
              <a:t> 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dào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倒立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f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á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ng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（磨坊）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/>
              <a:t>　　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á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ng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行业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　　　　　　</a:t>
            </a:r>
            <a:r>
              <a:rPr lang="en-US" altLang="zh-CN" sz="2800" smtClean="0"/>
              <a:t> 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sh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ā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n</a:t>
            </a:r>
            <a:r>
              <a:rPr lang="zh-CN" altLang="en-US" sz="2800" b="1" smtClean="0">
                <a:latin typeface="汉语拼音" panose="000B0604020202020204" pitchFamily="34" charset="0"/>
                <a:ea typeface="楷体" panose="02010609060101010101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（扇风）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行　　　　　　　　　　　扇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/>
              <a:t>　　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x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í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ng</a:t>
            </a:r>
            <a:r>
              <a:rPr lang="zh-CN" altLang="en-US" sz="2800" b="1" smtClean="0">
                <a:solidFill>
                  <a:srgbClr val="00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行为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r>
              <a:rPr lang="zh-CN" altLang="zh-CN" sz="2800" smtClean="0"/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sh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à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n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（扇子） </a:t>
            </a:r>
            <a:r>
              <a:rPr lang="zh-CN" altLang="en-US" sz="2800" smtClean="0"/>
              <a:t>　　　　　　　　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 　　　　　　　　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74751" y="1137920"/>
            <a:ext cx="84881" cy="11457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5436096" y="1131590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1187624" y="2499742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5508104" y="2427734"/>
            <a:ext cx="144016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1187624" y="3723878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5508104" y="3723878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280" y="331470"/>
            <a:ext cx="2731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多音字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290" y="966470"/>
            <a:ext cx="86347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800" err="1" smtClean="0">
                <a:latin typeface="汉语拼音" panose="000B0604020202020204" pitchFamily="34" charset="0"/>
                <a:cs typeface="汉语拼音" panose="000B0604020202020204" pitchFamily="34" charset="0"/>
              </a:rPr>
              <a:t>sh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ì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似的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　　　　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ē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喝水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似 </a:t>
            </a: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　　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喝　　</a:t>
            </a:r>
            <a:endParaRPr lang="zh-CN" altLang="en-US" sz="800" b="1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s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ì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似乎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　　　　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h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è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喝彩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j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ǐ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n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尽管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　　　　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s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à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o</a:t>
            </a:r>
            <a:r>
              <a:rPr lang="en-US" altLang="zh-CN" sz="2800" smtClean="0"/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扫帚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尽</a:t>
            </a:r>
            <a:r>
              <a:rPr lang="zh-CN" altLang="en-US" sz="2800" smtClean="0"/>
              <a:t>　　　　　　　　　　　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扫</a:t>
            </a:r>
            <a:endParaRPr lang="en-US" altLang="zh-CN" sz="280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/>
              <a:t>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j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ì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n</a:t>
            </a:r>
            <a:r>
              <a:rPr lang="en-US" altLang="zh-CN" sz="2800" smtClean="0"/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尽头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　　　　　　</a:t>
            </a:r>
            <a:r>
              <a:rPr lang="en-US" altLang="zh-CN" sz="2800" smtClean="0"/>
              <a:t> 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s</a:t>
            </a:r>
            <a:r>
              <a:rPr lang="zh-CN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ǎ</a:t>
            </a:r>
            <a:r>
              <a:rPr lang="en-US" altLang="zh-CN" sz="2800" smtClean="0">
                <a:latin typeface="汉语拼音" panose="000B0604020202020204" pitchFamily="34" charset="0"/>
                <a:cs typeface="汉语拼音" panose="000B0604020202020204" pitchFamily="34" charset="0"/>
              </a:rPr>
              <a:t>o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扫地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 　　</a:t>
            </a:r>
            <a:endParaRPr lang="zh-CN" altLang="en-US" sz="280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　　　　　　　　　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 　　　　</a:t>
            </a:r>
            <a:endParaRPr lang="en-US" altLang="zh-CN" sz="28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　 　　　　　　　　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87624" y="1059582"/>
            <a:ext cx="84881" cy="11457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5364088" y="1059582"/>
            <a:ext cx="144016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1115616" y="3363838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5364088" y="3219822"/>
            <a:ext cx="144016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  <p:tag name="KSO_WM_DOC_GUID" val="{9dc6d3b9-f0a1-4ddf-bdde-5002b43d53d9}"/>
  <p:tag name="KSO_WPP_MARK_KEY" val="f2cdf41d-9503-4e75-a7ca-96b791c5cec0"/>
  <p:tag name="COMMONDATA" val="eyJoZGlkIjoiMzljZWFlYjM4NGZjZWQ0OTY5OWQwZTliNTA5NTE5MjQifQ==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3284</Words>
  <Application>WPS 演示</Application>
  <PresentationFormat>On-screen Show (16:9)</PresentationFormat>
  <Paragraphs>509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Malgun Gothic</vt:lpstr>
      <vt:lpstr>微软雅黑</vt:lpstr>
      <vt:lpstr>黑体</vt:lpstr>
      <vt:lpstr>楷体</vt:lpstr>
      <vt:lpstr>Times New Roman</vt:lpstr>
      <vt:lpstr>汉语拼音</vt:lpstr>
      <vt:lpstr>Arial</vt:lpstr>
      <vt:lpstr>Arial Unicode MS</vt:lpstr>
      <vt:lpstr>Xingkai SC</vt:lpstr>
      <vt:lpstr>Wingdings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低调</cp:lastModifiedBy>
  <cp:revision>178</cp:revision>
  <dcterms:created xsi:type="dcterms:W3CDTF">2017-03-17T02:28:00Z</dcterms:created>
  <dcterms:modified xsi:type="dcterms:W3CDTF">2023-05-23T09:25:31Z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B166F0B63CAD4A30946D867F71F92490_12</vt:lpwstr>
  </property>
</Properties>
</file>