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fntdata" ContentType="application/x-fontdata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1-->
<p:presentation xmlns:r="http://schemas.openxmlformats.org/officeDocument/2006/relationships" xmlns:a="http://schemas.openxmlformats.org/drawingml/2006/main" xmlns:p="http://schemas.openxmlformats.org/presentationml/2006/main" removePersonalInfoOnSave="1" embedTrueTypeFonts="1" saveSubsetFonts="1">
  <p:sldMasterIdLst>
    <p:sldMasterId id="2147483648" r:id="rId1"/>
    <p:sldMasterId id="2147483681" r:id="rId2"/>
  </p:sldMasterIdLst>
  <p:notesMasterIdLst>
    <p:notesMasterId r:id="rId3"/>
  </p:notesMasterIdLst>
  <p:handoutMasterIdLst>
    <p:handoutMasterId r:id="rId4"/>
  </p:handoutMasterIdLst>
  <p:sldIdLst>
    <p:sldId id="1206" r:id="rId5"/>
    <p:sldId id="1153" r:id="rId6"/>
    <p:sldId id="523" r:id="rId7"/>
    <p:sldId id="1012" r:id="rId8"/>
    <p:sldId id="1074" r:id="rId9"/>
    <p:sldId id="1044" r:id="rId10"/>
    <p:sldId id="1075" r:id="rId11"/>
    <p:sldId id="1057" r:id="rId12"/>
    <p:sldId id="1047" r:id="rId13"/>
    <p:sldId id="1077" r:id="rId14"/>
    <p:sldId id="1046" r:id="rId15"/>
    <p:sldId id="1059" r:id="rId16"/>
    <p:sldId id="1060" r:id="rId17"/>
    <p:sldId id="1058" r:id="rId18"/>
    <p:sldId id="1127" r:id="rId19"/>
    <p:sldId id="1128" r:id="rId20"/>
    <p:sldId id="1078" r:id="rId21"/>
    <p:sldId id="1048" r:id="rId22"/>
    <p:sldId id="1062" r:id="rId23"/>
    <p:sldId id="1063" r:id="rId24"/>
    <p:sldId id="1079" r:id="rId25"/>
    <p:sldId id="1152" r:id="rId26"/>
    <p:sldId id="1049" r:id="rId27"/>
    <p:sldId id="1072" r:id="rId28"/>
    <p:sldId id="1073" r:id="rId29"/>
    <p:sldId id="1003" r:id="rId30"/>
    <p:sldId id="1008" r:id="rId31"/>
  </p:sldIdLst>
  <p:sldSz cx="9144000" cy="5143500" type="screen16x9"/>
  <p:notesSz cx="6858000" cy="9144000"/>
  <p:embeddedFontLst>
    <p:embeddedFont>
      <p:font typeface="Open Sans" charset="0"/>
      <p:regular r:id="rId33"/>
    </p:embeddedFont>
    <p:embeddedFont>
      <p:font typeface="黑体" pitchFamily="49" charset="-122"/>
      <p:regular r:id="rId34"/>
    </p:embeddedFont>
    <p:embeddedFont>
      <p:font typeface="汉语拼音" pitchFamily="34" charset="0"/>
      <p:regular r:id="rId35"/>
    </p:embeddedFont>
    <p:embeddedFont>
      <p:font typeface="楷体" pitchFamily="49" charset="-122"/>
      <p:regular r:id="rId36"/>
    </p:embeddedFont>
    <p:embeddedFont>
      <p:font typeface="方正姚体" pitchFamily="2" charset="-122"/>
      <p:regular r:id="rId37"/>
    </p:embeddedFont>
    <p:embeddedFont>
      <p:font typeface="Calibri" pitchFamily="34" charset="0"/>
      <p:regular r:id="rId38"/>
      <p:bold r:id="rId39"/>
      <p:italic r:id="rId40"/>
      <p:boldItalic r:id="rId41"/>
    </p:embeddedFont>
    <p:embeddedFont>
      <p:font typeface="微软雅黑" pitchFamily="34" charset="-122"/>
      <p:regular r:id="rId42"/>
      <p:bold r:id="rId43"/>
    </p:embeddedFont>
  </p:embeddedFontLst>
  <p:custDataLst>
    <p:tags r:id="rId32"/>
  </p:custData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22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40">
          <p15:clr>
            <a:srgbClr val="A4A3A4"/>
          </p15:clr>
        </p15:guide>
        <p15:guide id="2" pos="2217">
          <p15:clr>
            <a:srgbClr val="A4A3A4"/>
          </p15:clr>
        </p15:guide>
      </p15:notes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9" autoAdjust="0"/>
    <p:restoredTop sz="94705" autoAdjust="0"/>
  </p:normalViewPr>
  <p:slideViewPr>
    <p:cSldViewPr>
      <p:cViewPr varScale="1">
        <p:scale>
          <a:sx n="110" d="100"/>
          <a:sy n="110" d="100"/>
        </p:scale>
        <p:origin x="-366" y="-78"/>
      </p:cViewPr>
      <p:guideLst>
        <p:guide orient="horz" pos="3122"/>
        <p:guide pos="5759"/>
      </p:guideLst>
    </p:cSldViewPr>
  </p:slideViewPr>
  <p:outlineViewPr>
    <p:cViewPr>
      <p:scale>
        <a:sx n="33" d="100"/>
        <a:sy n="33" d="100"/>
      </p:scale>
      <p:origin x="0" y="11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4578"/>
    </p:cViewPr>
  </p:sorterViewPr>
  <p:notesViewPr>
    <p:cSldViewPr>
      <p:cViewPr varScale="1">
        <p:scale>
          <a:sx n="65" d="100"/>
          <a:sy n="65" d="100"/>
        </p:scale>
        <p:origin x="-2502" y="-114"/>
      </p:cViewPr>
      <p:guideLst>
        <p:guide orient="horz" pos="3240"/>
        <p:guide pos="2217"/>
      </p:guideLst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6.xml" /><Relationship Id="rId11" Type="http://schemas.openxmlformats.org/officeDocument/2006/relationships/slide" Target="slides/slide7.xml" /><Relationship Id="rId12" Type="http://schemas.openxmlformats.org/officeDocument/2006/relationships/slide" Target="slides/slide8.xml" /><Relationship Id="rId13" Type="http://schemas.openxmlformats.org/officeDocument/2006/relationships/slide" Target="slides/slide9.xml" /><Relationship Id="rId14" Type="http://schemas.openxmlformats.org/officeDocument/2006/relationships/slide" Target="slides/slide10.xml" /><Relationship Id="rId15" Type="http://schemas.openxmlformats.org/officeDocument/2006/relationships/slide" Target="slides/slide11.xml" /><Relationship Id="rId16" Type="http://schemas.openxmlformats.org/officeDocument/2006/relationships/slide" Target="slides/slide12.xml" /><Relationship Id="rId17" Type="http://schemas.openxmlformats.org/officeDocument/2006/relationships/slide" Target="slides/slide13.xml" /><Relationship Id="rId18" Type="http://schemas.openxmlformats.org/officeDocument/2006/relationships/slide" Target="slides/slide14.xml" /><Relationship Id="rId19" Type="http://schemas.openxmlformats.org/officeDocument/2006/relationships/slide" Target="slides/slide15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6.xml" /><Relationship Id="rId21" Type="http://schemas.openxmlformats.org/officeDocument/2006/relationships/slide" Target="slides/slide17.xml" /><Relationship Id="rId22" Type="http://schemas.openxmlformats.org/officeDocument/2006/relationships/slide" Target="slides/slide18.xml" /><Relationship Id="rId23" Type="http://schemas.openxmlformats.org/officeDocument/2006/relationships/slide" Target="slides/slide19.xml" /><Relationship Id="rId24" Type="http://schemas.openxmlformats.org/officeDocument/2006/relationships/slide" Target="slides/slide20.xml" /><Relationship Id="rId25" Type="http://schemas.openxmlformats.org/officeDocument/2006/relationships/slide" Target="slides/slide21.xml" /><Relationship Id="rId26" Type="http://schemas.openxmlformats.org/officeDocument/2006/relationships/slide" Target="slides/slide22.xml" /><Relationship Id="rId27" Type="http://schemas.openxmlformats.org/officeDocument/2006/relationships/slide" Target="slides/slide23.xml" /><Relationship Id="rId28" Type="http://schemas.openxmlformats.org/officeDocument/2006/relationships/slide" Target="slides/slide24.xml" /><Relationship Id="rId29" Type="http://schemas.openxmlformats.org/officeDocument/2006/relationships/slide" Target="slides/slide25.xml" /><Relationship Id="rId3" Type="http://schemas.openxmlformats.org/officeDocument/2006/relationships/notesMaster" Target="notesMasters/notesMaster1.xml" /><Relationship Id="rId30" Type="http://schemas.openxmlformats.org/officeDocument/2006/relationships/slide" Target="slides/slide26.xml" /><Relationship Id="rId31" Type="http://schemas.openxmlformats.org/officeDocument/2006/relationships/slide" Target="slides/slide27.xml" /><Relationship Id="rId32" Type="http://schemas.openxmlformats.org/officeDocument/2006/relationships/tags" Target="tags/tag1.xml" /><Relationship Id="rId33" Type="http://schemas.openxmlformats.org/officeDocument/2006/relationships/font" Target="fonts/font1.fntdata" /><Relationship Id="rId34" Type="http://schemas.openxmlformats.org/officeDocument/2006/relationships/font" Target="fonts/font2.fntdata" /><Relationship Id="rId35" Type="http://schemas.openxmlformats.org/officeDocument/2006/relationships/font" Target="fonts/font3.fntdata" /><Relationship Id="rId36" Type="http://schemas.openxmlformats.org/officeDocument/2006/relationships/font" Target="fonts/font4.fntdata" /><Relationship Id="rId37" Type="http://schemas.openxmlformats.org/officeDocument/2006/relationships/font" Target="fonts/font5.fntdata" /><Relationship Id="rId38" Type="http://schemas.openxmlformats.org/officeDocument/2006/relationships/font" Target="fonts/font6.fntdata" /><Relationship Id="rId39" Type="http://schemas.openxmlformats.org/officeDocument/2006/relationships/font" Target="fonts/font7.fntdata" /><Relationship Id="rId4" Type="http://schemas.openxmlformats.org/officeDocument/2006/relationships/handoutMaster" Target="handoutMasters/handoutMaster1.xml" /><Relationship Id="rId40" Type="http://schemas.openxmlformats.org/officeDocument/2006/relationships/font" Target="fonts/font8.fntdata" /><Relationship Id="rId41" Type="http://schemas.openxmlformats.org/officeDocument/2006/relationships/font" Target="fonts/font9.fntdata" /><Relationship Id="rId42" Type="http://schemas.openxmlformats.org/officeDocument/2006/relationships/font" Target="fonts/font10.fntdata" /><Relationship Id="rId43" Type="http://schemas.openxmlformats.org/officeDocument/2006/relationships/font" Target="fonts/font11.fntdata" /><Relationship Id="rId44" Type="http://schemas.openxmlformats.org/officeDocument/2006/relationships/presProps" Target="presProps.xml" /><Relationship Id="rId45" Type="http://schemas.openxmlformats.org/officeDocument/2006/relationships/viewProps" Target="viewProps.xml" /><Relationship Id="rId46" Type="http://schemas.openxmlformats.org/officeDocument/2006/relationships/theme" Target="theme/theme1.xml" /><Relationship Id="rId47" Type="http://schemas.openxmlformats.org/officeDocument/2006/relationships/tableStyles" Target="tableStyles.xml" /><Relationship Id="rId5" Type="http://schemas.openxmlformats.org/officeDocument/2006/relationships/slide" Target="slides/slide1.xml" /><Relationship Id="rId6" Type="http://schemas.openxmlformats.org/officeDocument/2006/relationships/slide" Target="slides/slide2.xml" /><Relationship Id="rId7" Type="http://schemas.openxmlformats.org/officeDocument/2006/relationships/slide" Target="slides/slide3.xml" /><Relationship Id="rId8" Type="http://schemas.openxmlformats.org/officeDocument/2006/relationships/slide" Target="slides/slide4.xml" /><Relationship Id="rId9" Type="http://schemas.openxmlformats.org/officeDocument/2006/relationships/slide" Target="slides/slide5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4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C8EF0-063C-4EC8-822D-D4BEE606CB45}" type="datetimeFigureOut">
              <a:rPr lang="zh-CN" altLang="en-US" smtClean="0"/>
              <a:t>2022/12/20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F7337-2D4C-4836-9F96-E27918AAD3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80347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t>2022/12/20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2301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514D-1C19-4227-9FDB-AE9C2557C608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png" /><Relationship Id="rId2" Type="http://schemas.openxmlformats.org/officeDocument/2006/relationships/image" Target="../media/image4.png" /><Relationship Id="rId3" Type="http://schemas.openxmlformats.org/officeDocument/2006/relationships/image" Target="../media/image5.png" /><Relationship Id="rId4" Type="http://schemas.openxmlformats.org/officeDocument/2006/relationships/image" Target="../media/image6.png" /><Relationship Id="rId5" Type="http://schemas.openxmlformats.org/officeDocument/2006/relationships/slideMaster" Target="../slideMasters/slideMaster2.xml" /></Relationships>
</file>

<file path=ppt/slideLayouts/_rels/slideLayout2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7.jpeg" /><Relationship Id="rId2" Type="http://schemas.openxmlformats.org/officeDocument/2006/relationships/image" Target="../media/image8.png" /><Relationship Id="rId3" Type="http://schemas.openxmlformats.org/officeDocument/2006/relationships/image" Target="../media/image6.png" /><Relationship Id="rId4" Type="http://schemas.openxmlformats.org/officeDocument/2006/relationships/slideMaster" Target="../slideMasters/slideMaster2.xml" /></Relationships>
</file>

<file path=ppt/slideLayouts/_rels/slideLayout2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7.jpeg" /><Relationship Id="rId2" Type="http://schemas.openxmlformats.org/officeDocument/2006/relationships/image" Target="../media/image9.png" /><Relationship Id="rId3" Type="http://schemas.openxmlformats.org/officeDocument/2006/relationships/image" Target="../media/image6.png" /><Relationship Id="rId4" Type="http://schemas.openxmlformats.org/officeDocument/2006/relationships/slideMaster" Target="../slideMasters/slideMaster2.xml" /></Relationships>
</file>

<file path=ppt/slideLayouts/_rels/slideLayout2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7.jpeg" /><Relationship Id="rId2" Type="http://schemas.openxmlformats.org/officeDocument/2006/relationships/image" Target="../media/image10.png" /><Relationship Id="rId3" Type="http://schemas.openxmlformats.org/officeDocument/2006/relationships/image" Target="../media/image6.png" /><Relationship Id="rId4" Type="http://schemas.openxmlformats.org/officeDocument/2006/relationships/slideMaster" Target="../slideMasters/slideMaster2.xml" /></Relationships>
</file>

<file path=ppt/slideLayouts/_rels/slideLayout2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1.png" /><Relationship Id="rId2" Type="http://schemas.openxmlformats.org/officeDocument/2006/relationships/image" Target="../media/image12.png" /><Relationship Id="rId3" Type="http://schemas.openxmlformats.org/officeDocument/2006/relationships/image" Target="../media/image13.png" /><Relationship Id="rId4" Type="http://schemas.openxmlformats.org/officeDocument/2006/relationships/image" Target="../media/image14.png" /><Relationship Id="rId5" Type="http://schemas.openxmlformats.org/officeDocument/2006/relationships/image" Target="../media/image6.png" /><Relationship Id="rId6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6.png" /><Relationship Id="rId2" Type="http://schemas.openxmlformats.org/officeDocument/2006/relationships/slideMaster" Target="../slideMasters/slideMaster2.xml" /></Relationships>
</file>

<file path=ppt/slideLayouts/_rels/slideLayout3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png" /><Relationship Id="rId2" Type="http://schemas.openxmlformats.org/officeDocument/2006/relationships/image" Target="../media/image6.png" /><Relationship Id="rId3" Type="http://schemas.openxmlformats.org/officeDocument/2006/relationships/slideMaster" Target="../slideMasters/slideMaster2.xml" /></Relationships>
</file>

<file path=ppt/slideLayouts/_rels/slideLayout3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png" /><Relationship Id="rId2" Type="http://schemas.openxmlformats.org/officeDocument/2006/relationships/image" Target="../media/image15.png" /><Relationship Id="rId3" Type="http://schemas.openxmlformats.org/officeDocument/2006/relationships/image" Target="../media/image6.png" /><Relationship Id="rId4" Type="http://schemas.openxmlformats.org/officeDocument/2006/relationships/slideMaster" Target="../slideMasters/slideMaster2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62" y="1200151"/>
            <a:ext cx="8229481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4_内页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5_内页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6_内页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7_内页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8_内页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9_内页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0_内页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1_内页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标题和内容">
    <p:bg>
      <p:bgPr>
        <a:solidFill>
          <a:schemeClr val="bg1"/>
        </a:solidFill>
      </p:bgPr>
    </p:bg>
    <p:spTree>
      <p:nvGrpSpPr>
        <p:cNvPr id="1" name="" title=""/>
        <p:cNvGrpSpPr/>
        <p:nvPr/>
      </p:nvGrpSpPr>
      <p:grpSpPr/>
      <p:sp>
        <p:nvSpPr>
          <p:cNvPr id="2050" name="矩形 6" title=""/>
          <p:cNvSpPr/>
          <p:nvPr/>
        </p:nvSpPr>
        <p:spPr>
          <a:xfrm>
            <a:off x="0" y="0"/>
            <a:ext cx="9144000" cy="313213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B7E0EC"/>
              </a:gs>
            </a:gsLst>
            <a:lin ang="0"/>
          </a:gradFill>
          <a:ln>
            <a:noFill/>
            <a:miter lim="800000"/>
          </a:ln>
        </p:spPr>
        <p:txBody>
          <a:bodyPr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</a:pPr>
            <a:endParaRPr lang="zh-CN" altLang="en-US" sz="1800">
              <a:solidFill>
                <a:srgbClr val="FFFFFF"/>
              </a:solidFill>
            </a:endParaRPr>
          </a:p>
        </p:txBody>
      </p:sp>
      <p:pic>
        <p:nvPicPr>
          <p:cNvPr id="2051" name="Picture 39" descr="구름" title="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95838" y="134938"/>
            <a:ext cx="682625" cy="27305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2052" name="图片 93" title="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575" y="3189288"/>
            <a:ext cx="9220200" cy="2011362"/>
          </a:xfrm>
          <a:prstGeom prst="rect">
            <a:avLst/>
          </a:prstGeom>
          <a:noFill/>
          <a:ln>
            <a:miter lim="800000"/>
          </a:ln>
        </p:spPr>
      </p:pic>
      <p:pic>
        <p:nvPicPr>
          <p:cNvPr id="2053" name="图片 8" descr="小花.png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20000">
            <a:off x="546100" y="4141788"/>
            <a:ext cx="1022350" cy="752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2054" name="图片 8" descr="C:\Users\sunrj\Desktop\凤凰教师.png凤凰教师" titl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325" y="90488"/>
            <a:ext cx="1187450" cy="5048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057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>
              <a:buClrTx/>
            </a:pPr>
            <a:fld id="{3D3FA764-E695-42D3-A115-6765E149E251}" type="datetime1">
              <a:rPr lang="zh-CN" altLang="en-US" sz="1200">
                <a:solidFill>
                  <a:srgbClr val="898989"/>
                </a:solidFill>
              </a:rPr>
              <a:t>*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2058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 algn="ctr">
              <a:buClrTx/>
            </a:pPr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2059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 algn="r"/>
            <a:fld id="{304E8642-B786-47ED-8D71-A92C62967E52}" type="slidenum">
              <a:rPr lang="zh-CN" altLang="en-US" sz="1200">
                <a:solidFill>
                  <a:srgbClr val="898989"/>
                </a:solidFill>
              </a:rPr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>
  <p:cSld name="1_空白">
    <p:bg>
      <p:bgPr>
        <a:solidFill>
          <a:schemeClr val="bg1"/>
        </a:solidFill>
      </p:bgPr>
    </p:bg>
    <p:spTree>
      <p:nvGrpSpPr>
        <p:cNvPr id="1" name="" title=""/>
        <p:cNvGrpSpPr/>
        <p:nvPr/>
      </p:nvGrpSpPr>
      <p:grpSpPr/>
      <p:pic>
        <p:nvPicPr>
          <p:cNvPr id="3074" name="Picture 2" descr="C:\Users\Administrator\Desktop\宽屏语文绿.jpg" title="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3075" name="Picture 2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1650" y="-271462"/>
            <a:ext cx="3060700" cy="12922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3076" name="图片 8" descr="C:\Users\sunrj\Desktop\凤凰教师.png凤凰教师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25" y="90488"/>
            <a:ext cx="1187450" cy="5048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3079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>
              <a:buClrTx/>
            </a:pPr>
            <a:fld id="{2253CD9D-A7AC-406F-9247-F0EE81178115}" type="datetime1">
              <a:rPr lang="zh-CN" altLang="en-US" sz="1200">
                <a:solidFill>
                  <a:srgbClr val="898989"/>
                </a:solidFill>
              </a:rPr>
              <a:t>*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3080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 algn="ctr">
              <a:buClrTx/>
            </a:pPr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3081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 algn="r"/>
            <a:fld id="{9CB1DCE7-D29A-402C-8140-1C68E6195591}" type="slidenum">
              <a:rPr lang="zh-CN" altLang="en-US" sz="1200">
                <a:solidFill>
                  <a:srgbClr val="898989"/>
                </a:solidFill>
              </a:rPr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>
  <p:cSld name="2_空白">
    <p:bg>
      <p:bgPr>
        <a:solidFill>
          <a:schemeClr val="bg1"/>
        </a:solidFill>
      </p:bgPr>
    </p:bg>
    <p:spTree>
      <p:nvGrpSpPr>
        <p:cNvPr id="1" name="" title=""/>
        <p:cNvGrpSpPr/>
        <p:nvPr/>
      </p:nvGrpSpPr>
      <p:grpSpPr/>
      <p:pic>
        <p:nvPicPr>
          <p:cNvPr id="4098" name="Picture 2" descr="C:\Users\Administrator\Desktop\宽屏语文绿.jpg" title="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4099" name="Picture 2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1650" y="-271462"/>
            <a:ext cx="3060700" cy="12922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4100" name="图片 8" descr="C:\Users\sunrj\Desktop\凤凰教师.png凤凰教师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25" y="90488"/>
            <a:ext cx="1187450" cy="5048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4103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>
              <a:buClrTx/>
            </a:pPr>
            <a:fld id="{DB74DBC7-C692-4A3E-91FA-530E7951DB7D}" type="datetime1">
              <a:rPr lang="zh-CN" altLang="en-US" sz="1200">
                <a:solidFill>
                  <a:srgbClr val="898989"/>
                </a:solidFill>
              </a:rPr>
              <a:t>*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4104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 algn="ctr">
              <a:buClrTx/>
            </a:pPr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4105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 algn="r"/>
            <a:fld id="{171D6CD3-DF00-4882-8460-C8B6A835255F}" type="slidenum">
              <a:rPr lang="zh-CN" altLang="en-US" sz="1200">
                <a:solidFill>
                  <a:srgbClr val="898989"/>
                </a:solidFill>
              </a:rPr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>
  <p:cSld name="3_空白">
    <p:bg>
      <p:bgPr>
        <a:solidFill>
          <a:schemeClr val="bg1"/>
        </a:solidFill>
      </p:bgPr>
    </p:bg>
    <p:spTree>
      <p:nvGrpSpPr>
        <p:cNvPr id="1" name="" title=""/>
        <p:cNvGrpSpPr/>
        <p:nvPr/>
      </p:nvGrpSpPr>
      <p:grpSpPr/>
      <p:pic>
        <p:nvPicPr>
          <p:cNvPr id="5122" name="Picture 2" descr="C:\Users\Administrator\Desktop\宽屏语文绿.jpg" title="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3" name="Picture 2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1650" y="-271462"/>
            <a:ext cx="3060700" cy="12922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4" name="图片 8" descr="C:\Users\sunrj\Desktop\凤凰教师.png凤凰教师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25" y="90488"/>
            <a:ext cx="1187450" cy="5048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5127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>
              <a:buClrTx/>
            </a:pPr>
            <a:fld id="{14D9DE25-80C7-42CB-9E11-792D045A9624}" type="datetime1">
              <a:rPr lang="zh-CN" altLang="en-US" sz="1200">
                <a:solidFill>
                  <a:srgbClr val="898989"/>
                </a:solidFill>
              </a:rPr>
              <a:t>*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5128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 algn="ctr">
              <a:buClrTx/>
            </a:pPr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5129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 algn="r"/>
            <a:fld id="{BC30402D-A577-4347-BFAB-8FA4E1B0394C}" type="slidenum">
              <a:rPr lang="zh-CN" altLang="en-US" sz="1200">
                <a:solidFill>
                  <a:srgbClr val="898989"/>
                </a:solidFill>
              </a:rPr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1_图片与标题">
    <p:bg>
      <p:bgPr>
        <a:solidFill>
          <a:schemeClr val="bg1"/>
        </a:solidFill>
      </p:bgPr>
    </p:bg>
    <p:spTree>
      <p:nvGrpSpPr>
        <p:cNvPr id="1" name="" title=""/>
        <p:cNvGrpSpPr/>
        <p:nvPr/>
      </p:nvGrpSpPr>
      <p:grpSpPr/>
      <p:sp>
        <p:nvSpPr>
          <p:cNvPr id="6146" name="矩形 6" title=""/>
          <p:cNvSpPr/>
          <p:nvPr/>
        </p:nvSpPr>
        <p:spPr>
          <a:xfrm>
            <a:off x="0" y="0"/>
            <a:ext cx="9144000" cy="53832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B7E0EC"/>
              </a:gs>
            </a:gsLst>
            <a:lin ang="0"/>
          </a:gradFill>
          <a:ln>
            <a:noFill/>
            <a:miter lim="800000"/>
          </a:ln>
        </p:spPr>
        <p:txBody>
          <a:bodyPr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</a:pPr>
            <a:endParaRPr lang="zh-CN" altLang="en-US" sz="1800">
              <a:solidFill>
                <a:srgbClr val="FFFFFF"/>
              </a:solidFill>
            </a:endParaRPr>
          </a:p>
        </p:txBody>
      </p:sp>
      <p:pic>
        <p:nvPicPr>
          <p:cNvPr id="6147" name="图片 5" title="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73438"/>
            <a:ext cx="9144000" cy="2011362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6148" name="Picture 39" descr="구름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5838" y="179388"/>
            <a:ext cx="682625" cy="363537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6149" name="Picture 40" descr="구름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5825" y="503238"/>
            <a:ext cx="1042988" cy="555625"/>
          </a:xfrm>
          <a:prstGeom prst="rect">
            <a:avLst/>
          </a:prstGeom>
          <a:noFill/>
          <a:ln>
            <a:noFill/>
            <a:miter lim="800000"/>
          </a:ln>
        </p:spPr>
      </p:pic>
      <p:grpSp>
        <p:nvGrpSpPr>
          <p:cNvPr id="6150" name="组合 10" title=""/>
          <p:cNvGrpSpPr/>
          <p:nvPr/>
        </p:nvGrpSpPr>
        <p:grpSpPr>
          <a:xfrm>
            <a:off x="2371725" y="2062163"/>
            <a:ext cx="4398963" cy="3019425"/>
            <a:chOff x="2371725" y="2061566"/>
            <a:chExt cx="4398963" cy="3019838"/>
          </a:xfrm>
        </p:grpSpPr>
        <p:sp>
          <p:nvSpPr>
            <p:cNvPr id="6151" name="Oval 17" title=""/>
            <p:cNvSpPr/>
            <p:nvPr/>
          </p:nvSpPr>
          <p:spPr>
            <a:xfrm>
              <a:off x="2371725" y="4338821"/>
              <a:ext cx="4398963" cy="742583"/>
            </a:xfrm>
            <a:prstGeom prst="ellipse">
              <a:avLst/>
            </a:prstGeom>
            <a:gradFill rotWithShape="1">
              <a:gsLst>
                <a:gs pos="0">
                  <a:srgbClr val="0E320D"/>
                </a:gs>
                <a:gs pos="100000">
                  <a:srgbClr val="1F6B1B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  <a:miter lim="800000"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4572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1pPr>
              <a:lvl2pPr marL="457200" indent="0" algn="l" defTabSz="4572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2pPr>
              <a:lvl3pPr marL="914400" indent="0" algn="l" defTabSz="4572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3pPr>
              <a:lvl4pPr marL="1371600" indent="0" algn="l" defTabSz="4572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4pPr>
              <a:lvl5pPr marL="1828800" indent="0" algn="l" defTabSz="4572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5pPr>
            </a:lstStyle>
            <a:p>
              <a:pPr lvl="0"/>
              <a:endParaRPr lang="ko-KR" altLang="en-US">
                <a:ea typeface="Malgun Gothic" pitchFamily="34" charset="-127"/>
              </a:endParaRPr>
            </a:p>
          </p:txBody>
        </p:sp>
        <p:pic>
          <p:nvPicPr>
            <p:cNvPr id="6152" name="Picture 16" descr="꽃" title="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32510" y="2061566"/>
              <a:ext cx="2845692" cy="2745981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</p:grpSp>
      <p:sp>
        <p:nvSpPr>
          <p:cNvPr id="6153" name="矩形 3" title=""/>
          <p:cNvSpPr/>
          <p:nvPr/>
        </p:nvSpPr>
        <p:spPr>
          <a:xfrm>
            <a:off x="5580063" y="5080000"/>
            <a:ext cx="3119437" cy="2603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1100">
                <a:solidFill>
                  <a:srgbClr val="414141"/>
                </a:solidFill>
              </a:rPr>
              <a:t> </a:t>
            </a:r>
            <a:endParaRPr lang="zh-CN" altLang="en-US" sz="1100">
              <a:solidFill>
                <a:srgbClr val="414141"/>
              </a:solidFill>
            </a:endParaRPr>
          </a:p>
        </p:txBody>
      </p:sp>
      <p:sp>
        <p:nvSpPr>
          <p:cNvPr id="6154" name="TextBox 3" title=""/>
          <p:cNvSpPr/>
          <p:nvPr/>
        </p:nvSpPr>
        <p:spPr>
          <a:xfrm>
            <a:off x="2087563" y="1006475"/>
            <a:ext cx="4968875" cy="504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marL="0" lvl="0" indent="0" defTabSz="914400"/>
            <a:r>
              <a:rPr lang="zh-CN" altLang="en-US" sz="2800">
                <a:solidFill>
                  <a:srgbClr val="014079"/>
                </a:solidFill>
                <a:ea typeface="微软雅黑" pitchFamily="34" charset="-122"/>
                <a:sym typeface="Calibri" pitchFamily="34" charset="0"/>
              </a:rPr>
              <a:t>感受美好自然，培养知识素养！</a:t>
            </a:r>
            <a:endParaRPr lang="zh-CN" altLang="en-US" sz="2800">
              <a:solidFill>
                <a:srgbClr val="014079"/>
              </a:solidFill>
            </a:endParaRPr>
          </a:p>
        </p:txBody>
      </p:sp>
      <p:sp>
        <p:nvSpPr>
          <p:cNvPr id="6155" name="TextBox 3" title=""/>
          <p:cNvSpPr/>
          <p:nvPr/>
        </p:nvSpPr>
        <p:spPr>
          <a:xfrm>
            <a:off x="1833563" y="1471613"/>
            <a:ext cx="5399087" cy="504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marL="0" lvl="0" indent="0" algn="ctr" defTabSz="914400"/>
            <a:r>
              <a:rPr lang="en-US" altLang="zh-CN" sz="1600">
                <a:solidFill>
                  <a:srgbClr val="014079"/>
                </a:solidFill>
              </a:rPr>
              <a:t>GAN SHOU MEI HAO ZI RAN</a:t>
            </a:r>
            <a:r>
              <a:rPr lang="zh-CN" altLang="en-US" sz="1600">
                <a:solidFill>
                  <a:srgbClr val="014079"/>
                </a:solidFill>
              </a:rPr>
              <a:t>   </a:t>
            </a:r>
            <a:r>
              <a:rPr lang="en-US" altLang="zh-CN" sz="1600">
                <a:solidFill>
                  <a:srgbClr val="014079"/>
                </a:solidFill>
              </a:rPr>
              <a:t> PEI YANG ZHI SHI SU YANG</a:t>
            </a:r>
            <a:endParaRPr lang="zh-CN" altLang="en-US" sz="1600">
              <a:solidFill>
                <a:srgbClr val="014079"/>
              </a:solidFill>
            </a:endParaRPr>
          </a:p>
        </p:txBody>
      </p:sp>
      <p:pic>
        <p:nvPicPr>
          <p:cNvPr id="6156" name="图片 8" descr="C:\Users\sunrj\Desktop\凤凰教师.png凤凰教师" title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325" y="90488"/>
            <a:ext cx="1187450" cy="5048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6159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>
              <a:buClrTx/>
            </a:pPr>
            <a:fld id="{9B098A7E-154B-4727-ADFB-E720EA729901}" type="datetime1">
              <a:rPr lang="zh-CN" altLang="en-US" sz="1200">
                <a:solidFill>
                  <a:srgbClr val="898989"/>
                </a:solidFill>
              </a:rPr>
              <a:t>*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6160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 algn="ctr">
              <a:buClrTx/>
            </a:pPr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6161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 algn="r"/>
            <a:fld id="{54AD6150-5717-4912-B259-85652B808A51}" type="slidenum">
              <a:rPr lang="zh-CN" altLang="en-US" sz="1200">
                <a:solidFill>
                  <a:srgbClr val="898989"/>
                </a:solidFill>
              </a:rPr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>
  <p:cSld name="空白">
    <p:bg>
      <p:bgPr>
        <a:solidFill>
          <a:schemeClr val="bg1"/>
        </a:solidFill>
      </p:bgPr>
    </p:bg>
    <p:spTree>
      <p:nvGrpSpPr>
        <p:cNvPr id="1" name="" title=""/>
        <p:cNvGrpSpPr/>
        <p:nvPr/>
      </p:nvGrpSpPr>
      <p:grpSpPr/>
      <p:pic>
        <p:nvPicPr>
          <p:cNvPr id="7170" name="图片 8" descr="C:\Users\sunrj\Desktop\凤凰教师.png凤凰教师" title="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325" y="90488"/>
            <a:ext cx="1187450" cy="5048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7173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>
              <a:buClrTx/>
            </a:pPr>
            <a:fld id="{8DB3D5DD-F450-4760-BC27-FC0412468972}" type="datetime1">
              <a:rPr lang="zh-CN" altLang="en-US" sz="1200">
                <a:solidFill>
                  <a:srgbClr val="898989"/>
                </a:solidFill>
              </a:rPr>
              <a:t>*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7174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 algn="ctr">
              <a:buClrTx/>
            </a:pPr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7175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 algn="r"/>
            <a:fld id="{7A4447C7-5843-4FB7-84D5-4841325DBE27}" type="slidenum">
              <a:rPr lang="zh-CN" altLang="en-US" sz="1200">
                <a:solidFill>
                  <a:srgbClr val="898989"/>
                </a:solidFill>
              </a:rPr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3_标题和内容">
    <p:bg>
      <p:bgPr>
        <a:solidFill>
          <a:schemeClr val="bg1"/>
        </a:solidFill>
      </p:bgPr>
    </p:bg>
    <p:spTree>
      <p:nvGrpSpPr>
        <p:cNvPr id="1" name="" title=""/>
        <p:cNvGrpSpPr/>
        <p:nvPr/>
      </p:nvGrpSpPr>
      <p:grpSpPr/>
      <p:pic>
        <p:nvPicPr>
          <p:cNvPr id="8194" name="Picture 39" descr="구름" title="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95838" y="134938"/>
            <a:ext cx="682625" cy="27305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8195" name="图片 8" descr="C:\Users\sunrj\Desktop\凤凰教师.png凤凰教师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25" y="90488"/>
            <a:ext cx="1187450" cy="5048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8198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>
              <a:buClrTx/>
            </a:pPr>
            <a:fld id="{6DB02E2F-E85B-490F-8E32-AB449385BAA7}" type="datetime1">
              <a:rPr lang="zh-CN" altLang="en-US" sz="1200">
                <a:solidFill>
                  <a:srgbClr val="898989"/>
                </a:solidFill>
              </a:rPr>
              <a:t>*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8199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 algn="ctr">
              <a:buClrTx/>
            </a:pPr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820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 algn="r"/>
            <a:fld id="{865C85FE-4C0D-4718-9FEC-C860761337C3}" type="slidenum">
              <a:rPr lang="zh-CN" altLang="en-US" sz="1200">
                <a:solidFill>
                  <a:srgbClr val="898989"/>
                </a:solidFill>
              </a:rPr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2_自定义版式">
    <p:bg>
      <p:bgPr>
        <a:solidFill>
          <a:schemeClr val="bg1"/>
        </a:solidFill>
      </p:bgPr>
    </p:bg>
    <p:spTree>
      <p:nvGrpSpPr>
        <p:cNvPr id="1" name="" title=""/>
        <p:cNvGrpSpPr/>
        <p:nvPr/>
      </p:nvGrpSpPr>
      <p:grpSpPr/>
      <p:pic>
        <p:nvPicPr>
          <p:cNvPr id="9218" name="Picture 39" descr="구름" title="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95838" y="134938"/>
            <a:ext cx="682625" cy="27305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9219" name="Picture 3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4688"/>
            <a:ext cx="9144000" cy="658812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9220" name="图片 8" descr="C:\Users\sunrj\Desktop\凤凰教师.png凤凰教师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25" y="90488"/>
            <a:ext cx="1187450" cy="5048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9223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>
              <a:buClrTx/>
            </a:pPr>
            <a:fld id="{AEBB45AC-2CD9-413A-8B92-D0A3967BA202}" type="datetime1">
              <a:rPr lang="zh-CN" altLang="en-US" sz="1200">
                <a:solidFill>
                  <a:srgbClr val="898989"/>
                </a:solidFill>
              </a:rPr>
              <a:t>*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9224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 algn="ctr">
              <a:buClrTx/>
            </a:pPr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9225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 algn="r"/>
            <a:fld id="{FFD62D00-F4BF-4A7F-ADDE-CC0E8BC1CF2D}" type="slidenum">
              <a:rPr lang="zh-CN" altLang="en-US" sz="1200">
                <a:solidFill>
                  <a:srgbClr val="898989"/>
                </a:solidFill>
              </a:rPr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内页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_内页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 spd="slow" advTm="0">
    <p:fade/>
  </p:transition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781" y="2914650"/>
            <a:ext cx="6400443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slideLayout" Target="../slideLayouts/slideLayout14.xml" /><Relationship Id="rId15" Type="http://schemas.openxmlformats.org/officeDocument/2006/relationships/slideLayout" Target="../slideLayouts/slideLayout15.xml" /><Relationship Id="rId16" Type="http://schemas.openxmlformats.org/officeDocument/2006/relationships/slideLayout" Target="../slideLayouts/slideLayout16.xml" /><Relationship Id="rId17" Type="http://schemas.openxmlformats.org/officeDocument/2006/relationships/slideLayout" Target="../slideLayouts/slideLayout17.xml" /><Relationship Id="rId18" Type="http://schemas.openxmlformats.org/officeDocument/2006/relationships/slideLayout" Target="../slideLayouts/slideLayout18.xml" /><Relationship Id="rId19" Type="http://schemas.openxmlformats.org/officeDocument/2006/relationships/slideLayout" Target="../slideLayouts/slideLayout19.xml" /><Relationship Id="rId2" Type="http://schemas.openxmlformats.org/officeDocument/2006/relationships/slideLayout" Target="../slideLayouts/slideLayout2.xml" /><Relationship Id="rId20" Type="http://schemas.openxmlformats.org/officeDocument/2006/relationships/slideLayout" Target="../slideLayouts/slideLayout20.xml" /><Relationship Id="rId21" Type="http://schemas.openxmlformats.org/officeDocument/2006/relationships/slideLayout" Target="../slideLayouts/slideLayout21.xml" /><Relationship Id="rId22" Type="http://schemas.openxmlformats.org/officeDocument/2006/relationships/slideLayout" Target="../slideLayouts/slideLayout22.xml" /><Relationship Id="rId23" Type="http://schemas.openxmlformats.org/officeDocument/2006/relationships/slideLayout" Target="../slideLayouts/slideLayout23.xml" /><Relationship Id="rId24" Type="http://schemas.openxmlformats.org/officeDocument/2006/relationships/slideLayout" Target="../slideLayouts/slideLayout24.xml" /><Relationship Id="rId25" Type="http://schemas.openxmlformats.org/officeDocument/2006/relationships/image" Target="../media/image1.png" /><Relationship Id="rId26" Type="http://schemas.openxmlformats.org/officeDocument/2006/relationships/image" Target="../media/image2.png" /><Relationship Id="rId27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 /><Relationship Id="rId2" Type="http://schemas.openxmlformats.org/officeDocument/2006/relationships/slideLayout" Target="../slideLayouts/slideLayout26.xml" /><Relationship Id="rId3" Type="http://schemas.openxmlformats.org/officeDocument/2006/relationships/slideLayout" Target="../slideLayouts/slideLayout27.xml" /><Relationship Id="rId4" Type="http://schemas.openxmlformats.org/officeDocument/2006/relationships/slideLayout" Target="../slideLayouts/slideLayout28.xml" /><Relationship Id="rId5" Type="http://schemas.openxmlformats.org/officeDocument/2006/relationships/slideLayout" Target="../slideLayouts/slideLayout29.xml" /><Relationship Id="rId6" Type="http://schemas.openxmlformats.org/officeDocument/2006/relationships/slideLayout" Target="../slideLayouts/slideLayout30.xml" /><Relationship Id="rId7" Type="http://schemas.openxmlformats.org/officeDocument/2006/relationships/slideLayout" Target="../slideLayouts/slideLayout31.xml" /><Relationship Id="rId8" Type="http://schemas.openxmlformats.org/officeDocument/2006/relationships/slideLayout" Target="../slideLayouts/slideLayout32.xml" /><Relationship Id="rId9" Type="http://schemas.openxmlformats.org/officeDocument/2006/relationships/theme" Target="../theme/theme2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rotWithShape="0">
          <a:blip r:embed="rId26">
            <a:alphaModFix amt="8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15984" cy="360040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 flipH="1">
            <a:off x="1" y="123478"/>
            <a:ext cx="2771800" cy="216000"/>
          </a:xfrm>
          <a:prstGeom prst="rect">
            <a:avLst/>
          </a:prstGeom>
          <a:gradFill flip="none" rotWithShape="1">
            <a:gsLst>
              <a:gs pos="40000">
                <a:schemeClr val="accent5">
                  <a:lumMod val="60000"/>
                  <a:lumOff val="40000"/>
                </a:schemeClr>
              </a:gs>
              <a:gs pos="97000">
                <a:schemeClr val="bg1">
                  <a:alpha val="0"/>
                </a:schemeClr>
              </a:gs>
              <a:gs pos="70000">
                <a:schemeClr val="accent5">
                  <a:lumMod val="40000"/>
                  <a:lumOff val="60000"/>
                  <a:alpha val="76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TextBox 1"/>
          <p:cNvSpPr txBox="1"/>
          <p:nvPr userDrawn="1"/>
        </p:nvSpPr>
        <p:spPr>
          <a:xfrm>
            <a:off x="282705" y="77589"/>
            <a:ext cx="12496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mtClean="0">
                <a:latin typeface="黑体" panose="02010609060101010101" pitchFamily="49" charset="-122"/>
                <a:ea typeface="黑体" panose="02010609060101010101" pitchFamily="49" charset="-122"/>
              </a:rPr>
              <a:t>第五单元复习</a:t>
            </a:r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</p:sldLayoutIdLst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 title=""/>
        <p:cNvGrpSpPr/>
        <p:nvPr/>
      </p:nvGrpSpPr>
      <p:grpSpPr/>
      <p:sp>
        <p:nvSpPr>
          <p:cNvPr id="1026" name="标题占位符 1" title=""/>
          <p:cNvSpPr>
            <a:spLocks noGrp="1"/>
          </p:cNvSpPr>
          <p:nvPr>
            <p:ph type="title" idx="4294967295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/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4400" kern="120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  <a:cs typeface="+mj-cs"/>
              </a:defRPr>
            </a:lvl1pPr>
          </a:lstStyle>
          <a:p>
            <a:pPr lvl="0"/>
            <a:r>
              <a:t>单击此处编辑母版标题样式</a:t>
            </a:r>
          </a:p>
        </p:txBody>
      </p:sp>
      <p:sp>
        <p:nvSpPr>
          <p:cNvPr id="1027" name="文本占位符 2" title="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lang="zh-CN" altLang="en-US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lang="zh-CN" altLang="en-US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lang="zh-CN" alt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单击此处编辑母版文本样式</a:t>
            </a:r>
          </a:p>
          <a:p>
            <a:pPr lvl="1"/>
            <a:r>
              <a:t>第二级</a:t>
            </a:r>
          </a:p>
          <a:p>
            <a:pPr lvl="2"/>
            <a:r>
              <a:t>第三级</a:t>
            </a:r>
          </a:p>
          <a:p>
            <a:pPr lvl="3"/>
            <a:r>
              <a:t>第四级</a:t>
            </a:r>
          </a:p>
          <a:p>
            <a:pPr lvl="4"/>
            <a: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200" b="0" i="0" u="none" baseline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>
              <a:buClrTx/>
            </a:pPr>
            <a:fld id="{EB5B4450-533A-47FB-9FB6-6D03864F7C80}" type="datetime1">
              <a:rPr lang="zh-CN" altLang="en-US" sz="1200">
                <a:solidFill>
                  <a:srgbClr val="898989"/>
                </a:solidFill>
              </a:rPr>
              <a:t>*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ctr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200" b="0" i="0" u="none" baseline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 algn="ctr">
              <a:buClrTx/>
            </a:pPr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r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 algn="r"/>
            <a:fld id="{7A2EB66A-D3C6-498F-8796-A857939A3EEC}" type="slidenum">
              <a:rPr lang="zh-CN" altLang="en-US" sz="1200">
                <a:solidFill>
                  <a:srgbClr val="898989"/>
                </a:solidFill>
              </a:rPr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</p:sldLayoutIdLst>
  <p:transition/>
  <p:timing/>
  <p:txStyles>
    <p:titleStyle>
      <a:lvl1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4400" kern="1200">
          <a:solidFill>
            <a:schemeClr val="tx1"/>
          </a:solidFill>
          <a:latin typeface="Calibri" pitchFamily="34" charset="0"/>
          <a:ea typeface="宋体" panose="02010600030101010101" pitchFamily="2" charset="-122"/>
          <a:cs typeface="+mj-cs"/>
        </a:defRPr>
      </a:lvl1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9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25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24.png" /><Relationship Id="rId3" Type="http://schemas.openxmlformats.org/officeDocument/2006/relationships/hyperlink" Target="&#19971;&#24425;-&#35838;&#25991;&#26391;&#35835;-2%20&#26690;&#26519;&#23665;&#27700;.mp4" TargetMode="Externa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25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24.png" /><Relationship Id="rId3" Type="http://schemas.openxmlformats.org/officeDocument/2006/relationships/hyperlink" Target="&#19971;&#24425;-&#35838;&#25991;&#26391;&#35835;-2%20&#26690;&#26519;&#23665;&#27700;.mp4" TargetMode="Externa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25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7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24.png" /><Relationship Id="rId3" Type="http://schemas.openxmlformats.org/officeDocument/2006/relationships/hyperlink" Target="&#19971;&#24425;-&#35838;&#25991;&#26391;&#35835;-2%20&#26690;&#26519;&#23665;&#27700;.mp4" TargetMode="Externa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25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27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7.png" /><Relationship Id="rId4" Type="http://schemas.openxmlformats.org/officeDocument/2006/relationships/image" Target="../media/image18.png" /><Relationship Id="rId5" Type="http://schemas.openxmlformats.org/officeDocument/2006/relationships/image" Target="../media/image19.png" /><Relationship Id="rId6" Type="http://schemas.openxmlformats.org/officeDocument/2006/relationships/image" Target="../media/image20.png" /><Relationship Id="rId7" Type="http://schemas.openxmlformats.org/officeDocument/2006/relationships/image" Target="../media/image21.png" /><Relationship Id="rId8" Type="http://schemas.openxmlformats.org/officeDocument/2006/relationships/image" Target="../media/image22.png" /><Relationship Id="rId9" Type="http://schemas.openxmlformats.org/officeDocument/2006/relationships/image" Target="../media/image2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24.png" /><Relationship Id="rId3" Type="http://schemas.openxmlformats.org/officeDocument/2006/relationships/hyperlink" Target="&#19971;&#24425;-&#35838;&#25991;&#26391;&#35835;-2%20&#26690;&#26519;&#23665;&#27700;.mp4" TargetMode="Externa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2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24.png" /><Relationship Id="rId3" Type="http://schemas.openxmlformats.org/officeDocument/2006/relationships/hyperlink" Target="&#19971;&#24425;-&#35838;&#25991;&#26391;&#35835;-2%20&#26690;&#26519;&#23665;&#27700;.mp4" TargetMode="Externa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25.png" /><Relationship Id="rId4" Type="http://schemas.openxmlformats.org/officeDocument/2006/relationships/image" Target="../media/image26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4.png" /><Relationship Id="rId3" Type="http://schemas.openxmlformats.org/officeDocument/2006/relationships/hyperlink" Target="&#19971;&#24425;-&#35838;&#25991;&#26391;&#35835;-2%20&#26690;&#26519;&#23665;&#27700;.mp4" TargetMode="Externa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24.png" /><Relationship Id="rId3" Type="http://schemas.openxmlformats.org/officeDocument/2006/relationships/hyperlink" Target="&#19971;&#24425;-&#35838;&#25991;&#26391;&#35835;-2%20&#26690;&#26519;&#23665;&#27700;.mp4" TargetMode="Externa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 spd="slow"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合 6"/>
          <p:cNvGrpSpPr/>
          <p:nvPr/>
        </p:nvGrpSpPr>
        <p:grpSpPr>
          <a:xfrm>
            <a:off x="-295910" y="53975"/>
            <a:ext cx="3242945" cy="1761490"/>
            <a:chOff x="8618" y="32"/>
            <a:chExt cx="3662" cy="2774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724"/>
            <a:stretch>
              <a:fillRect/>
            </a:stretch>
          </p:blipFill>
          <p:spPr>
            <a:xfrm>
              <a:off x="8618" y="32"/>
              <a:ext cx="3662" cy="2774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9264" y="1057"/>
              <a:ext cx="214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latin typeface="楷体" panose="02010609060101010101" charset="-122"/>
                  <a:ea typeface="楷体" panose="02010609060101010101" charset="-122"/>
                </a:rPr>
                <a:t>巩固练习</a:t>
              </a: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524000" y="1541780"/>
            <a:ext cx="6343015" cy="2158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400"/>
              <a:t>选一选，将意思相近的字组成词语。  </a:t>
            </a:r>
          </a:p>
          <a:p>
            <a:pPr>
              <a:lnSpc>
                <a:spcPct val="140000"/>
              </a:lnSpc>
            </a:pPr>
            <a:r>
              <a:rPr lang="zh-CN" altLang="en-US" sz="2400"/>
              <a:t>   </a:t>
            </a:r>
          </a:p>
          <a:p>
            <a:pPr>
              <a:lnSpc>
                <a:spcPct val="140000"/>
              </a:lnSpc>
            </a:pPr>
            <a:r>
              <a:rPr lang="zh-CN" altLang="en-US" sz="2400" smtClean="0"/>
              <a:t>   软  </a:t>
            </a:r>
            <a:r>
              <a:rPr lang="zh-CN" altLang="en-US" sz="2400"/>
              <a:t>寻  伙  难  明  伴  诲  找  灾  教  柔  亮</a:t>
            </a:r>
          </a:p>
          <a:p>
            <a:pPr>
              <a:lnSpc>
                <a:spcPct val="140000"/>
              </a:lnSpc>
            </a:pPr>
            <a:r>
              <a:rPr lang="zh-CN" altLang="en-US" sz="2400"/>
              <a:t>（      ）（      ）（      ）（      ）（      ）（      ）</a:t>
            </a: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4" name="图片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45" y="273685"/>
            <a:ext cx="1076960" cy="107696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985520" y="557980"/>
            <a:ext cx="2513330" cy="508324"/>
            <a:chOff x="458" y="988"/>
            <a:chExt cx="4134" cy="9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流程图: 延期 3"/>
            <p:cNvSpPr/>
            <p:nvPr/>
          </p:nvSpPr>
          <p:spPr>
            <a:xfrm>
              <a:off x="623" y="988"/>
              <a:ext cx="3969" cy="908"/>
            </a:xfrm>
            <a:prstGeom prst="flowChartDelay">
              <a:avLst/>
            </a:prstGeom>
            <a:solidFill>
              <a:srgbClr val="FFC000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文本框 14">
              <a:hlinkClick r:id="rId3" action="ppaction://hlinkfile"/>
            </p:cNvPr>
            <p:cNvSpPr txBox="1"/>
            <p:nvPr/>
          </p:nvSpPr>
          <p:spPr>
            <a:xfrm>
              <a:off x="458" y="1005"/>
              <a:ext cx="3688" cy="895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/>
              <a:r>
                <a:rPr lang="zh-CN" altLang="en-US" sz="2800" b="1">
                  <a:latin typeface="楷体" panose="02010609060101010101" charset="-122"/>
                  <a:ea typeface="楷体" panose="02010609060101010101" charset="-122"/>
                  <a:sym typeface="+mn-ea"/>
                </a:rPr>
                <a:t>词语分类</a:t>
              </a:r>
              <a:endPara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497840" y="1350645"/>
            <a:ext cx="8274685" cy="34150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/>
            <a:r>
              <a:rPr sz="36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①AABB式词语:</a:t>
            </a:r>
          </a:p>
          <a:p>
            <a:pPr indent="304800"/>
            <a:r>
              <a:rPr sz="36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老老实实　认认真真</a:t>
            </a:r>
          </a:p>
          <a:p>
            <a:pPr indent="304800"/>
            <a:endParaRPr sz="3600" b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304800"/>
            <a:r>
              <a:rPr sz="36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类似的词语:大大方方　干干净净　急急忙忙　马马虎虎</a:t>
            </a:r>
          </a:p>
          <a:p>
            <a:pPr indent="304800"/>
            <a:endParaRPr sz="3600" b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548640" y="669290"/>
            <a:ext cx="8289925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/>
            <a:r>
              <a:rPr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②“×来×去”结构的词语:</a:t>
            </a:r>
          </a:p>
          <a:p>
            <a:pPr indent="304800"/>
            <a:endParaRPr sz="360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304800"/>
            <a:r>
              <a:rPr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转来转去</a:t>
            </a:r>
            <a:endParaRPr sz="3600" b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304800"/>
            <a:endParaRPr sz="360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304800"/>
            <a:r>
              <a:rPr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类似的词语:</a:t>
            </a:r>
          </a:p>
          <a:p>
            <a:pPr indent="304800"/>
            <a:r>
              <a:rPr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飞来飞去　钻来钻去　走来走去</a:t>
            </a:r>
            <a:endParaRPr sz="3600" b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304800"/>
            <a:endParaRPr lang="zh-CN" altLang="en-US" sz="3600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548640" y="669290"/>
            <a:ext cx="8289925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/>
            <a:r>
              <a:rPr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③ABAC式词语:</a:t>
            </a:r>
          </a:p>
          <a:p>
            <a:pPr indent="304800"/>
            <a:endParaRPr sz="360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304800"/>
            <a:r>
              <a:rPr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自言自语</a:t>
            </a:r>
          </a:p>
          <a:p>
            <a:pPr indent="304800"/>
            <a:endParaRPr sz="360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304800"/>
            <a:r>
              <a:rPr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类似的词语:</a:t>
            </a:r>
          </a:p>
          <a:p>
            <a:pPr indent="304800"/>
            <a:r>
              <a:rPr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呆头呆脑　多才多艺　</a:t>
            </a:r>
          </a:p>
          <a:p>
            <a:pPr indent="304800"/>
            <a:r>
              <a:rPr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自卖自夸　谢天谢地</a:t>
            </a: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1165225" y="586740"/>
            <a:ext cx="6435725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/>
            <a:r>
              <a:rPr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④含有动物名称的成语:</a:t>
            </a:r>
          </a:p>
          <a:p>
            <a:pPr indent="304800"/>
            <a:endParaRPr sz="360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304800"/>
            <a:r>
              <a:rPr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亡羊补牢</a:t>
            </a:r>
          </a:p>
          <a:p>
            <a:pPr indent="304800"/>
            <a:r>
              <a:rPr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</a:t>
            </a:r>
          </a:p>
          <a:p>
            <a:pPr indent="304800"/>
            <a:r>
              <a:rPr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类似的成语:</a:t>
            </a:r>
          </a:p>
          <a:p>
            <a:pPr indent="304800"/>
            <a:r>
              <a:rPr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狐假虎威　守株待兔　</a:t>
            </a:r>
          </a:p>
          <a:p>
            <a:pPr indent="304800"/>
            <a:r>
              <a:rPr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笨鸟先飞　虎头蛇尾</a:t>
            </a: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1165225" y="586740"/>
            <a:ext cx="7246620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/>
            <a:r>
              <a:rPr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⑤量词积累</a:t>
            </a:r>
          </a:p>
          <a:p>
            <a:pPr indent="304800"/>
            <a:r>
              <a:rPr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几只羊　两个杨桃　一匹小马　  一头老牛  一只松鼠　一条河</a:t>
            </a:r>
          </a:p>
          <a:p>
            <a:pPr indent="304800"/>
            <a:endParaRPr sz="360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304800"/>
            <a:r>
              <a:rPr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⑥修饰词积累</a:t>
            </a:r>
          </a:p>
          <a:p>
            <a:pPr indent="304800"/>
            <a:r>
              <a:rPr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自言自语地说　认认真真地观察</a:t>
            </a:r>
          </a:p>
          <a:p>
            <a:pPr indent="304800"/>
            <a:r>
              <a:rPr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老老实实地画　哗哗地流着</a:t>
            </a: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1165225" y="586740"/>
            <a:ext cx="724662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 algn="l"/>
            <a:r>
              <a:rPr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⑦出自寓言的成语</a:t>
            </a:r>
          </a:p>
          <a:p>
            <a:pPr indent="304800" algn="l"/>
            <a:endParaRPr sz="360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304800" algn="l"/>
            <a:r>
              <a:rPr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坐井观天　杯弓蛇影　买椟还珠</a:t>
            </a:r>
          </a:p>
          <a:p>
            <a:pPr indent="304800" algn="l"/>
            <a:r>
              <a:rPr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滥竽充数　画蛇添足　叶公好龙</a:t>
            </a: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合 6"/>
          <p:cNvGrpSpPr/>
          <p:nvPr/>
        </p:nvGrpSpPr>
        <p:grpSpPr>
          <a:xfrm>
            <a:off x="-295910" y="53975"/>
            <a:ext cx="3242945" cy="1761490"/>
            <a:chOff x="8618" y="32"/>
            <a:chExt cx="3662" cy="2774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724"/>
            <a:stretch>
              <a:fillRect/>
            </a:stretch>
          </p:blipFill>
          <p:spPr>
            <a:xfrm>
              <a:off x="8618" y="32"/>
              <a:ext cx="3662" cy="2774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9264" y="1057"/>
              <a:ext cx="214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latin typeface="楷体" panose="02010609060101010101" charset="-122"/>
                  <a:ea typeface="楷体" panose="02010609060101010101" charset="-122"/>
                </a:rPr>
                <a:t>巩固练习</a:t>
              </a:r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1396365" y="1815465"/>
            <a:ext cx="6585585" cy="18148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800" b="1">
                <a:latin typeface="Calibri"/>
                <a:ea typeface="宋体" panose="02010600030101010101" pitchFamily="2" charset="-122"/>
              </a:rPr>
              <a:t>补全词语</a:t>
            </a:r>
          </a:p>
          <a:p>
            <a:pPr indent="0"/>
            <a:endParaRPr lang="zh-CN" sz="2800" b="0">
              <a:ea typeface="宋体" panose="02010600030101010101" pitchFamily="2" charset="-122"/>
            </a:endParaRPr>
          </a:p>
          <a:p>
            <a:pPr indent="0"/>
            <a:r>
              <a:rPr lang="zh-CN" sz="2800" b="1">
                <a:ea typeface="宋体" panose="02010600030101010101" pitchFamily="2" charset="-122"/>
              </a:rPr>
              <a:t>（</a:t>
            </a:r>
            <a:r>
              <a:rPr 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sz="2800" b="1">
                <a:ea typeface="宋体" panose="02010600030101010101" pitchFamily="2" charset="-122"/>
              </a:rPr>
              <a:t>）（</a:t>
            </a:r>
            <a:r>
              <a:rPr 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sz="2800" b="1">
                <a:ea typeface="宋体" panose="02010600030101010101" pitchFamily="2" charset="-122"/>
              </a:rPr>
              <a:t>）补牢</a:t>
            </a:r>
            <a:r>
              <a:rPr 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sz="2800" b="1">
                <a:ea typeface="宋体" panose="02010600030101010101" pitchFamily="2" charset="-122"/>
              </a:rPr>
              <a:t>揠（</a:t>
            </a:r>
            <a:r>
              <a:rPr 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sz="2800" b="1">
                <a:ea typeface="宋体" panose="02010600030101010101" pitchFamily="2" charset="-122"/>
              </a:rPr>
              <a:t>）助（</a:t>
            </a:r>
            <a:r>
              <a:rPr 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sz="2800" b="1">
                <a:ea typeface="宋体" panose="02010600030101010101" pitchFamily="2" charset="-122"/>
              </a:rPr>
              <a:t>）</a:t>
            </a:r>
          </a:p>
          <a:p>
            <a:pPr indent="0"/>
            <a:r>
              <a:rPr lang="zh-CN" sz="2800" b="1">
                <a:ea typeface="宋体" panose="02010600030101010101" pitchFamily="2" charset="-122"/>
              </a:rPr>
              <a:t>筋疲（</a:t>
            </a:r>
            <a:r>
              <a:rPr 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sz="2800" b="1">
                <a:ea typeface="宋体" panose="02010600030101010101" pitchFamily="2" charset="-122"/>
              </a:rPr>
              <a:t>）（</a:t>
            </a:r>
            <a:r>
              <a:rPr 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sz="2800" b="1">
                <a:ea typeface="宋体" panose="02010600030101010101" pitchFamily="2" charset="-122"/>
              </a:rPr>
              <a:t>）</a:t>
            </a:r>
            <a:r>
              <a:rPr 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sz="2800" b="1">
                <a:ea typeface="宋体" panose="02010600030101010101" pitchFamily="2" charset="-122"/>
              </a:rPr>
              <a:t>（</a:t>
            </a:r>
            <a:r>
              <a:rPr 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sz="2800" b="1">
                <a:ea typeface="宋体" panose="02010600030101010101" pitchFamily="2" charset="-122"/>
              </a:rPr>
              <a:t>）（</a:t>
            </a:r>
            <a:r>
              <a:rPr 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sz="2800" b="1">
                <a:ea typeface="宋体" panose="02010600030101010101" pitchFamily="2" charset="-122"/>
              </a:rPr>
              <a:t>）自语</a:t>
            </a:r>
            <a:endParaRPr lang="zh-CN" altLang="en-US" sz="2800" b="1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/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4" name="图片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45" y="273685"/>
            <a:ext cx="1076960" cy="107696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985520" y="557980"/>
            <a:ext cx="2513330" cy="508324"/>
            <a:chOff x="458" y="988"/>
            <a:chExt cx="4134" cy="9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流程图: 延期 3"/>
            <p:cNvSpPr/>
            <p:nvPr/>
          </p:nvSpPr>
          <p:spPr>
            <a:xfrm>
              <a:off x="623" y="988"/>
              <a:ext cx="3969" cy="908"/>
            </a:xfrm>
            <a:prstGeom prst="flowChartDelay">
              <a:avLst/>
            </a:prstGeom>
            <a:solidFill>
              <a:srgbClr val="FFC000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文本框 14">
              <a:hlinkClick r:id="rId3" action="ppaction://hlinkfile"/>
            </p:cNvPr>
            <p:cNvSpPr txBox="1"/>
            <p:nvPr/>
          </p:nvSpPr>
          <p:spPr>
            <a:xfrm>
              <a:off x="458" y="1005"/>
              <a:ext cx="3688" cy="895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/>
              <a:r>
                <a:rPr lang="zh-CN" altLang="en-US" sz="2800" b="1">
                  <a:latin typeface="楷体" panose="02010609060101010101" charset="-122"/>
                  <a:ea typeface="楷体" panose="02010609060101010101" charset="-122"/>
                  <a:sym typeface="+mn-ea"/>
                </a:rPr>
                <a:t>特殊句式</a:t>
              </a:r>
              <a:endPara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sp>
        <p:nvSpPr>
          <p:cNvPr id="102" name="文本框 101"/>
          <p:cNvSpPr txBox="1"/>
          <p:nvPr/>
        </p:nvSpPr>
        <p:spPr>
          <a:xfrm>
            <a:off x="395536" y="1064075"/>
            <a:ext cx="8496944" cy="39703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/>
            <a:r>
              <a:rPr lang="en-US" altLang="zh-CN"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</a:t>
            </a:r>
            <a:r>
              <a:rPr lang="zh-CN" altLang="en-US"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神态描写、动作描写、语言描写</a:t>
            </a:r>
          </a:p>
          <a:p>
            <a:pPr indent="304800"/>
            <a:endParaRPr lang="zh-CN" altLang="en-US" sz="360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304800"/>
            <a:r>
              <a:rPr lang="zh-CN" altLang="en-US"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他在田边焦急地转来转去</a:t>
            </a:r>
            <a:r>
              <a:rPr lang="en-US" altLang="zh-CN"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  <a:r>
              <a:rPr lang="zh-CN" altLang="en-US"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自言自语地说</a:t>
            </a:r>
            <a:r>
              <a:rPr lang="en-US" altLang="zh-CN"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:“</a:t>
            </a:r>
            <a:r>
              <a:rPr lang="zh-CN" altLang="en-US"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我得想个办法帮它们长。”</a:t>
            </a:r>
          </a:p>
          <a:p>
            <a:pPr indent="304800"/>
            <a:r>
              <a:rPr lang="zh-CN" altLang="en-US"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“焦急”属于神态描写</a:t>
            </a:r>
            <a:r>
              <a:rPr lang="en-US" altLang="zh-CN"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,“</a:t>
            </a:r>
            <a:r>
              <a:rPr lang="zh-CN" altLang="en-US"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转来转去”属于动作描写</a:t>
            </a:r>
            <a:r>
              <a:rPr lang="en-US" altLang="zh-CN"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,“</a:t>
            </a:r>
            <a:r>
              <a:rPr lang="zh-CN" altLang="en-US"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我得想个办法帮它们长”是对他的语言描写</a:t>
            </a:r>
            <a:r>
              <a:rPr lang="zh-CN" altLang="en-US" sz="360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lang="zh-CN" altLang="en-US" sz="360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" name="文本框 101"/>
          <p:cNvSpPr txBox="1"/>
          <p:nvPr/>
        </p:nvSpPr>
        <p:spPr>
          <a:xfrm>
            <a:off x="475615" y="586740"/>
            <a:ext cx="8193405" cy="45231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/>
            <a:r>
              <a:rPr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2.富有哲理的句子</a:t>
            </a:r>
          </a:p>
          <a:p>
            <a:pPr indent="304800"/>
            <a:r>
              <a:rPr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孩子,光听别人说,自己不动脑筋,不去试试,是不行的。河水是深是浅,你去试一试就知道了。</a:t>
            </a:r>
          </a:p>
          <a:p>
            <a:pPr indent="304800"/>
            <a:r>
              <a:rPr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这是小马的妈妈对小马说的话,这句话的深刻含义是懂得遇到问题时不能光听别人说,要自己动脑筋想想,一定要去试一试,找到解决的办法。</a:t>
            </a: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 name="">
    <p:bg>
      <p:bgPr>
        <a:blipFill dpi="0" rotWithShape="1">
          <a:blip r:embed="rId2">
            <a:alphaModFix amt="83000"/>
            <a:lum/>
          </a:blip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77BA94A-82DE-44C5-8C6E-785916102340}"/>
              </a:ext>
            </a:extLst>
          </p:cNvPr>
          <p:cNvSpPr txBox="1"/>
          <p:nvPr/>
        </p:nvSpPr>
        <p:spPr>
          <a:xfrm>
            <a:off x="5771422" y="699542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QQ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：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263900239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1921333"/>
      </p:ext>
    </p:extLst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462280" y="507365"/>
            <a:ext cx="8459470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/>
            <a:r>
              <a:rPr lang="zh-CN" altLang="en-US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3.心理描写</a:t>
            </a:r>
          </a:p>
          <a:p>
            <a:pPr indent="304800"/>
            <a:r>
              <a:rPr lang="zh-CN" altLang="en-US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小马为难了,心想:我能不能过去呢?如果妈妈在身边,问问她该怎么办,那多好啊!</a:t>
            </a:r>
          </a:p>
          <a:p>
            <a:pPr indent="304800"/>
            <a:r>
              <a:rPr lang="zh-CN" altLang="en-US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这是对小马的心理描写,小马因为不知道河水的深度而不敢过河,他内心期盼妈妈能在自己身边,得到妈妈的帮助。</a:t>
            </a: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合 6"/>
          <p:cNvGrpSpPr/>
          <p:nvPr/>
        </p:nvGrpSpPr>
        <p:grpSpPr>
          <a:xfrm>
            <a:off x="-295910" y="53975"/>
            <a:ext cx="3242945" cy="1761490"/>
            <a:chOff x="8618" y="32"/>
            <a:chExt cx="3662" cy="2774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724"/>
            <a:stretch>
              <a:fillRect/>
            </a:stretch>
          </p:blipFill>
          <p:spPr>
            <a:xfrm>
              <a:off x="8618" y="32"/>
              <a:ext cx="3662" cy="2774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9264" y="1057"/>
              <a:ext cx="214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latin typeface="楷体" panose="02010609060101010101" charset="-122"/>
                  <a:ea typeface="楷体" panose="02010609060101010101" charset="-122"/>
                </a:rPr>
                <a:t>巩固练习</a:t>
              </a:r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655955" y="1880235"/>
            <a:ext cx="8115935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/>
            <a:r>
              <a:rPr lang="zh-CN" sz="2800" b="0">
                <a:ea typeface="宋体" panose="02010600030101010101" pitchFamily="2" charset="-122"/>
              </a:rPr>
              <a:t>1.我把杨桃画成了五角星。（改为“被”字句）</a:t>
            </a:r>
          </a:p>
          <a:p>
            <a:pPr indent="266700"/>
            <a:endParaRPr lang="zh-CN" sz="2800" b="0" u="sng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266700"/>
            <a:r>
              <a:rPr lang="en-US" sz="2800" b="0" u="sng">
                <a:latin typeface="宋体" panose="02010600030101010101" pitchFamily="2" charset="-122"/>
                <a:ea typeface="宋体" panose="02010600030101010101" pitchFamily="2" charset="-122"/>
              </a:rPr>
              <a:t>                                          </a:t>
            </a:r>
            <a:r>
              <a:rPr lang="en-US" b="0" u="sng">
                <a:latin typeface="宋体" panose="02010600030101010101" pitchFamily="2" charset="-122"/>
                <a:ea typeface="宋体" panose="02010600030101010101" pitchFamily="2" charset="-122"/>
              </a:rPr>
              <a:t>         </a:t>
            </a:r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/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/>
          <p:cNvSpPr txBox="1"/>
          <p:nvPr/>
        </p:nvSpPr>
        <p:spPr>
          <a:xfrm>
            <a:off x="549275" y="975995"/>
            <a:ext cx="7704455" cy="31921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>
              <a:lnSpc>
                <a:spcPct val="120000"/>
              </a:lnSpc>
            </a:pPr>
            <a:r>
              <a:rPr lang="zh-CN" sz="2800" b="0">
                <a:ea typeface="宋体" panose="02010600030101010101" pitchFamily="2" charset="-122"/>
              </a:rPr>
              <a:t>2.羊被狼叼走了，我难道不着急吗？</a:t>
            </a:r>
          </a:p>
          <a:p>
            <a:pPr indent="266700">
              <a:lnSpc>
                <a:spcPct val="120000"/>
              </a:lnSpc>
            </a:pPr>
            <a:r>
              <a:rPr lang="zh-CN" sz="2800" b="0">
                <a:ea typeface="宋体" panose="02010600030101010101" pitchFamily="2" charset="-122"/>
              </a:rPr>
              <a:t>羊被狼叼走了，我很着急。（照样子，写一写）</a:t>
            </a:r>
          </a:p>
          <a:p>
            <a:pPr indent="266700">
              <a:lnSpc>
                <a:spcPct val="120000"/>
              </a:lnSpc>
            </a:pPr>
            <a:endParaRPr lang="zh-CN" sz="2800" b="0">
              <a:ea typeface="宋体" panose="02010600030101010101" pitchFamily="2" charset="-122"/>
            </a:endParaRPr>
          </a:p>
          <a:p>
            <a:pPr indent="266700">
              <a:lnSpc>
                <a:spcPct val="120000"/>
              </a:lnSpc>
            </a:pPr>
            <a:endParaRPr lang="zh-CN" sz="2800" b="0">
              <a:ea typeface="宋体" panose="02010600030101010101" pitchFamily="2" charset="-122"/>
            </a:endParaRPr>
          </a:p>
          <a:p>
            <a:pPr indent="266700">
              <a:lnSpc>
                <a:spcPct val="120000"/>
              </a:lnSpc>
            </a:pPr>
            <a:r>
              <a:rPr lang="zh-CN" sz="2800" b="0">
                <a:ea typeface="宋体" panose="02010600030101010101" pitchFamily="2" charset="-122"/>
              </a:rPr>
              <a:t>这么浅的河，我怎么会过不去？</a:t>
            </a:r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endParaRPr lang="en-US" sz="2800" b="0" u="sng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266700">
              <a:lnSpc>
                <a:spcPct val="120000"/>
              </a:lnSpc>
            </a:pPr>
            <a:r>
              <a:rPr lang="en-US" sz="2800" b="0" u="sng">
                <a:latin typeface="宋体" panose="02010600030101010101" pitchFamily="2" charset="-122"/>
                <a:ea typeface="宋体" panose="02010600030101010101" pitchFamily="2" charset="-122"/>
              </a:rPr>
              <a:t>                                        </a:t>
            </a:r>
            <a:r>
              <a:rPr lang="en-US" b="0" u="sng"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/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4" name="图片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45" y="273685"/>
            <a:ext cx="1076960" cy="107696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985520" y="557980"/>
            <a:ext cx="2513330" cy="508324"/>
            <a:chOff x="458" y="988"/>
            <a:chExt cx="4134" cy="9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流程图: 延期 3"/>
            <p:cNvSpPr/>
            <p:nvPr/>
          </p:nvSpPr>
          <p:spPr>
            <a:xfrm>
              <a:off x="623" y="988"/>
              <a:ext cx="3969" cy="908"/>
            </a:xfrm>
            <a:prstGeom prst="flowChartDelay">
              <a:avLst/>
            </a:prstGeom>
            <a:solidFill>
              <a:srgbClr val="FFC000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文本框 14">
              <a:hlinkClick r:id="rId3" action="ppaction://hlinkfile"/>
            </p:cNvPr>
            <p:cNvSpPr txBox="1"/>
            <p:nvPr/>
          </p:nvSpPr>
          <p:spPr>
            <a:xfrm>
              <a:off x="458" y="1005"/>
              <a:ext cx="3992" cy="895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/>
              <a:r>
                <a:rPr lang="zh-CN" altLang="en-US" sz="2800" b="1">
                  <a:latin typeface="楷体" panose="02010609060101010101" charset="-122"/>
                  <a:ea typeface="楷体" panose="02010609060101010101" charset="-122"/>
                  <a:sym typeface="+mn-ea"/>
                </a:rPr>
                <a:t>本单元知识点</a:t>
              </a:r>
              <a:endPara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633730" y="1159510"/>
            <a:ext cx="8141970" cy="427809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latin typeface="Calibri"/>
                <a:ea typeface="宋体" panose="02010600030101010101" pitchFamily="2" charset="-122"/>
              </a:rPr>
              <a:t>      </a:t>
            </a:r>
            <a:r>
              <a:rPr lang="zh-CN" altLang="zh-CN" sz="2400" b="1" smtClean="0">
                <a:latin typeface="Calibri"/>
                <a:ea typeface="宋体" panose="02010600030101010101" pitchFamily="2" charset="-122"/>
              </a:rPr>
              <a:t>《寓言二则》</a:t>
            </a:r>
            <a:endParaRPr lang="en-US" altLang="zh-CN" sz="2400" b="1" smtClean="0">
              <a:latin typeface="Calibri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zh-CN" altLang="zh-CN" sz="2400" b="1">
              <a:latin typeface="Calibri"/>
              <a:ea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zh-CN" sz="2400" b="1">
                <a:latin typeface="Calibri"/>
                <a:ea typeface="宋体" panose="02010600030101010101" pitchFamily="2" charset="-122"/>
              </a:rPr>
              <a:t>        </a:t>
            </a:r>
            <a:r>
              <a:rPr lang="zh-CN" alt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本课由《亡羊补牢》和《揠苗助长》两则寓言组成。课文分别勾勒出了两个人物形象：一个懂得做错了事要及时纠正；一个做事急于求成，违背常理，结果把事情弄得更糟。 </a:t>
            </a:r>
            <a:r>
              <a:rPr lang="zh-CN" altLang="en-US" sz="2400" b="1">
                <a:solidFill>
                  <a:srgbClr val="FF0000"/>
                </a:solidFill>
                <a:latin typeface="Calibri"/>
                <a:ea typeface="宋体" panose="02010600030101010101" pitchFamily="2" charset="-122"/>
              </a:rPr>
              <a:t>  </a:t>
            </a:r>
          </a:p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</a:t>
            </a: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370205" y="626110"/>
            <a:ext cx="8403590" cy="108839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latin typeface="Calibri"/>
                <a:ea typeface="宋体" panose="02010600030101010101" pitchFamily="2" charset="-122"/>
              </a:rPr>
              <a:t>      </a:t>
            </a:r>
            <a:r>
              <a:rPr lang="zh-CN" altLang="zh-CN" sz="2400" b="1">
                <a:latin typeface="Calibri"/>
                <a:ea typeface="宋体" panose="02010600030101010101" pitchFamily="2" charset="-122"/>
              </a:rPr>
              <a:t>《画杨桃》 </a:t>
            </a:r>
          </a:p>
          <a:p>
            <a:pPr>
              <a:lnSpc>
                <a:spcPct val="120000"/>
              </a:lnSpc>
            </a:pPr>
            <a:r>
              <a:rPr lang="zh-CN" altLang="zh-CN" sz="2400" b="1">
                <a:latin typeface="Calibri"/>
                <a:ea typeface="宋体" panose="02010600030101010101" pitchFamily="2" charset="-122"/>
              </a:rPr>
              <a:t>       </a:t>
            </a:r>
            <a:r>
              <a:rPr lang="zh-CN" altLang="en-US" sz="2400" b="1">
                <a:solidFill>
                  <a:srgbClr val="FF0000"/>
                </a:solidFill>
                <a:latin typeface="Calibri"/>
                <a:ea typeface="宋体" panose="02010600030101010101" pitchFamily="2" charset="-122"/>
              </a:rPr>
              <a:t>  </a:t>
            </a:r>
            <a:r>
              <a:rPr lang="zh-CN" altLang="en-US" sz="2400" b="1">
                <a:solidFill>
                  <a:schemeClr val="tx1"/>
                </a:solidFill>
                <a:latin typeface="Calibri"/>
                <a:ea typeface="宋体" panose="02010600030101010101" pitchFamily="2" charset="-122"/>
              </a:rPr>
              <a:t> </a:t>
            </a: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31875" y="1664335"/>
            <a:ext cx="7336790" cy="3046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主要讲图画课上，对杨桃进行写生练习，“我”根据自己看到的，把杨桃画成像个五角星的样子，同学们觉得好笑。老师通过这件事，启发我们知道同一个事物从不同角度看有不同结果，从中受到科学思想方法的教育。</a:t>
            </a: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412115" y="656590"/>
            <a:ext cx="8564245" cy="51047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400" b="1">
                <a:latin typeface="Calibri"/>
                <a:ea typeface="宋体" panose="02010600030101010101" pitchFamily="2" charset="-122"/>
              </a:rPr>
              <a:t>  </a:t>
            </a:r>
            <a:r>
              <a:rPr lang="zh-CN" altLang="zh-CN" sz="2400" b="1">
                <a:latin typeface="Calibri"/>
                <a:ea typeface="宋体" panose="02010600030101010101" pitchFamily="2" charset="-122"/>
              </a:rPr>
              <a:t>《小马过河》</a:t>
            </a:r>
          </a:p>
          <a:p>
            <a:pPr>
              <a:lnSpc>
                <a:spcPct val="110000"/>
              </a:lnSpc>
            </a:pPr>
            <a:endParaRPr lang="zh-CN" altLang="zh-CN" sz="2400" b="1">
              <a:latin typeface="Calibri"/>
              <a:ea typeface="宋体" panose="02010600030101010101" pitchFamily="2" charset="-122"/>
            </a:endParaRPr>
          </a:p>
          <a:p>
            <a:pPr>
              <a:lnSpc>
                <a:spcPct val="80000"/>
              </a:lnSpc>
            </a:pPr>
            <a:r>
              <a:rPr lang="zh-CN" altLang="en-US" sz="3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</a:t>
            </a:r>
            <a:r>
              <a:rPr lang="zh-CN" altLang="en-US" sz="32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这课是一篇童话故事。叙述了小马驮麦子去磨坊，路上要过一条河，老牛说水很浅，可以过，松鼠说水很深，他的伙伴刚被淹死。小马没了主意，只好跑回去问妈妈，妈妈要他亲自去试一试。小马又回到了河边，自己过了河。原来河水既不像老牛说的那样浅，也不像松鼠说的那样深。</a:t>
            </a:r>
            <a:r>
              <a:rPr lang="zh-CN" altLang="en-US" sz="32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说明遇事要自己动脑筋，想办法克服困难，找到答案</a:t>
            </a:r>
            <a:r>
              <a:rPr lang="zh-CN" altLang="en-US" sz="32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。</a:t>
            </a:r>
            <a:r>
              <a:rPr lang="zh-CN" altLang="zh-CN" sz="2400" b="1">
                <a:latin typeface="Calibri"/>
                <a:ea typeface="宋体" panose="02010600030101010101" pitchFamily="2" charset="-122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zh-CN" altLang="zh-CN" sz="2400" b="1">
                <a:latin typeface="Calibri"/>
                <a:ea typeface="宋体" panose="02010600030101010101" pitchFamily="2" charset="-122"/>
              </a:rPr>
              <a:t>       </a:t>
            </a:r>
            <a:r>
              <a:rPr lang="zh-CN" altLang="en-US" sz="2400" b="1">
                <a:solidFill>
                  <a:srgbClr val="FF0000"/>
                </a:solidFill>
                <a:latin typeface="Calibri"/>
                <a:ea typeface="宋体" panose="02010600030101010101" pitchFamily="2" charset="-122"/>
              </a:rPr>
              <a:t>   </a:t>
            </a: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合 6"/>
          <p:cNvGrpSpPr/>
          <p:nvPr/>
        </p:nvGrpSpPr>
        <p:grpSpPr>
          <a:xfrm>
            <a:off x="-295910" y="53975"/>
            <a:ext cx="3242945" cy="1761490"/>
            <a:chOff x="8618" y="32"/>
            <a:chExt cx="3662" cy="2774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724"/>
            <a:stretch>
              <a:fillRect/>
            </a:stretch>
          </p:blipFill>
          <p:spPr>
            <a:xfrm>
              <a:off x="8618" y="32"/>
              <a:ext cx="3662" cy="2774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9264" y="1057"/>
              <a:ext cx="214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latin typeface="楷体" panose="02010609060101010101" charset="-122"/>
                  <a:ea typeface="楷体" panose="02010609060101010101" charset="-122"/>
                </a:rPr>
                <a:t>巩固练习</a:t>
              </a: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826525" y="1491630"/>
            <a:ext cx="83153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Calibri"/>
                <a:ea typeface="宋体" panose="02010600030101010101" pitchFamily="2" charset="-122"/>
              </a:rPr>
              <a:t>判断正误。</a:t>
            </a:r>
          </a:p>
          <a:p>
            <a:r>
              <a:rPr lang="en-US" altLang="zh-CN" sz="2400" b="1">
                <a:latin typeface="Calibri"/>
                <a:ea typeface="宋体" panose="02010600030101010101" pitchFamily="2" charset="-122"/>
              </a:rPr>
              <a:t>1.《</a:t>
            </a:r>
            <a:r>
              <a:rPr lang="zh-CN" altLang="en-US" sz="2400" b="1">
                <a:latin typeface="Calibri"/>
                <a:ea typeface="宋体" panose="02010600030101010101" pitchFamily="2" charset="-122"/>
              </a:rPr>
              <a:t>亡羊补牢</a:t>
            </a:r>
            <a:r>
              <a:rPr lang="en-US" altLang="zh-CN" sz="2400" b="1">
                <a:latin typeface="Calibri"/>
                <a:ea typeface="宋体" panose="02010600030101010101" pitchFamily="2" charset="-122"/>
              </a:rPr>
              <a:t>》</a:t>
            </a:r>
            <a:r>
              <a:rPr lang="zh-CN" altLang="en-US" sz="2400" b="1">
                <a:latin typeface="Calibri"/>
                <a:ea typeface="宋体" panose="02010600030101010101" pitchFamily="2" charset="-122"/>
              </a:rPr>
              <a:t>这则寓言，告诉我们有了错误要及时改正</a:t>
            </a:r>
            <a:r>
              <a:rPr lang="zh-CN" altLang="en-US" sz="2400" b="1" smtClean="0">
                <a:latin typeface="Calibri"/>
                <a:ea typeface="宋体" panose="02010600030101010101" pitchFamily="2" charset="-122"/>
              </a:rPr>
              <a:t>。 </a:t>
            </a:r>
            <a:endParaRPr lang="en-US" altLang="zh-CN" sz="2400" b="1" smtClean="0">
              <a:latin typeface="Calibri"/>
              <a:ea typeface="宋体" panose="02010600030101010101" pitchFamily="2" charset="-122"/>
            </a:endParaRPr>
          </a:p>
          <a:p>
            <a:r>
              <a:rPr lang="en-US" altLang="zh-CN" sz="2400" b="1">
                <a:latin typeface="Calibri"/>
                <a:ea typeface="宋体" panose="02010600030101010101" pitchFamily="2" charset="-122"/>
              </a:rPr>
              <a:t> </a:t>
            </a:r>
            <a:r>
              <a:rPr lang="en-US" altLang="zh-CN" sz="2400" b="1" smtClean="0">
                <a:latin typeface="Calibri"/>
                <a:ea typeface="宋体" panose="02010600030101010101" pitchFamily="2" charset="-122"/>
              </a:rPr>
              <a:t>                                                                                                     </a:t>
            </a:r>
            <a:r>
              <a:rPr lang="zh-CN" altLang="en-US" sz="2400" b="1" smtClean="0">
                <a:latin typeface="Calibri"/>
                <a:ea typeface="宋体" panose="02010600030101010101" pitchFamily="2" charset="-122"/>
              </a:rPr>
              <a:t>（    </a:t>
            </a:r>
            <a:r>
              <a:rPr lang="zh-CN" altLang="en-US" sz="2400" b="1">
                <a:latin typeface="Calibri"/>
                <a:ea typeface="宋体" panose="02010600030101010101" pitchFamily="2" charset="-122"/>
              </a:rPr>
              <a:t>）</a:t>
            </a:r>
          </a:p>
          <a:p>
            <a:r>
              <a:rPr lang="en-US" altLang="zh-CN" sz="2400" b="1">
                <a:latin typeface="Calibri"/>
                <a:ea typeface="宋体" panose="02010600030101010101" pitchFamily="2" charset="-122"/>
              </a:rPr>
              <a:t>2.</a:t>
            </a:r>
            <a:r>
              <a:rPr lang="zh-CN" altLang="en-US" sz="2400" b="1">
                <a:latin typeface="Calibri"/>
                <a:ea typeface="宋体" panose="02010600030101010101" pitchFamily="2" charset="-122"/>
              </a:rPr>
              <a:t>学了</a:t>
            </a:r>
            <a:r>
              <a:rPr lang="en-US" altLang="zh-CN" sz="2400" b="1">
                <a:latin typeface="Calibri"/>
                <a:ea typeface="宋体" panose="02010600030101010101" pitchFamily="2" charset="-122"/>
              </a:rPr>
              <a:t>《</a:t>
            </a:r>
            <a:r>
              <a:rPr lang="zh-CN" altLang="en-US" sz="2400" b="1">
                <a:latin typeface="Calibri"/>
                <a:ea typeface="宋体" panose="02010600030101010101" pitchFamily="2" charset="-122"/>
              </a:rPr>
              <a:t>画杨桃</a:t>
            </a:r>
            <a:r>
              <a:rPr lang="en-US" altLang="zh-CN" sz="2400" b="1">
                <a:latin typeface="Calibri"/>
                <a:ea typeface="宋体" panose="02010600030101010101" pitchFamily="2" charset="-122"/>
              </a:rPr>
              <a:t>》</a:t>
            </a:r>
            <a:r>
              <a:rPr lang="zh-CN" altLang="en-US" sz="2400" b="1">
                <a:latin typeface="Calibri"/>
                <a:ea typeface="宋体" panose="02010600030101010101" pitchFamily="2" charset="-122"/>
              </a:rPr>
              <a:t>一课，我们要学会从不同角度看问题</a:t>
            </a:r>
            <a:r>
              <a:rPr lang="zh-CN" altLang="en-US" sz="2400" b="1" smtClean="0">
                <a:latin typeface="Calibri"/>
                <a:ea typeface="宋体" panose="02010600030101010101" pitchFamily="2" charset="-122"/>
              </a:rPr>
              <a:t>。</a:t>
            </a:r>
            <a:endParaRPr lang="en-US" altLang="zh-CN" sz="2400" b="1" smtClean="0">
              <a:latin typeface="Calibri"/>
              <a:ea typeface="宋体" panose="02010600030101010101" pitchFamily="2" charset="-122"/>
            </a:endParaRPr>
          </a:p>
          <a:p>
            <a:r>
              <a:rPr lang="en-US" altLang="zh-CN" sz="2400" b="1">
                <a:latin typeface="Calibri"/>
                <a:ea typeface="宋体" panose="02010600030101010101" pitchFamily="2" charset="-122"/>
              </a:rPr>
              <a:t> </a:t>
            </a:r>
            <a:r>
              <a:rPr lang="en-US" altLang="zh-CN" sz="2400" b="1" smtClean="0">
                <a:latin typeface="Calibri"/>
                <a:ea typeface="宋体" panose="02010600030101010101" pitchFamily="2" charset="-122"/>
              </a:rPr>
              <a:t>                                                                                                     </a:t>
            </a:r>
            <a:r>
              <a:rPr lang="zh-CN" altLang="en-US" sz="2400" b="1" smtClean="0">
                <a:latin typeface="Calibri"/>
                <a:ea typeface="宋体" panose="02010600030101010101" pitchFamily="2" charset="-122"/>
              </a:rPr>
              <a:t>（    </a:t>
            </a:r>
            <a:r>
              <a:rPr lang="zh-CN" altLang="en-US" sz="2400" b="1">
                <a:latin typeface="Calibri"/>
                <a:ea typeface="宋体" panose="02010600030101010101" pitchFamily="2" charset="-122"/>
              </a:rPr>
              <a:t>）</a:t>
            </a:r>
          </a:p>
          <a:p>
            <a:r>
              <a:rPr lang="en-US" altLang="zh-CN" sz="2400" b="1">
                <a:latin typeface="Calibri"/>
                <a:ea typeface="宋体" panose="02010600030101010101" pitchFamily="2" charset="-122"/>
              </a:rPr>
              <a:t>3.</a:t>
            </a:r>
            <a:r>
              <a:rPr lang="zh-CN" altLang="en-US" sz="2400" b="1">
                <a:latin typeface="Calibri"/>
                <a:ea typeface="宋体" panose="02010600030101010101" pitchFamily="2" charset="-122"/>
              </a:rPr>
              <a:t>河水既不像老牛说的那样浅，也不像松鼠说的那样深，所以他俩对小马撒谎了。（     ）</a:t>
            </a:r>
          </a:p>
          <a:p>
            <a:r>
              <a:rPr lang="en-US" altLang="zh-CN" sz="2400" b="1">
                <a:latin typeface="Calibri"/>
                <a:ea typeface="宋体" panose="02010600030101010101" pitchFamily="2" charset="-122"/>
              </a:rPr>
              <a:t>4.“</a:t>
            </a:r>
            <a:r>
              <a:rPr lang="zh-CN" altLang="en-US" sz="2400" b="1">
                <a:latin typeface="Calibri"/>
                <a:ea typeface="宋体" panose="02010600030101010101" pitchFamily="2" charset="-122"/>
              </a:rPr>
              <a:t>冠必正，纽必结，袜与履，俱紧切”这句话出自</a:t>
            </a:r>
            <a:r>
              <a:rPr lang="en-US" altLang="zh-CN" sz="2400" b="1">
                <a:latin typeface="Calibri"/>
                <a:ea typeface="宋体" panose="02010600030101010101" pitchFamily="2" charset="-122"/>
              </a:rPr>
              <a:t>《</a:t>
            </a:r>
            <a:r>
              <a:rPr lang="zh-CN" altLang="en-US" sz="2400" b="1">
                <a:latin typeface="Calibri"/>
                <a:ea typeface="宋体" panose="02010600030101010101" pitchFamily="2" charset="-122"/>
              </a:rPr>
              <a:t>三字经</a:t>
            </a:r>
            <a:r>
              <a:rPr lang="en-US" altLang="zh-CN" sz="2400" b="1">
                <a:latin typeface="Calibri"/>
                <a:ea typeface="宋体" panose="02010600030101010101" pitchFamily="2" charset="-122"/>
              </a:rPr>
              <a:t>》</a:t>
            </a:r>
            <a:r>
              <a:rPr lang="zh-CN" altLang="en-US" sz="2400" b="1">
                <a:latin typeface="Calibri"/>
                <a:ea typeface="宋体" panose="02010600030101010101" pitchFamily="2" charset="-122"/>
              </a:rPr>
              <a:t>。（    ）</a:t>
            </a:r>
          </a:p>
          <a:p>
            <a:endParaRPr lang="zh-CN" altLang="en-US" sz="2400" b="1"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/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979" y="-8468"/>
            <a:ext cx="9217024" cy="5163957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p14:dur="10"/>
    </mc:Choice>
    <mc:Fallback>
      <p:transition/>
    </mc:Fallback>
  </mc:AlternateContent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89"/>
          <a:stretch>
            <a:fillRect/>
          </a:stretch>
        </p:blipFill>
        <p:spPr>
          <a:xfrm>
            <a:off x="864870" y="31115"/>
            <a:ext cx="2014855" cy="1591945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-377190" y="4251325"/>
            <a:ext cx="9689465" cy="914400"/>
            <a:chOff x="3510" y="6928098"/>
            <a:chExt cx="11431600" cy="1288168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0592"/>
            <a:stretch>
              <a:fillRect/>
            </a:stretch>
          </p:blipFill>
          <p:spPr>
            <a:xfrm>
              <a:off x="3510" y="6996979"/>
              <a:ext cx="6281049" cy="121928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7228"/>
            <a:stretch>
              <a:fillRect/>
            </a:stretch>
          </p:blipFill>
          <p:spPr>
            <a:xfrm>
              <a:off x="5154061" y="6928098"/>
              <a:ext cx="6281049" cy="1288168"/>
            </a:xfrm>
            <a:prstGeom prst="rect">
              <a:avLst/>
            </a:prstGeom>
          </p:spPr>
        </p:pic>
      </p:grpSp>
      <p:sp>
        <p:nvSpPr>
          <p:cNvPr id="2" name="Shape 18"/>
          <p:cNvSpPr/>
          <p:nvPr/>
        </p:nvSpPr>
        <p:spPr>
          <a:xfrm>
            <a:off x="2766898" y="1890561"/>
            <a:ext cx="3610284" cy="87525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>
            <a:solidFill>
              <a:schemeClr val="bg1"/>
            </a:solidFill>
            <a:prstDash val="solid"/>
            <a:miter lim="400000"/>
          </a:ln>
          <a:effectLst/>
        </p:spPr>
        <p:txBody>
          <a:bodyPr wrap="square" lIns="19050" tIns="19050" rIns="19050" bIns="19050" numCol="1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750" b="0" i="0" u="none" strike="noStrike" kern="0" cap="none" spc="0" normalizeH="0" baseline="0" noProof="0">
              <a:ln>
                <a:noFill/>
              </a:ln>
              <a:solidFill>
                <a:srgbClr val="5DA2B1"/>
              </a:solidFill>
              <a:effectLst/>
              <a:uLnTx/>
              <a:uFillTx/>
              <a:latin typeface="微软雅黑" panose="020b0503020204020204" charset="-122"/>
              <a:ea typeface="微软雅黑"/>
              <a:cs typeface="+mn-cs"/>
            </a:endParaRPr>
          </a:p>
        </p:txBody>
      </p:sp>
      <p:sp>
        <p:nvSpPr>
          <p:cNvPr id="18" name="Subtitle 2"/>
          <p:cNvSpPr txBox="1"/>
          <p:nvPr/>
        </p:nvSpPr>
        <p:spPr>
          <a:xfrm>
            <a:off x="3385403" y="2073396"/>
            <a:ext cx="2537649" cy="5093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000" b="1" i="0" u="none" strike="noStrike" kern="1200" cap="none" spc="600" normalizeH="0" baseline="0" noProof="0">
                <a:ln>
                  <a:noFill/>
                </a:ln>
                <a:solidFill>
                  <a:srgbClr val="68DBF8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微软雅黑" panose="020b0503020204020204" charset="-122"/>
                <a:ea typeface="微软雅黑"/>
                <a:cs typeface="Open Sans" panose="020b0606030504020204" pitchFamily="34" charset="0"/>
              </a:rPr>
              <a:t>第五单元</a:t>
            </a:r>
            <a:endParaRPr kumimoji="0" lang="id-ID" sz="4000" b="1" i="0" u="none" strike="noStrike" kern="1200" cap="none" spc="600" normalizeH="0" baseline="0" noProof="0">
              <a:ln>
                <a:noFill/>
              </a:ln>
              <a:solidFill>
                <a:srgbClr val="68DBF8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微软雅黑" panose="020b0503020204020204" charset="-122"/>
              <a:ea typeface="微软雅黑"/>
              <a:cs typeface="Open Sans" panose="020b0606030504020204" pitchFamily="34" charset="0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39"/>
          <a:stretch>
            <a:fillRect/>
          </a:stretch>
        </p:blipFill>
        <p:spPr>
          <a:xfrm>
            <a:off x="5958205" y="1102"/>
            <a:ext cx="1316990" cy="188802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634" y="-184083"/>
            <a:ext cx="1908052" cy="260604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88"/>
          <a:stretch>
            <a:fillRect/>
          </a:stretch>
        </p:blipFill>
        <p:spPr>
          <a:xfrm>
            <a:off x="2525395" y="51750"/>
            <a:ext cx="1487170" cy="133572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24"/>
          <a:stretch>
            <a:fillRect/>
          </a:stretch>
        </p:blipFill>
        <p:spPr>
          <a:xfrm>
            <a:off x="4117975" y="20063"/>
            <a:ext cx="1804670" cy="1367412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33"/>
          <a:stretch>
            <a:fillRect/>
          </a:stretch>
        </p:blipFill>
        <p:spPr>
          <a:xfrm>
            <a:off x="-459105" y="380121"/>
            <a:ext cx="2141220" cy="2202424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14:window dir="vert"/>
      </p:transition>
    </mc:Choice>
    <mc:Fallback>
      <p:transition spd="slow" advTm="0">
        <p:fade/>
      </p:transition>
    </mc:Fallback>
  </mc:AlternateContent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4" name="图片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45" y="273685"/>
            <a:ext cx="1076960" cy="107696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985520" y="557980"/>
            <a:ext cx="2513330" cy="508324"/>
            <a:chOff x="458" y="988"/>
            <a:chExt cx="4134" cy="9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流程图: 延期 3"/>
            <p:cNvSpPr/>
            <p:nvPr/>
          </p:nvSpPr>
          <p:spPr>
            <a:xfrm>
              <a:off x="623" y="988"/>
              <a:ext cx="3969" cy="908"/>
            </a:xfrm>
            <a:prstGeom prst="flowChartDelay">
              <a:avLst/>
            </a:prstGeom>
            <a:solidFill>
              <a:srgbClr val="FFC000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文本框 14">
              <a:hlinkClick r:id="rId3" action="ppaction://hlinkfile"/>
            </p:cNvPr>
            <p:cNvSpPr txBox="1"/>
            <p:nvPr/>
          </p:nvSpPr>
          <p:spPr>
            <a:xfrm>
              <a:off x="458" y="1005"/>
              <a:ext cx="3688" cy="895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/>
              <a:r>
                <a:rPr lang="zh-CN" altLang="en-US" sz="2800" b="1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</a:rPr>
                <a:t>易读错的字</a:t>
              </a: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813435" y="1885950"/>
            <a:ext cx="7924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4800">
                <a:solidFill>
                  <a:srgbClr val="000000"/>
                </a:solidFill>
                <a:cs typeface="方正书宋_GBK" charset="0"/>
                <a:sym typeface="+mn-ea"/>
              </a:rPr>
              <a:t>则</a:t>
            </a:r>
            <a:endParaRPr lang="zh-CN" altLang="en-US" sz="4800">
              <a:latin typeface="黑体" panose="02010609060101010101" pitchFamily="49" charset="-122"/>
              <a:ea typeface="黑体" panose="02010609060101010101" pitchFamily="49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17880" y="1374140"/>
            <a:ext cx="59880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>
                <a:solidFill>
                  <a:srgbClr val="000000"/>
                </a:solidFill>
                <a:latin typeface="汉语拼音" charset="0"/>
                <a:ea typeface="宋体" panose="02010600030101010101" pitchFamily="2" charset="-122"/>
                <a:sym typeface="+mn-ea"/>
              </a:rPr>
              <a:t>zé</a:t>
            </a:r>
            <a:endParaRPr lang="en-US" sz="3200">
              <a:latin typeface="黑体" panose="02010609060101010101" pitchFamily="49" charset="-122"/>
              <a:ea typeface="黑体" panose="02010609060101010101" pitchFamily="49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141220" y="1885950"/>
            <a:ext cx="7924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4800">
                <a:solidFill>
                  <a:srgbClr val="000000"/>
                </a:solidFill>
                <a:cs typeface="方正书宋_GBK" charset="0"/>
                <a:sym typeface="+mn-ea"/>
              </a:rPr>
              <a:t>窟</a:t>
            </a:r>
            <a:endParaRPr lang="zh-CN" altLang="en-US" sz="4800">
              <a:latin typeface="黑体" panose="02010609060101010101" pitchFamily="49" charset="-122"/>
              <a:ea typeface="黑体" panose="02010609060101010101" pitchFamily="49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141220" y="1374140"/>
            <a:ext cx="67056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>
                <a:solidFill>
                  <a:srgbClr val="000000"/>
                </a:solidFill>
                <a:latin typeface="汉语拼音" charset="0"/>
                <a:ea typeface="宋体" panose="02010600030101010101" pitchFamily="2" charset="-122"/>
                <a:sym typeface="+mn-ea"/>
              </a:rPr>
              <a:t>kū</a:t>
            </a:r>
            <a:endParaRPr lang="en-US" altLang="zh-CN" sz="3200">
              <a:latin typeface="黑体" panose="02010609060101010101" pitchFamily="49" charset="-122"/>
              <a:ea typeface="黑体" panose="02010609060101010101" pitchFamily="49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576320" y="1885950"/>
            <a:ext cx="7924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4800">
                <a:solidFill>
                  <a:srgbClr val="000000"/>
                </a:solidFill>
                <a:cs typeface="方正书宋_GBK" charset="0"/>
                <a:sym typeface="+mn-ea"/>
              </a:rPr>
              <a:t>窿</a:t>
            </a:r>
            <a:endParaRPr lang="zh-CN" altLang="en-US" sz="4800">
              <a:latin typeface="黑体" panose="02010609060101010101" pitchFamily="49" charset="-122"/>
              <a:ea typeface="黑体" panose="02010609060101010101" pitchFamily="49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576320" y="1374140"/>
            <a:ext cx="103187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>
                <a:solidFill>
                  <a:srgbClr val="000000"/>
                </a:solidFill>
                <a:latin typeface="汉语拼音" charset="0"/>
                <a:ea typeface="宋体" panose="02010600030101010101" pitchFamily="2" charset="-122"/>
                <a:sym typeface="+mn-ea"/>
              </a:rPr>
              <a:t>lóng</a:t>
            </a:r>
            <a:endParaRPr lang="en-US" altLang="zh-CN" sz="3200">
              <a:latin typeface="黑体" panose="02010609060101010101" pitchFamily="49" charset="-122"/>
              <a:ea typeface="黑体" panose="02010609060101010101" pitchFamily="49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285230" y="1824990"/>
            <a:ext cx="7924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4800">
                <a:solidFill>
                  <a:srgbClr val="000000"/>
                </a:solidFill>
                <a:cs typeface="方正书宋_GBK" charset="0"/>
                <a:sym typeface="+mn-ea"/>
              </a:rPr>
              <a:t>而</a:t>
            </a:r>
            <a:endParaRPr lang="zh-CN" altLang="en-US" sz="4800">
              <a:latin typeface="黑体" panose="02010609060101010101" pitchFamily="49" charset="-122"/>
              <a:ea typeface="黑体" panose="02010609060101010101" pitchFamily="49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382385" y="1312545"/>
            <a:ext cx="60134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>
                <a:solidFill>
                  <a:srgbClr val="000000"/>
                </a:solidFill>
                <a:latin typeface="汉语拼音" charset="0"/>
                <a:ea typeface="宋体" panose="02010600030101010101" pitchFamily="2" charset="-122"/>
                <a:sym typeface="+mn-ea"/>
              </a:rPr>
              <a:t>ér</a:t>
            </a:r>
            <a:endParaRPr lang="en-US" altLang="zh-CN" sz="3200">
              <a:latin typeface="黑体" panose="02010609060101010101" pitchFamily="49" charset="-122"/>
              <a:ea typeface="黑体" panose="02010609060101010101" pitchFamily="49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760970" y="1824990"/>
            <a:ext cx="7924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4800">
                <a:solidFill>
                  <a:srgbClr val="000000"/>
                </a:solidFill>
                <a:cs typeface="方正书宋_GBK" charset="0"/>
                <a:sym typeface="+mn-ea"/>
              </a:rPr>
              <a:t>晌</a:t>
            </a:r>
            <a:endParaRPr lang="zh-CN" altLang="en-US" sz="4800">
              <a:latin typeface="黑体" panose="02010609060101010101" pitchFamily="49" charset="-122"/>
              <a:ea typeface="黑体" panose="02010609060101010101" pitchFamily="49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710170" y="1312545"/>
            <a:ext cx="1351915" cy="1076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>
                <a:solidFill>
                  <a:srgbClr val="000000"/>
                </a:solidFill>
                <a:latin typeface="汉语拼音" charset="0"/>
                <a:ea typeface="宋体" panose="02010600030101010101" pitchFamily="2" charset="-122"/>
                <a:sym typeface="+mn-ea"/>
              </a:rPr>
              <a:t>shǎnɡ</a:t>
            </a:r>
            <a:endParaRPr lang="zh-CN" altLang="en-US" sz="3200">
              <a:solidFill>
                <a:srgbClr val="FF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endParaRPr lang="en-US" altLang="zh-CN" sz="32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楷体" panose="02010609060101010101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996180" y="1875790"/>
            <a:ext cx="7924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4800">
                <a:solidFill>
                  <a:srgbClr val="000000"/>
                </a:solidFill>
                <a:cs typeface="方正书宋_GBK" charset="0"/>
                <a:sym typeface="+mn-ea"/>
              </a:rPr>
              <a:t>叼</a:t>
            </a:r>
            <a:endParaRPr lang="zh-CN" altLang="en-US" sz="4800">
              <a:latin typeface="黑体" panose="02010609060101010101" pitchFamily="49" charset="-122"/>
              <a:ea typeface="黑体" panose="02010609060101010101" pitchFamily="49" charset="-122"/>
              <a:cs typeface="楷体" panose="02010609060101010101" charset="-122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027930" y="1374140"/>
            <a:ext cx="1037590" cy="1076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>
                <a:solidFill>
                  <a:srgbClr val="000000"/>
                </a:solidFill>
                <a:latin typeface="汉语拼音" charset="0"/>
                <a:ea typeface="宋体" panose="02010600030101010101" pitchFamily="2" charset="-122"/>
                <a:sym typeface="+mn-ea"/>
              </a:rPr>
              <a:t>diāo</a:t>
            </a:r>
            <a:endParaRPr lang="zh-CN" altLang="en-US" sz="3200">
              <a:solidFill>
                <a:srgbClr val="FF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endParaRPr lang="en-US" altLang="zh-CN" sz="3200">
              <a:latin typeface="黑体" panose="02010609060101010101" pitchFamily="49" charset="-122"/>
              <a:ea typeface="黑体" panose="02010609060101010101" pitchFamily="49" charset="-122"/>
              <a:cs typeface="楷体" panose="02010609060101010101" charset="-122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13435" y="3428365"/>
            <a:ext cx="7924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4800">
                <a:solidFill>
                  <a:srgbClr val="000000"/>
                </a:solidFill>
                <a:cs typeface="方正书宋_GBK" charset="0"/>
                <a:sym typeface="+mn-ea"/>
              </a:rPr>
              <a:t>诲</a:t>
            </a:r>
            <a:endParaRPr lang="zh-CN" altLang="en-US" sz="48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16280" y="2824480"/>
            <a:ext cx="80264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>
                <a:solidFill>
                  <a:srgbClr val="000000"/>
                </a:solidFill>
                <a:latin typeface="汉语拼音" charset="0"/>
                <a:ea typeface="宋体" panose="02010600030101010101" pitchFamily="2" charset="-122"/>
                <a:sym typeface="+mn-ea"/>
              </a:rPr>
              <a:t>huì</a:t>
            </a:r>
            <a:endParaRPr lang="en-US" altLang="zh-CN" sz="32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141220" y="3408045"/>
            <a:ext cx="7924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4800">
                <a:solidFill>
                  <a:srgbClr val="000000"/>
                </a:solidFill>
                <a:cs typeface="方正书宋_GBK" charset="0"/>
                <a:sym typeface="+mn-ea"/>
              </a:rPr>
              <a:t>驮</a:t>
            </a:r>
            <a:endParaRPr lang="zh-CN" altLang="en-US" sz="48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242820" y="2824480"/>
            <a:ext cx="85090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>
                <a:solidFill>
                  <a:srgbClr val="000000"/>
                </a:solidFill>
                <a:latin typeface="汉语拼音" charset="0"/>
                <a:ea typeface="宋体" panose="02010600030101010101" pitchFamily="2" charset="-122"/>
                <a:sym typeface="+mn-ea"/>
              </a:rPr>
              <a:t>tuó</a:t>
            </a:r>
            <a:endParaRPr lang="en-US" altLang="zh-CN" sz="32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576320" y="3408045"/>
            <a:ext cx="7924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4800">
                <a:solidFill>
                  <a:srgbClr val="000000"/>
                </a:solidFill>
                <a:cs typeface="方正书宋_GBK" charset="0"/>
                <a:sym typeface="+mn-ea"/>
              </a:rPr>
              <a:t>蹄</a:t>
            </a:r>
            <a:endParaRPr lang="zh-CN" altLang="en-US" sz="48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667445" y="2824480"/>
            <a:ext cx="49085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>
                <a:solidFill>
                  <a:srgbClr val="000000"/>
                </a:solidFill>
                <a:latin typeface="汉语拼音" charset="0"/>
                <a:ea typeface="宋体" panose="02010600030101010101" pitchFamily="2" charset="-122"/>
                <a:sym typeface="+mn-ea"/>
              </a:rPr>
              <a:t>tí</a:t>
            </a:r>
            <a:endParaRPr lang="en-US" altLang="zh-CN" sz="32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996180" y="3408045"/>
            <a:ext cx="7924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4800">
                <a:solidFill>
                  <a:srgbClr val="000000"/>
                </a:solidFill>
                <a:cs typeface="方正书宋_GBK" charset="0"/>
                <a:sym typeface="+mn-ea"/>
              </a:rPr>
              <a:t>既</a:t>
            </a:r>
            <a:endParaRPr lang="zh-CN" altLang="en-US" sz="48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5176520" y="2824480"/>
            <a:ext cx="43116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>
                <a:solidFill>
                  <a:srgbClr val="000000"/>
                </a:solidFill>
                <a:latin typeface="汉语拼音" charset="0"/>
                <a:ea typeface="宋体" panose="02010600030101010101" pitchFamily="2" charset="-122"/>
                <a:sym typeface="+mn-ea"/>
              </a:rPr>
              <a:t>jì</a:t>
            </a:r>
            <a:endParaRPr lang="en-US" altLang="zh-CN" sz="32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合 6"/>
          <p:cNvGrpSpPr/>
          <p:nvPr/>
        </p:nvGrpSpPr>
        <p:grpSpPr>
          <a:xfrm>
            <a:off x="-295910" y="53975"/>
            <a:ext cx="3242945" cy="1761490"/>
            <a:chOff x="8618" y="32"/>
            <a:chExt cx="3662" cy="2774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724"/>
            <a:stretch>
              <a:fillRect/>
            </a:stretch>
          </p:blipFill>
          <p:spPr>
            <a:xfrm>
              <a:off x="8618" y="32"/>
              <a:ext cx="3662" cy="2774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9264" y="1057"/>
              <a:ext cx="214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latin typeface="楷体" panose="02010609060101010101" charset="-122"/>
                  <a:ea typeface="楷体" panose="02010609060101010101" charset="-122"/>
                </a:rPr>
                <a:t>巩固练习</a:t>
              </a:r>
            </a:p>
          </p:txBody>
        </p:sp>
      </p:grpSp>
      <p:sp>
        <p:nvSpPr>
          <p:cNvPr id="8194" name="矩形 11"/>
          <p:cNvSpPr/>
          <p:nvPr/>
        </p:nvSpPr>
        <p:spPr>
          <a:xfrm>
            <a:off x="992188" y="1433513"/>
            <a:ext cx="8550275" cy="286232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0850" indent="-450850">
              <a:lnSpc>
                <a:spcPct val="150000"/>
              </a:lnSpc>
              <a:buFontTx/>
            </a:pPr>
            <a:r>
              <a:rPr lang="zh-CN" altLang="en-US" sz="2400" b="1">
                <a:solidFill>
                  <a:srgbClr val="000000"/>
                </a:solidFill>
                <a:latin typeface="宋体" panose="02010600030101010101" pitchFamily="2" charset="-122"/>
              </a:rPr>
              <a:t>钻(    )进去    筋(   )疲力尽       街坊(     )</a:t>
            </a:r>
          </a:p>
          <a:p>
            <a:pPr marL="450850" indent="-450850">
              <a:lnSpc>
                <a:spcPct val="150000"/>
              </a:lnSpc>
              <a:buFontTx/>
            </a:pPr>
            <a:r>
              <a:rPr lang="zh-CN" altLang="en-US" sz="2400" b="1">
                <a:solidFill>
                  <a:srgbClr val="000000"/>
                </a:solidFill>
                <a:latin typeface="宋体" panose="02010600030101010101" pitchFamily="2" charset="-122"/>
              </a:rPr>
              <a:t>挡(    )住      催(   )促(   )      </a:t>
            </a:r>
            <a:r>
              <a:rPr lang="zh-CN" altLang="en-US" sz="2400" b="1" smtClean="0">
                <a:solidFill>
                  <a:srgbClr val="000000"/>
                </a:solidFill>
                <a:latin typeface="宋体" panose="02010600030101010101" pitchFamily="2" charset="-122"/>
              </a:rPr>
              <a:t>拾</a:t>
            </a:r>
            <a:r>
              <a:rPr lang="zh-CN" altLang="en-US" sz="2400" b="1">
                <a:solidFill>
                  <a:srgbClr val="000000"/>
                </a:solidFill>
                <a:latin typeface="宋体" panose="02010600030101010101" pitchFamily="2" charset="-122"/>
              </a:rPr>
              <a:t>(    </a:t>
            </a:r>
            <a:r>
              <a:rPr lang="zh-CN" altLang="en-US" sz="2400" b="1" smtClean="0">
                <a:solidFill>
                  <a:srgbClr val="000000"/>
                </a:solidFill>
                <a:latin typeface="宋体" panose="02010600030101010101" pitchFamily="2" charset="-122"/>
              </a:rPr>
              <a:t>)取</a:t>
            </a:r>
            <a:endParaRPr lang="zh-CN" altLang="en-US" sz="2400" b="1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 marL="450850" indent="-450850">
              <a:lnSpc>
                <a:spcPct val="150000"/>
              </a:lnSpc>
              <a:buFontTx/>
            </a:pPr>
            <a:r>
              <a:rPr lang="zh-CN" altLang="en-US" sz="2400" b="1">
                <a:solidFill>
                  <a:srgbClr val="000000"/>
                </a:solidFill>
                <a:latin typeface="宋体" panose="02010600030101010101" pitchFamily="2" charset="-122"/>
              </a:rPr>
              <a:t>端详(     )     评(    )奖          弄脏(    )</a:t>
            </a:r>
          </a:p>
          <a:p>
            <a:pPr marL="450850" indent="-450850">
              <a:lnSpc>
                <a:spcPct val="150000"/>
              </a:lnSpc>
              <a:buFontTx/>
            </a:pPr>
            <a:r>
              <a:rPr lang="zh-CN" altLang="en-US" sz="2400" b="1">
                <a:solidFill>
                  <a:srgbClr val="000000"/>
                </a:solidFill>
                <a:latin typeface="宋体" panose="02010600030101010101" pitchFamily="2" charset="-122"/>
              </a:rPr>
              <a:t>糟(   )糕       劝(    )告          丢(    )掉</a:t>
            </a:r>
          </a:p>
          <a:p>
            <a:pPr marL="450850" indent="-450850">
              <a:lnSpc>
                <a:spcPct val="150000"/>
              </a:lnSpc>
              <a:buFontTx/>
            </a:pPr>
            <a:r>
              <a:rPr lang="zh-CN" altLang="en-US" sz="2400" b="1">
                <a:solidFill>
                  <a:srgbClr val="000000"/>
                </a:solidFill>
                <a:latin typeface="宋体" panose="02010600030101010101" pitchFamily="2" charset="-122"/>
              </a:rPr>
              <a:t>整(     )齐     参(    )加          另(    )外               </a:t>
            </a:r>
            <a:endParaRPr lang="en-US" altLang="zh-CN" sz="2400" b="1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450975" y="1547813"/>
            <a:ext cx="763588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黑体" panose="02010609060101010101" pitchFamily="49" charset="-122"/>
              </a:rPr>
              <a:t>zuān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954463" y="1527175"/>
            <a:ext cx="473075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黑体" panose="02010609060101010101" pitchFamily="49" charset="-122"/>
              </a:rPr>
              <a:t>jīn</a:t>
            </a:r>
            <a:endParaRPr lang="zh-CN" altLang="en-US" sz="2400">
              <a:solidFill>
                <a:srgbClr val="FF0000"/>
              </a:solidFill>
              <a:latin typeface="宋体" panose="02010600030101010101" pitchFamily="2" charset="-122"/>
              <a:sym typeface="黑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362825" y="1527175"/>
            <a:ext cx="737702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b="1" err="1" smtClean="0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黑体" panose="02010609060101010101" pitchFamily="49" charset="-122"/>
              </a:rPr>
              <a:t>fāng</a:t>
            </a:r>
            <a:endParaRPr lang="zh-CN" altLang="en-US" sz="2400">
              <a:solidFill>
                <a:srgbClr val="FF0000"/>
              </a:solidFill>
              <a:latin typeface="宋体" panose="02010600030101010101" pitchFamily="2" charset="-122"/>
              <a:sym typeface="黑体" panose="02010609060101010101" pitchFamily="49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420813" y="2098675"/>
            <a:ext cx="798512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黑体" panose="02010609060101010101" pitchFamily="49" charset="-122"/>
              </a:rPr>
              <a:t>dǎng</a:t>
            </a:r>
            <a:endParaRPr lang="zh-CN" altLang="en-US" sz="2400">
              <a:solidFill>
                <a:srgbClr val="FF0000"/>
              </a:solidFill>
              <a:latin typeface="宋体" panose="02010600030101010101" pitchFamily="2" charset="-122"/>
              <a:sym typeface="黑体" panose="02010609060101010101" pitchFamily="49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924300" y="2089150"/>
            <a:ext cx="53975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黑体" panose="02010609060101010101" pitchFamily="49" charset="-122"/>
              </a:rPr>
              <a:t>cuī</a:t>
            </a:r>
            <a:endParaRPr lang="zh-CN" altLang="en-US" sz="2400">
              <a:solidFill>
                <a:srgbClr val="FF0000"/>
              </a:solidFill>
              <a:latin typeface="宋体" panose="02010600030101010101" pitchFamily="2" charset="-122"/>
              <a:sym typeface="黑体" panose="02010609060101010101" pitchFamily="49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022850" y="2089150"/>
            <a:ext cx="549275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黑体" panose="02010609060101010101" pitchFamily="49" charset="-122"/>
              </a:rPr>
              <a:t>cù </a:t>
            </a:r>
            <a:endParaRPr lang="zh-CN" altLang="en-US" sz="2400">
              <a:solidFill>
                <a:srgbClr val="FF0000"/>
              </a:solidFill>
              <a:latin typeface="宋体" panose="02010600030101010101" pitchFamily="2" charset="-122"/>
              <a:sym typeface="黑体" panose="02010609060101010101" pitchFamily="49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065169" y="2089150"/>
            <a:ext cx="541338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黑体" panose="02010609060101010101" pitchFamily="49" charset="-122"/>
              </a:rPr>
              <a:t>shí</a:t>
            </a:r>
            <a:endParaRPr lang="zh-CN" altLang="en-US" sz="2400">
              <a:solidFill>
                <a:srgbClr val="FF0000"/>
              </a:solidFill>
              <a:latin typeface="宋体" panose="02010600030101010101" pitchFamily="2" charset="-122"/>
              <a:sym typeface="黑体" panose="02010609060101010101" pitchFamily="49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797050" y="2620963"/>
            <a:ext cx="847725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黑体" panose="02010609060101010101" pitchFamily="49" charset="-122"/>
              </a:rPr>
              <a:t>xiáng</a:t>
            </a:r>
            <a:endParaRPr lang="zh-CN" altLang="en-US" sz="2400">
              <a:solidFill>
                <a:srgbClr val="FF0000"/>
              </a:solidFill>
              <a:latin typeface="宋体" panose="02010600030101010101" pitchFamily="2" charset="-122"/>
              <a:sym typeface="黑体" panose="02010609060101010101" pitchFamily="49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903663" y="2620963"/>
            <a:ext cx="712787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黑体" panose="02010609060101010101" pitchFamily="49" charset="-122"/>
              </a:rPr>
              <a:t>píng</a:t>
            </a:r>
            <a:endParaRPr lang="zh-CN" altLang="en-US" sz="2400">
              <a:solidFill>
                <a:srgbClr val="FF0000"/>
              </a:solidFill>
              <a:latin typeface="宋体" panose="02010600030101010101" pitchFamily="2" charset="-122"/>
              <a:sym typeface="黑体" panose="02010609060101010101" pitchFamily="49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329488" y="2620963"/>
            <a:ext cx="763587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黑体" panose="02010609060101010101" pitchFamily="49" charset="-122"/>
              </a:rPr>
              <a:t>zāng</a:t>
            </a:r>
            <a:endParaRPr lang="zh-CN" altLang="en-US" sz="2400">
              <a:solidFill>
                <a:srgbClr val="FF0000"/>
              </a:solidFill>
              <a:latin typeface="宋体" panose="02010600030101010101" pitchFamily="2" charset="-122"/>
              <a:sym typeface="黑体" panose="02010609060101010101" pitchFamily="49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450975" y="3213100"/>
            <a:ext cx="60960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黑体" panose="02010609060101010101" pitchFamily="49" charset="-122"/>
              </a:rPr>
              <a:t>zāo</a:t>
            </a:r>
            <a:endParaRPr lang="zh-CN" altLang="en-US" sz="2400">
              <a:solidFill>
                <a:srgbClr val="FF0000"/>
              </a:solidFill>
              <a:latin typeface="宋体" panose="02010600030101010101" pitchFamily="2" charset="-122"/>
              <a:sym typeface="黑体" panose="02010609060101010101" pitchFamily="49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3894138" y="3171825"/>
            <a:ext cx="796925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黑体" panose="02010609060101010101" pitchFamily="49" charset="-122"/>
              </a:rPr>
              <a:t>quàn</a:t>
            </a:r>
            <a:endParaRPr lang="zh-CN" altLang="en-US" sz="2400">
              <a:solidFill>
                <a:srgbClr val="FF0000"/>
              </a:solidFill>
              <a:latin typeface="宋体" panose="02010600030101010101" pitchFamily="2" charset="-122"/>
              <a:sym typeface="黑体" panose="02010609060101010101" pitchFamily="49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7089775" y="3171825"/>
            <a:ext cx="557213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黑体" panose="02010609060101010101" pitchFamily="49" charset="-122"/>
              </a:rPr>
              <a:t>diū</a:t>
            </a:r>
            <a:endParaRPr lang="zh-CN" altLang="en-US" sz="2400">
              <a:solidFill>
                <a:srgbClr val="FF0000"/>
              </a:solidFill>
              <a:latin typeface="宋体" panose="02010600030101010101" pitchFamily="2" charset="-122"/>
              <a:sym typeface="黑体" panose="02010609060101010101" pitchFamily="49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1450975" y="3713163"/>
            <a:ext cx="900113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黑体" panose="02010609060101010101" pitchFamily="49" charset="-122"/>
              </a:rPr>
              <a:t>zhěng</a:t>
            </a:r>
            <a:endParaRPr lang="zh-CN" altLang="en-US" sz="2400">
              <a:solidFill>
                <a:srgbClr val="FF0000"/>
              </a:solidFill>
              <a:latin typeface="宋体" panose="02010600030101010101" pitchFamily="2" charset="-122"/>
              <a:sym typeface="黑体" panose="02010609060101010101" pitchFamily="49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3978275" y="3713163"/>
            <a:ext cx="625475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黑体" panose="02010609060101010101" pitchFamily="49" charset="-122"/>
              </a:rPr>
              <a:t>cān</a:t>
            </a:r>
            <a:endParaRPr lang="zh-CN" altLang="en-US" sz="2400">
              <a:solidFill>
                <a:srgbClr val="FF0000"/>
              </a:solidFill>
              <a:latin typeface="宋体" panose="02010600030101010101" pitchFamily="2" charset="-122"/>
              <a:sym typeface="黑体" panose="02010609060101010101" pitchFamily="49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7089775" y="3713163"/>
            <a:ext cx="625475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黑体" panose="02010609060101010101" pitchFamily="49" charset="-122"/>
              </a:rPr>
              <a:t>lìng</a:t>
            </a:r>
            <a:endParaRPr lang="zh-CN" altLang="en-US" sz="2400">
              <a:solidFill>
                <a:srgbClr val="FF0000"/>
              </a:solidFill>
              <a:latin typeface="宋体" panose="02010600030101010101" pitchFamily="2" charset="-122"/>
              <a:sym typeface="黑体" panose="02010609060101010101" pitchFamily="49" charset="-122"/>
            </a:endParaRPr>
          </a:p>
        </p:txBody>
      </p:sp>
      <p:sp>
        <p:nvSpPr>
          <p:cNvPr id="43" name="文本框 1"/>
          <p:cNvSpPr txBox="1"/>
          <p:nvPr/>
        </p:nvSpPr>
        <p:spPr>
          <a:xfrm>
            <a:off x="3103563" y="704850"/>
            <a:ext cx="232537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给加点字注音。</a:t>
            </a:r>
          </a:p>
        </p:txBody>
      </p:sp>
      <p:sp>
        <p:nvSpPr>
          <p:cNvPr id="44" name="矩形 1"/>
          <p:cNvSpPr/>
          <p:nvPr/>
        </p:nvSpPr>
        <p:spPr>
          <a:xfrm>
            <a:off x="1079500" y="1774825"/>
            <a:ext cx="341313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宋体" panose="02010600030101010101" pitchFamily="2" charset="-122"/>
              </a:rPr>
              <a:t>•</a:t>
            </a:r>
            <a:endParaRPr lang="zh-CN" altLang="en-US">
              <a:latin typeface="Calibri"/>
            </a:endParaRPr>
          </a:p>
        </p:txBody>
      </p:sp>
      <p:sp>
        <p:nvSpPr>
          <p:cNvPr id="45" name="矩形 1"/>
          <p:cNvSpPr/>
          <p:nvPr/>
        </p:nvSpPr>
        <p:spPr>
          <a:xfrm>
            <a:off x="3511550" y="1795463"/>
            <a:ext cx="341313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宋体" panose="02010600030101010101" pitchFamily="2" charset="-122"/>
              </a:rPr>
              <a:t>•</a:t>
            </a:r>
            <a:endParaRPr lang="zh-CN" altLang="en-US">
              <a:latin typeface="Calibri"/>
            </a:endParaRPr>
          </a:p>
        </p:txBody>
      </p:sp>
      <p:sp>
        <p:nvSpPr>
          <p:cNvPr id="46" name="矩形 1"/>
          <p:cNvSpPr/>
          <p:nvPr/>
        </p:nvSpPr>
        <p:spPr>
          <a:xfrm>
            <a:off x="6894513" y="1774825"/>
            <a:ext cx="341312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宋体" panose="02010600030101010101" pitchFamily="2" charset="-122"/>
              </a:rPr>
              <a:t>•</a:t>
            </a:r>
            <a:endParaRPr lang="zh-CN" altLang="en-US">
              <a:latin typeface="Calibri"/>
            </a:endParaRPr>
          </a:p>
        </p:txBody>
      </p:sp>
      <p:sp>
        <p:nvSpPr>
          <p:cNvPr id="47" name="矩形 1"/>
          <p:cNvSpPr/>
          <p:nvPr/>
        </p:nvSpPr>
        <p:spPr>
          <a:xfrm>
            <a:off x="1079500" y="2317750"/>
            <a:ext cx="341313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宋体" panose="02010600030101010101" pitchFamily="2" charset="-122"/>
              </a:rPr>
              <a:t>•</a:t>
            </a:r>
            <a:endParaRPr lang="zh-CN" altLang="en-US">
              <a:latin typeface="Calibri"/>
            </a:endParaRPr>
          </a:p>
        </p:txBody>
      </p:sp>
      <p:sp>
        <p:nvSpPr>
          <p:cNvPr id="48" name="矩形 1"/>
          <p:cNvSpPr/>
          <p:nvPr/>
        </p:nvSpPr>
        <p:spPr>
          <a:xfrm>
            <a:off x="3552825" y="2317750"/>
            <a:ext cx="341313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宋体" panose="02010600030101010101" pitchFamily="2" charset="-122"/>
              </a:rPr>
              <a:t>•</a:t>
            </a:r>
            <a:endParaRPr lang="zh-CN" altLang="en-US">
              <a:latin typeface="Calibri"/>
            </a:endParaRPr>
          </a:p>
        </p:txBody>
      </p:sp>
      <p:sp>
        <p:nvSpPr>
          <p:cNvPr id="49" name="矩形 1"/>
          <p:cNvSpPr/>
          <p:nvPr/>
        </p:nvSpPr>
        <p:spPr>
          <a:xfrm>
            <a:off x="4603750" y="2327275"/>
            <a:ext cx="341313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宋体" panose="02010600030101010101" pitchFamily="2" charset="-122"/>
              </a:rPr>
              <a:t>•</a:t>
            </a:r>
            <a:endParaRPr lang="zh-CN" altLang="en-US">
              <a:latin typeface="Calibri"/>
            </a:endParaRPr>
          </a:p>
        </p:txBody>
      </p:sp>
      <p:sp>
        <p:nvSpPr>
          <p:cNvPr id="50" name="矩形 1"/>
          <p:cNvSpPr/>
          <p:nvPr/>
        </p:nvSpPr>
        <p:spPr>
          <a:xfrm>
            <a:off x="6610168" y="2338388"/>
            <a:ext cx="341313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宋体" panose="02010600030101010101" pitchFamily="2" charset="-122"/>
              </a:rPr>
              <a:t>•</a:t>
            </a:r>
            <a:endParaRPr lang="zh-CN" altLang="en-US">
              <a:latin typeface="Calibri"/>
            </a:endParaRPr>
          </a:p>
        </p:txBody>
      </p:sp>
      <p:sp>
        <p:nvSpPr>
          <p:cNvPr id="51" name="矩形 1"/>
          <p:cNvSpPr/>
          <p:nvPr/>
        </p:nvSpPr>
        <p:spPr>
          <a:xfrm>
            <a:off x="1400175" y="2890838"/>
            <a:ext cx="341313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宋体" panose="02010600030101010101" pitchFamily="2" charset="-122"/>
              </a:rPr>
              <a:t>•</a:t>
            </a:r>
            <a:endParaRPr lang="zh-CN" altLang="en-US">
              <a:latin typeface="Calibri"/>
            </a:endParaRPr>
          </a:p>
        </p:txBody>
      </p:sp>
      <p:sp>
        <p:nvSpPr>
          <p:cNvPr id="52" name="矩形 1"/>
          <p:cNvSpPr/>
          <p:nvPr/>
        </p:nvSpPr>
        <p:spPr>
          <a:xfrm>
            <a:off x="3511550" y="2881313"/>
            <a:ext cx="341313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宋体" panose="02010600030101010101" pitchFamily="2" charset="-122"/>
              </a:rPr>
              <a:t>•</a:t>
            </a:r>
            <a:endParaRPr lang="zh-CN" altLang="en-US">
              <a:latin typeface="Calibri"/>
            </a:endParaRPr>
          </a:p>
        </p:txBody>
      </p:sp>
      <p:sp>
        <p:nvSpPr>
          <p:cNvPr id="53" name="矩形 1"/>
          <p:cNvSpPr/>
          <p:nvPr/>
        </p:nvSpPr>
        <p:spPr>
          <a:xfrm>
            <a:off x="6886575" y="2881313"/>
            <a:ext cx="341313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宋体" panose="02010600030101010101" pitchFamily="2" charset="-122"/>
              </a:rPr>
              <a:t>•</a:t>
            </a:r>
            <a:endParaRPr lang="zh-CN" altLang="en-US">
              <a:latin typeface="Calibri"/>
            </a:endParaRPr>
          </a:p>
        </p:txBody>
      </p:sp>
      <p:sp>
        <p:nvSpPr>
          <p:cNvPr id="54" name="矩形 1"/>
          <p:cNvSpPr/>
          <p:nvPr/>
        </p:nvSpPr>
        <p:spPr>
          <a:xfrm>
            <a:off x="1058863" y="3429000"/>
            <a:ext cx="341312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宋体" panose="02010600030101010101" pitchFamily="2" charset="-122"/>
              </a:rPr>
              <a:t>•</a:t>
            </a:r>
            <a:endParaRPr lang="zh-CN" altLang="en-US">
              <a:latin typeface="Calibri"/>
            </a:endParaRPr>
          </a:p>
        </p:txBody>
      </p:sp>
      <p:sp>
        <p:nvSpPr>
          <p:cNvPr id="55" name="矩形 1"/>
          <p:cNvSpPr/>
          <p:nvPr/>
        </p:nvSpPr>
        <p:spPr>
          <a:xfrm>
            <a:off x="3521075" y="3413125"/>
            <a:ext cx="341313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宋体" panose="02010600030101010101" pitchFamily="2" charset="-122"/>
              </a:rPr>
              <a:t>•</a:t>
            </a:r>
            <a:endParaRPr lang="zh-CN" altLang="en-US">
              <a:latin typeface="Calibri"/>
            </a:endParaRPr>
          </a:p>
        </p:txBody>
      </p:sp>
      <p:sp>
        <p:nvSpPr>
          <p:cNvPr id="56" name="矩形 1"/>
          <p:cNvSpPr/>
          <p:nvPr/>
        </p:nvSpPr>
        <p:spPr>
          <a:xfrm>
            <a:off x="6583363" y="3433763"/>
            <a:ext cx="341312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宋体" panose="02010600030101010101" pitchFamily="2" charset="-122"/>
              </a:rPr>
              <a:t>•</a:t>
            </a:r>
            <a:endParaRPr lang="zh-CN" altLang="en-US">
              <a:latin typeface="Calibri"/>
            </a:endParaRPr>
          </a:p>
        </p:txBody>
      </p:sp>
      <p:sp>
        <p:nvSpPr>
          <p:cNvPr id="57" name="矩形 1"/>
          <p:cNvSpPr/>
          <p:nvPr/>
        </p:nvSpPr>
        <p:spPr>
          <a:xfrm>
            <a:off x="1058863" y="3973513"/>
            <a:ext cx="341312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宋体" panose="02010600030101010101" pitchFamily="2" charset="-122"/>
              </a:rPr>
              <a:t>•</a:t>
            </a:r>
            <a:endParaRPr lang="zh-CN" altLang="en-US">
              <a:latin typeface="Calibri"/>
            </a:endParaRPr>
          </a:p>
        </p:txBody>
      </p:sp>
      <p:sp>
        <p:nvSpPr>
          <p:cNvPr id="58" name="矩形 1"/>
          <p:cNvSpPr/>
          <p:nvPr/>
        </p:nvSpPr>
        <p:spPr>
          <a:xfrm>
            <a:off x="3511550" y="3965575"/>
            <a:ext cx="341313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宋体" panose="02010600030101010101" pitchFamily="2" charset="-122"/>
              </a:rPr>
              <a:t>•</a:t>
            </a:r>
            <a:endParaRPr lang="zh-CN" altLang="en-US">
              <a:latin typeface="Calibri"/>
            </a:endParaRPr>
          </a:p>
        </p:txBody>
      </p:sp>
      <p:sp>
        <p:nvSpPr>
          <p:cNvPr id="59" name="矩形 1"/>
          <p:cNvSpPr/>
          <p:nvPr/>
        </p:nvSpPr>
        <p:spPr>
          <a:xfrm>
            <a:off x="6583363" y="3965575"/>
            <a:ext cx="341312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宋体" panose="02010600030101010101" pitchFamily="2" charset="-122"/>
              </a:rPr>
              <a:t>•</a:t>
            </a:r>
            <a:endParaRPr lang="zh-CN" altLang="en-US">
              <a:latin typeface="Calibri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40" grpId="0"/>
      <p:bldP spid="41" grpId="0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4" name="图片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" y="273685"/>
            <a:ext cx="1076960" cy="107696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072515" y="552900"/>
            <a:ext cx="2513330" cy="508324"/>
            <a:chOff x="458" y="988"/>
            <a:chExt cx="4134" cy="9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流程图: 延期 3"/>
            <p:cNvSpPr/>
            <p:nvPr/>
          </p:nvSpPr>
          <p:spPr>
            <a:xfrm>
              <a:off x="623" y="988"/>
              <a:ext cx="3969" cy="908"/>
            </a:xfrm>
            <a:prstGeom prst="flowChartDelay">
              <a:avLst/>
            </a:prstGeom>
            <a:solidFill>
              <a:srgbClr val="FFC000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9" name="文本框 14">
              <a:hlinkClick r:id="rId3" action="ppaction://hlinkfile"/>
            </p:cNvPr>
            <p:cNvSpPr txBox="1"/>
            <p:nvPr/>
          </p:nvSpPr>
          <p:spPr>
            <a:xfrm>
              <a:off x="458" y="1005"/>
              <a:ext cx="3688" cy="895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/>
              <a:r>
                <a:rPr lang="zh-CN" altLang="en-US" sz="2800" b="1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</a:rPr>
                <a:t>易</a:t>
              </a:r>
              <a:r>
                <a:rPr lang="zh-CN" altLang="en-US" sz="2800" b="1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  <a:sym typeface="+mn-ea"/>
                </a:rPr>
                <a:t>写错的字</a:t>
              </a:r>
            </a:p>
          </p:txBody>
        </p:sp>
      </p:grpSp>
      <p:sp>
        <p:nvSpPr>
          <p:cNvPr id="9218" name="TextBox 1"/>
          <p:cNvSpPr txBox="1"/>
          <p:nvPr/>
        </p:nvSpPr>
        <p:spPr>
          <a:xfrm>
            <a:off x="482600" y="927100"/>
            <a:ext cx="20193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endParaRPr lang="zh-CN" altLang="en-US"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1054100"/>
            <a:ext cx="20193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endParaRPr lang="zh-CN" altLang="en-US">
              <a:latin typeface="Calibri"/>
            </a:endParaRPr>
          </a:p>
        </p:txBody>
      </p:sp>
      <p:sp>
        <p:nvSpPr>
          <p:cNvPr id="5" name="矩形 8"/>
          <p:cNvSpPr/>
          <p:nvPr/>
        </p:nvSpPr>
        <p:spPr>
          <a:xfrm>
            <a:off x="309563" y="819150"/>
            <a:ext cx="8453437" cy="11985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0850" indent="-450850">
              <a:lnSpc>
                <a:spcPct val="150000"/>
              </a:lnSpc>
            </a:pPr>
            <a:endParaRPr lang="zh-CN" altLang="en-US" sz="2400" b="1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 marL="450850" indent="-450850">
              <a:lnSpc>
                <a:spcPct val="15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      jīn</a:t>
            </a:r>
            <a:r>
              <a:rPr lang="en-US" altLang="zh-CN" sz="2400" b="1">
                <a:solidFill>
                  <a:srgbClr val="000000"/>
                </a:solidFill>
                <a:latin typeface="宋体" panose="02010600030101010101" pitchFamily="2" charset="-122"/>
              </a:rPr>
              <a:t>	 </a:t>
            </a:r>
            <a:r>
              <a:rPr lang="en-US" altLang="zh-CN" sz="2400" b="1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pí       lì       jìn</a:t>
            </a:r>
            <a:r>
              <a:rPr lang="en-US" altLang="zh-CN" sz="2400" b="1">
                <a:solidFill>
                  <a:srgbClr val="000000"/>
                </a:solidFill>
                <a:latin typeface="宋体" panose="02010600030101010101" pitchFamily="2" charset="-122"/>
              </a:rPr>
              <a:t>         </a:t>
            </a:r>
            <a:r>
              <a:rPr lang="en-US" altLang="zh-CN" sz="2400" b="1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wáng  yáng   bǔ      láo</a:t>
            </a:r>
            <a:endParaRPr lang="en-US" altLang="zh-CN" sz="2400" b="1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987425" y="1905000"/>
          <a:ext cx="1439863" cy="731838"/>
        </p:xfrm>
        <a:graphic>
          <a:graphicData uri="http://schemas.openxmlformats.org/drawingml/2006/table">
            <a:tbl>
              <a:tblPr firstRow="1" bandRow="1"/>
              <a:tblGrid>
                <a:gridCol w="3599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99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994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600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65919"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4" marR="91384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4" marR="91384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4" marR="91384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4" marR="91384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919"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4" marR="91384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4" marR="91384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4" marR="91384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4" marR="91384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2435225" y="1905000"/>
          <a:ext cx="1439864" cy="731838"/>
        </p:xfrm>
        <a:graphic>
          <a:graphicData uri="http://schemas.openxmlformats.org/drawingml/2006/table">
            <a:tbl>
              <a:tblPr firstRow="1" bandRow="1"/>
              <a:tblGrid>
                <a:gridCol w="3599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99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99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599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65919"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43" marB="45743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43" marB="45743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43" marB="45743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43" marB="45743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919"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43" marB="45743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43" marB="45743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43" marB="45743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43" marB="45743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5" name="表格 14"/>
          <p:cNvGraphicFramePr>
            <a:graphicFrameLocks noGrp="1"/>
          </p:cNvGraphicFramePr>
          <p:nvPr/>
        </p:nvGraphicFramePr>
        <p:xfrm>
          <a:off x="5081588" y="1905000"/>
          <a:ext cx="1439864" cy="731838"/>
        </p:xfrm>
        <a:graphic>
          <a:graphicData uri="http://schemas.openxmlformats.org/drawingml/2006/table">
            <a:tbl>
              <a:tblPr firstRow="1" bandRow="1"/>
              <a:tblGrid>
                <a:gridCol w="3599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99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99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599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65919"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919"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974725" y="1927225"/>
            <a:ext cx="1460500" cy="706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914400"/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筋 疲</a:t>
            </a:r>
          </a:p>
        </p:txBody>
      </p:sp>
      <p:sp>
        <p:nvSpPr>
          <p:cNvPr id="18" name="矩形 17"/>
          <p:cNvSpPr/>
          <p:nvPr/>
        </p:nvSpPr>
        <p:spPr>
          <a:xfrm>
            <a:off x="2447925" y="1905000"/>
            <a:ext cx="1460500" cy="706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914400"/>
            <a:r>
              <a:rPr lang="zh-CN" altLang="en-US" sz="40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力 尽</a:t>
            </a:r>
          </a:p>
        </p:txBody>
      </p:sp>
      <p:sp>
        <p:nvSpPr>
          <p:cNvPr id="19" name="矩形 18"/>
          <p:cNvSpPr/>
          <p:nvPr/>
        </p:nvSpPr>
        <p:spPr>
          <a:xfrm>
            <a:off x="5053013" y="1911350"/>
            <a:ext cx="1460500" cy="706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914400"/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亡</a:t>
            </a:r>
            <a:r>
              <a:rPr lang="zh-CN" altLang="en-US" sz="40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 羊</a:t>
            </a:r>
          </a:p>
        </p:txBody>
      </p:sp>
      <p:graphicFrame>
        <p:nvGraphicFramePr>
          <p:cNvPr id="23" name="表格 22"/>
          <p:cNvGraphicFramePr>
            <a:graphicFrameLocks noGrp="1"/>
          </p:cNvGraphicFramePr>
          <p:nvPr/>
        </p:nvGraphicFramePr>
        <p:xfrm>
          <a:off x="6521450" y="1905000"/>
          <a:ext cx="1439864" cy="731847"/>
        </p:xfrm>
        <a:graphic>
          <a:graphicData uri="http://schemas.openxmlformats.org/drawingml/2006/table">
            <a:tbl>
              <a:tblPr firstRow="1" bandRow="1"/>
              <a:tblGrid>
                <a:gridCol w="3600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98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99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599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65695"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692" marB="45692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692" marB="45692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692" marB="45692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692" marB="45692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6143"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692" marB="45692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692" marB="45692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692" marB="45692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692" marB="45692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4" name="矩形 23"/>
          <p:cNvSpPr/>
          <p:nvPr/>
        </p:nvSpPr>
        <p:spPr>
          <a:xfrm>
            <a:off x="6526213" y="1927225"/>
            <a:ext cx="1460500" cy="706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914400"/>
            <a:r>
              <a:rPr lang="zh-CN" altLang="en-US" sz="40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补 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牢</a:t>
            </a:r>
          </a:p>
        </p:txBody>
      </p:sp>
      <p:graphicFrame>
        <p:nvGraphicFramePr>
          <p:cNvPr id="25" name="表格 24"/>
          <p:cNvGraphicFramePr>
            <a:graphicFrameLocks noGrp="1"/>
          </p:cNvGraphicFramePr>
          <p:nvPr/>
        </p:nvGraphicFramePr>
        <p:xfrm>
          <a:off x="1000125" y="3305175"/>
          <a:ext cx="1439864" cy="731838"/>
        </p:xfrm>
        <a:graphic>
          <a:graphicData uri="http://schemas.openxmlformats.org/drawingml/2006/table">
            <a:tbl>
              <a:tblPr firstRow="1" bandRow="1"/>
              <a:tblGrid>
                <a:gridCol w="3599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99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99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599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65919"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919"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26" name="表格 25"/>
          <p:cNvGraphicFramePr>
            <a:graphicFrameLocks noGrp="1"/>
          </p:cNvGraphicFramePr>
          <p:nvPr/>
        </p:nvGraphicFramePr>
        <p:xfrm>
          <a:off x="3049588" y="3305175"/>
          <a:ext cx="1439864" cy="731838"/>
        </p:xfrm>
        <a:graphic>
          <a:graphicData uri="http://schemas.openxmlformats.org/drawingml/2006/table">
            <a:tbl>
              <a:tblPr firstRow="1" bandRow="1"/>
              <a:tblGrid>
                <a:gridCol w="3599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99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99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599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65919"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919"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8" name="矩形 27"/>
          <p:cNvSpPr/>
          <p:nvPr/>
        </p:nvSpPr>
        <p:spPr>
          <a:xfrm>
            <a:off x="987425" y="3327400"/>
            <a:ext cx="1460500" cy="706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914400"/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劝</a:t>
            </a:r>
            <a:r>
              <a:rPr lang="zh-CN" altLang="en-US" sz="40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 告</a:t>
            </a:r>
          </a:p>
        </p:txBody>
      </p:sp>
      <p:sp>
        <p:nvSpPr>
          <p:cNvPr id="29" name="矩形 28"/>
          <p:cNvSpPr/>
          <p:nvPr/>
        </p:nvSpPr>
        <p:spPr>
          <a:xfrm>
            <a:off x="3040063" y="3327400"/>
            <a:ext cx="1460500" cy="706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914400"/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丢</a:t>
            </a:r>
            <a:r>
              <a:rPr lang="zh-CN" altLang="en-US" sz="40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 失</a:t>
            </a:r>
          </a:p>
        </p:txBody>
      </p:sp>
      <p:sp>
        <p:nvSpPr>
          <p:cNvPr id="9364" name="矩形 2"/>
          <p:cNvSpPr/>
          <p:nvPr/>
        </p:nvSpPr>
        <p:spPr>
          <a:xfrm>
            <a:off x="987424" y="2835275"/>
            <a:ext cx="6536903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400" b="1">
                <a:latin typeface="方正姚体" panose="02010601030101010101" pitchFamily="2" charset="-122"/>
                <a:ea typeface="方正姚体" panose="02010601030101010101" pitchFamily="2" charset="-122"/>
              </a:rPr>
              <a:t>quàn  gào           diū     </a:t>
            </a:r>
            <a:r>
              <a:rPr lang="en-US" altLang="zh-CN" sz="2400" b="1" err="1" smtClean="0">
                <a:latin typeface="方正姚体" panose="02010601030101010101" pitchFamily="2" charset="-122"/>
                <a:ea typeface="方正姚体" panose="02010601030101010101" pitchFamily="2" charset="-122"/>
              </a:rPr>
              <a:t>shī</a:t>
            </a:r>
            <a:r>
              <a:rPr lang="en-US" altLang="zh-CN" sz="2400" b="1">
                <a:latin typeface="方正姚体" panose="02010601030101010101" pitchFamily="2" charset="-122"/>
                <a:ea typeface="方正姚体" panose="02010601030101010101" pitchFamily="2" charset="-122"/>
              </a:rPr>
              <a:t>                 lì       </a:t>
            </a:r>
            <a:r>
              <a:rPr lang="en-US" altLang="zh-CN" sz="2400" b="1" err="1" smtClean="0">
                <a:latin typeface="方正姚体" panose="02010601030101010101" pitchFamily="2" charset="-122"/>
                <a:ea typeface="方正姚体" panose="02010601030101010101" pitchFamily="2" charset="-122"/>
              </a:rPr>
              <a:t>kè</a:t>
            </a:r>
            <a:endParaRPr lang="en-US" altLang="zh-CN" sz="2400" b="1"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graphicFrame>
        <p:nvGraphicFramePr>
          <p:cNvPr id="33" name="表格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416374"/>
              </p:ext>
            </p:extLst>
          </p:nvPr>
        </p:nvGraphicFramePr>
        <p:xfrm>
          <a:off x="5292080" y="3310640"/>
          <a:ext cx="1439864" cy="731838"/>
        </p:xfrm>
        <a:graphic>
          <a:graphicData uri="http://schemas.openxmlformats.org/drawingml/2006/table">
            <a:tbl>
              <a:tblPr firstRow="1" bandRow="1"/>
              <a:tblGrid>
                <a:gridCol w="3599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99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99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599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65919"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919"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4" name="矩形 33"/>
          <p:cNvSpPr/>
          <p:nvPr/>
        </p:nvSpPr>
        <p:spPr>
          <a:xfrm>
            <a:off x="5263505" y="3316990"/>
            <a:ext cx="1460500" cy="706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914400"/>
            <a:r>
              <a:rPr lang="zh-CN" altLang="en-US" sz="40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立 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刻</a:t>
            </a: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4" grpId="0"/>
      <p:bldP spid="28" grpId="0"/>
      <p:bldP spid="29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合 6"/>
          <p:cNvGrpSpPr/>
          <p:nvPr/>
        </p:nvGrpSpPr>
        <p:grpSpPr>
          <a:xfrm>
            <a:off x="-295910" y="53975"/>
            <a:ext cx="3242945" cy="1761490"/>
            <a:chOff x="8618" y="32"/>
            <a:chExt cx="3662" cy="2774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724"/>
            <a:stretch>
              <a:fillRect/>
            </a:stretch>
          </p:blipFill>
          <p:spPr>
            <a:xfrm>
              <a:off x="8618" y="32"/>
              <a:ext cx="3662" cy="2774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9264" y="1057"/>
              <a:ext cx="214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latin typeface="楷体" panose="02010609060101010101" charset="-122"/>
                  <a:ea typeface="楷体" panose="02010609060101010101" charset="-122"/>
                </a:rPr>
                <a:t>巩固练习</a:t>
              </a: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700" y="1600200"/>
            <a:ext cx="8234045" cy="326009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343905" y="1906905"/>
            <a:ext cx="99949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200" b="1" noProof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+mn-ea"/>
              </a:rPr>
              <a:t>筋疲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849240" y="2848610"/>
            <a:ext cx="59118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zh-CN" sz="3200" b="1" noProof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+mn-ea"/>
              </a:rPr>
              <a:t>刻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580135" y="4166235"/>
            <a:ext cx="59118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zh-CN" sz="3200" b="1" noProof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+mn-ea"/>
              </a:rPr>
              <a:t>课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507360" y="4166235"/>
            <a:ext cx="59118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zh-CN" sz="3200" b="1" noProof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+mn-ea"/>
              </a:rPr>
              <a:t>摆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849240" y="4166235"/>
            <a:ext cx="59118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zh-CN" sz="3200" b="1" noProof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+mn-ea"/>
              </a:rPr>
              <a:t>座</a:t>
            </a: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580" name="TextBox 13"/>
          <p:cNvSpPr txBox="1"/>
          <p:nvPr/>
        </p:nvSpPr>
        <p:spPr>
          <a:xfrm>
            <a:off x="1060705" y="1863725"/>
            <a:ext cx="569913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圈</a:t>
            </a:r>
          </a:p>
        </p:txBody>
      </p:sp>
      <p:sp>
        <p:nvSpPr>
          <p:cNvPr id="9" name="左大括号 8"/>
          <p:cNvSpPr/>
          <p:nvPr/>
        </p:nvSpPr>
        <p:spPr>
          <a:xfrm>
            <a:off x="1586168" y="1631950"/>
            <a:ext cx="166688" cy="950913"/>
          </a:xfrm>
          <a:prstGeom prst="leftBrac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  <a:defRPr/>
            </a:pPr>
            <a:endParaRPr lang="zh-CN" altLang="en-US" sz="1800" noProof="0" smtClean="0">
              <a:ln>
                <a:noFill/>
              </a:ln>
              <a:effectLst/>
              <a:uLnTx/>
              <a:uFillTx/>
              <a:sym typeface="+mn-ea"/>
            </a:endParaRPr>
          </a:p>
        </p:txBody>
      </p:sp>
      <p:sp>
        <p:nvSpPr>
          <p:cNvPr id="24582" name="TextBox 13"/>
          <p:cNvSpPr txBox="1"/>
          <p:nvPr/>
        </p:nvSpPr>
        <p:spPr>
          <a:xfrm>
            <a:off x="4874891" y="1827213"/>
            <a:ext cx="569913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endParaRPr lang="zh-CN" altLang="en-US" sz="2800" b="1"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9" name="左大括号 28"/>
          <p:cNvSpPr/>
          <p:nvPr/>
        </p:nvSpPr>
        <p:spPr>
          <a:xfrm>
            <a:off x="5400354" y="1595438"/>
            <a:ext cx="166688" cy="947738"/>
          </a:xfrm>
          <a:prstGeom prst="leftBrac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  <a:defRPr/>
            </a:pPr>
            <a:endParaRPr lang="zh-CN" altLang="en-US" sz="1800" noProof="0" smtClean="0">
              <a:ln>
                <a:noFill/>
              </a:ln>
              <a:effectLst/>
              <a:uLnTx/>
              <a:uFillTx/>
              <a:sym typeface="+mn-ea"/>
            </a:endParaRPr>
          </a:p>
        </p:txBody>
      </p:sp>
      <p:sp>
        <p:nvSpPr>
          <p:cNvPr id="24584" name="TextBox 13"/>
          <p:cNvSpPr txBox="1"/>
          <p:nvPr/>
        </p:nvSpPr>
        <p:spPr>
          <a:xfrm>
            <a:off x="1060705" y="3456305"/>
            <a:ext cx="569913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l"/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倒</a:t>
            </a:r>
          </a:p>
        </p:txBody>
      </p:sp>
      <p:sp>
        <p:nvSpPr>
          <p:cNvPr id="34" name="左大括号 33"/>
          <p:cNvSpPr/>
          <p:nvPr/>
        </p:nvSpPr>
        <p:spPr>
          <a:xfrm>
            <a:off x="1586168" y="3241675"/>
            <a:ext cx="166688" cy="950913"/>
          </a:xfrm>
          <a:prstGeom prst="leftBrac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  <a:defRPr/>
            </a:pPr>
            <a:endParaRPr lang="zh-CN" altLang="en-US" sz="1800" noProof="0" smtClean="0">
              <a:ln>
                <a:noFill/>
              </a:ln>
              <a:effectLst/>
              <a:uLnTx/>
              <a:uFillTx/>
              <a:sym typeface="+mn-ea"/>
            </a:endParaRPr>
          </a:p>
        </p:txBody>
      </p:sp>
      <p:sp>
        <p:nvSpPr>
          <p:cNvPr id="24586" name="TextBox 13"/>
          <p:cNvSpPr txBox="1"/>
          <p:nvPr/>
        </p:nvSpPr>
        <p:spPr>
          <a:xfrm>
            <a:off x="4919341" y="3508375"/>
            <a:ext cx="569913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l"/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磨</a:t>
            </a:r>
          </a:p>
        </p:txBody>
      </p:sp>
      <p:sp>
        <p:nvSpPr>
          <p:cNvPr id="39" name="左大括号 38"/>
          <p:cNvSpPr/>
          <p:nvPr/>
        </p:nvSpPr>
        <p:spPr>
          <a:xfrm>
            <a:off x="5400354" y="3294063"/>
            <a:ext cx="166688" cy="950913"/>
          </a:xfrm>
          <a:prstGeom prst="leftBrac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  <a:defRPr/>
            </a:pPr>
            <a:endParaRPr lang="zh-CN" altLang="en-US" sz="1800" noProof="0" smtClean="0">
              <a:ln>
                <a:noFill/>
              </a:ln>
              <a:effectLst/>
              <a:uLnTx/>
              <a:uFillTx/>
              <a:sym typeface="+mn-ea"/>
            </a:endParaRPr>
          </a:p>
        </p:txBody>
      </p:sp>
      <p:sp>
        <p:nvSpPr>
          <p:cNvPr id="24588" name="TextBox 13"/>
          <p:cNvSpPr txBox="1"/>
          <p:nvPr/>
        </p:nvSpPr>
        <p:spPr>
          <a:xfrm>
            <a:off x="4919024" y="1846580"/>
            <a:ext cx="569912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l"/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钻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827468" y="1403350"/>
            <a:ext cx="195643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l"/>
            <a:r>
              <a:rPr lang="en-US" altLang="zh-CN" sz="2400" b="1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juàn</a:t>
            </a:r>
            <a:r>
              <a:rPr lang="zh-CN" altLang="zh-CN" sz="2800">
                <a:latin typeface="宋体" panose="02010600030101010101" pitchFamily="2" charset="-122"/>
                <a:ea typeface="宋体" panose="02010600030101010101" pitchFamily="2" charset="-122"/>
              </a:rPr>
              <a:t>(     )</a:t>
            </a:r>
            <a:r>
              <a:rPr lang="zh-CN" altLang="zh-CN" sz="2400">
                <a:latin typeface="微软雅黑" panose="020b0503020204020204" charset="-122"/>
                <a:ea typeface="微软雅黑"/>
              </a:rPr>
              <a:t> 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1733805" y="2341563"/>
            <a:ext cx="2420938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400">
                <a:latin typeface="微软雅黑" panose="020b0503020204020204" charset="-122"/>
                <a:ea typeface="微软雅黑"/>
              </a:rPr>
              <a:t> </a:t>
            </a:r>
            <a:r>
              <a:rPr lang="en-US" altLang="zh-CN" sz="2400" b="1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quān</a:t>
            </a:r>
            <a:r>
              <a:rPr lang="zh-CN" altLang="zh-CN" sz="2800">
                <a:latin typeface="宋体" panose="02010600030101010101" pitchFamily="2" charset="-122"/>
                <a:ea typeface="宋体" panose="02010600030101010101" pitchFamily="2" charset="-122"/>
              </a:rPr>
              <a:t>(     )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268595" y="1341755"/>
            <a:ext cx="31165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zh-CN" sz="280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2400" b="1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zuān</a:t>
            </a:r>
            <a:r>
              <a:rPr lang="zh-CN" altLang="zh-CN" sz="2800">
                <a:latin typeface="宋体" panose="02010600030101010101" pitchFamily="2" charset="-122"/>
                <a:ea typeface="宋体" panose="02010600030101010101" pitchFamily="2" charset="-122"/>
              </a:rPr>
              <a:t>(          )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611495" y="2310130"/>
            <a:ext cx="236982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zuàn</a:t>
            </a:r>
            <a:r>
              <a:rPr lang="zh-CN" altLang="zh-CN" sz="2800">
                <a:latin typeface="宋体" panose="02010600030101010101" pitchFamily="2" charset="-122"/>
                <a:ea typeface="宋体" panose="02010600030101010101" pitchFamily="2" charset="-122"/>
              </a:rPr>
              <a:t>(     )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630680" y="2986405"/>
            <a:ext cx="268097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zh-CN" sz="280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2400" b="1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dào  </a:t>
            </a:r>
            <a:r>
              <a:rPr lang="zh-CN" altLang="zh-CN" sz="2800">
                <a:latin typeface="宋体" panose="02010600030101010101" pitchFamily="2" charset="-122"/>
                <a:ea typeface="宋体" panose="02010600030101010101" pitchFamily="2" charset="-122"/>
              </a:rPr>
              <a:t>(       )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827785" y="3863485"/>
            <a:ext cx="2859088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dǎo</a:t>
            </a:r>
            <a:r>
              <a:rPr lang="zh-CN" altLang="zh-CN" sz="2800">
                <a:latin typeface="宋体" panose="02010600030101010101" pitchFamily="2" charset="-122"/>
                <a:ea typeface="宋体" panose="02010600030101010101" pitchFamily="2" charset="-122"/>
              </a:rPr>
              <a:t>(     )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611491" y="3040063"/>
            <a:ext cx="227647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mò</a:t>
            </a:r>
            <a:r>
              <a:rPr lang="zh-CN" altLang="zh-CN" sz="2800">
                <a:latin typeface="宋体" panose="02010600030101010101" pitchFamily="2" charset="-122"/>
                <a:ea typeface="宋体" panose="02010600030101010101" pitchFamily="2" charset="-122"/>
              </a:rPr>
              <a:t>(     )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611495" y="3933825"/>
            <a:ext cx="257556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léi</a:t>
            </a:r>
            <a:r>
              <a:rPr lang="zh-CN" altLang="zh-CN" sz="2800">
                <a:latin typeface="宋体" panose="02010600030101010101" pitchFamily="2" charset="-122"/>
                <a:ea typeface="宋体" panose="02010600030101010101" pitchFamily="2" charset="-122"/>
              </a:rPr>
              <a:t>(         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646935" y="2311400"/>
            <a:ext cx="99949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zh-CN" sz="3200" b="1" noProof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+mn-ea"/>
              </a:rPr>
              <a:t>一圈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577720" y="1341755"/>
            <a:ext cx="99949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zh-CN" sz="3200" b="1" noProof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+mn-ea"/>
              </a:rPr>
              <a:t>羊圈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646935" y="2924810"/>
            <a:ext cx="99949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zh-CN" sz="3200" b="1" noProof="0"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+mn-ea"/>
              </a:rPr>
              <a:t>倒水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471675" y="3801890"/>
            <a:ext cx="99949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200" b="1" noProof="0"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+mn-ea"/>
              </a:rPr>
              <a:t>碰倒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390636" y="1243965"/>
            <a:ext cx="99949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zh-CN" sz="3200" b="1" noProof="0"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+mn-ea"/>
              </a:rPr>
              <a:t>钻研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465566" y="2310130"/>
            <a:ext cx="99949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zh-CN" sz="3200" b="1" noProof="0"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+mn-ea"/>
              </a:rPr>
              <a:t>钻石</a:t>
            </a:r>
            <a:endParaRPr lang="zh-CN" altLang="zh-CN" sz="28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102346" y="3040380"/>
            <a:ext cx="99949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zh-CN" sz="3200" b="1" noProof="0"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+mn-ea"/>
              </a:rPr>
              <a:t>石磨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132830" y="3872230"/>
            <a:ext cx="13271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zh-CN" sz="3200" b="1" noProof="0"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+mn-ea"/>
              </a:rPr>
              <a:t>磨损</a:t>
            </a:r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45" y="273685"/>
            <a:ext cx="1076960" cy="107696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985520" y="557980"/>
            <a:ext cx="2513330" cy="508324"/>
            <a:chOff x="458" y="988"/>
            <a:chExt cx="4134" cy="9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9" name="流程图: 延期 18"/>
            <p:cNvSpPr/>
            <p:nvPr/>
          </p:nvSpPr>
          <p:spPr>
            <a:xfrm>
              <a:off x="623" y="988"/>
              <a:ext cx="3969" cy="908"/>
            </a:xfrm>
            <a:prstGeom prst="flowChartDelay">
              <a:avLst/>
            </a:prstGeom>
            <a:solidFill>
              <a:srgbClr val="FFC000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文本框 14">
              <a:hlinkClick r:id="rId3" action="ppaction://hlinkfile"/>
            </p:cNvPr>
            <p:cNvSpPr txBox="1"/>
            <p:nvPr/>
          </p:nvSpPr>
          <p:spPr>
            <a:xfrm>
              <a:off x="458" y="1005"/>
              <a:ext cx="3688" cy="895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/>
              <a:r>
                <a:rPr lang="zh-CN" altLang="en-US" sz="2800" b="1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</a:rPr>
                <a:t>多音字组词</a:t>
              </a: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4" name="图片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45" y="273685"/>
            <a:ext cx="1076960" cy="107696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985520" y="557980"/>
            <a:ext cx="2513330" cy="508324"/>
            <a:chOff x="458" y="988"/>
            <a:chExt cx="4134" cy="9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流程图: 延期 3"/>
            <p:cNvSpPr/>
            <p:nvPr/>
          </p:nvSpPr>
          <p:spPr>
            <a:xfrm>
              <a:off x="623" y="988"/>
              <a:ext cx="3969" cy="908"/>
            </a:xfrm>
            <a:prstGeom prst="flowChartDelay">
              <a:avLst/>
            </a:prstGeom>
            <a:solidFill>
              <a:srgbClr val="FFC000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文本框 14">
              <a:hlinkClick r:id="rId3" action="ppaction://hlinkfile"/>
            </p:cNvPr>
            <p:cNvSpPr txBox="1"/>
            <p:nvPr/>
          </p:nvSpPr>
          <p:spPr>
            <a:xfrm>
              <a:off x="458" y="1005"/>
              <a:ext cx="3688" cy="895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/>
              <a:r>
                <a:rPr lang="zh-CN" altLang="en-US" sz="2800" b="1">
                  <a:latin typeface="楷体" panose="02010609060101010101" charset="-122"/>
                  <a:ea typeface="楷体" panose="02010609060101010101" charset="-122"/>
                  <a:sym typeface="+mn-ea"/>
                </a:rPr>
                <a:t>词语积累</a:t>
              </a:r>
              <a:endPara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357312" y="1203598"/>
            <a:ext cx="8502461" cy="352051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5500"/>
              </a:lnSpc>
            </a:pPr>
            <a:r>
              <a:rPr lang="zh-CN" altLang="en-US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亡羊补牢　</a:t>
            </a:r>
            <a:r>
              <a:rPr lang="zh-CN" altLang="en-US" sz="360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劝告</a:t>
            </a:r>
            <a:r>
              <a:rPr lang="zh-CN" altLang="en-US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　</a:t>
            </a:r>
            <a:r>
              <a:rPr lang="zh-CN" altLang="en-US" sz="360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禾苗  筋疲力尽  </a:t>
            </a:r>
            <a:r>
              <a:rPr lang="zh-CN" altLang="en-US" sz="360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明白</a:t>
            </a:r>
            <a:r>
              <a:rPr lang="zh-CN" altLang="en-US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　</a:t>
            </a:r>
            <a:endParaRPr lang="zh-CN" altLang="en-US" sz="36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ts val="5500"/>
              </a:lnSpc>
            </a:pPr>
            <a:r>
              <a:rPr lang="zh-CN" altLang="en-US" sz="360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图画  老师</a:t>
            </a:r>
            <a:r>
              <a:rPr lang="zh-CN" altLang="en-US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　</a:t>
            </a:r>
            <a:r>
              <a:rPr lang="zh-CN" altLang="en-US" sz="360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讲桌  同学  座位</a:t>
            </a:r>
            <a:r>
              <a:rPr lang="zh-CN" altLang="en-US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　</a:t>
            </a:r>
            <a:r>
              <a:rPr lang="zh-CN" altLang="en-US" sz="360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教室</a:t>
            </a:r>
            <a:r>
              <a:rPr lang="zh-CN" altLang="en-US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　</a:t>
            </a:r>
          </a:p>
          <a:p>
            <a:pPr>
              <a:lnSpc>
                <a:spcPts val="5500"/>
              </a:lnSpc>
            </a:pPr>
            <a:r>
              <a:rPr lang="zh-CN" altLang="en-US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哈哈大笑  </a:t>
            </a:r>
            <a:r>
              <a:rPr lang="zh-CN" altLang="en-US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五角星  </a:t>
            </a:r>
            <a:r>
              <a:rPr lang="zh-CN" altLang="en-US" sz="360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然后  画纸  神情</a:t>
            </a:r>
            <a:endParaRPr lang="en-US" altLang="zh-CN" sz="360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>
              <a:lnSpc>
                <a:spcPts val="5500"/>
              </a:lnSpc>
            </a:pPr>
            <a:r>
              <a:rPr lang="zh-CN" altLang="en-US" sz="360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角度  愿意  麦子  为难  四周  伯伯</a:t>
            </a:r>
            <a:endParaRPr lang="en-US" altLang="zh-CN" sz="360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>
              <a:lnSpc>
                <a:spcPts val="5500"/>
              </a:lnSpc>
            </a:pPr>
            <a:r>
              <a:rPr lang="zh-CN" altLang="en-US" sz="360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立刻  突然  吃惊  认真  脚步  难为情</a:t>
            </a:r>
            <a:endParaRPr lang="en-US" altLang="zh-CN" sz="360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3.01.14"/>
  <p:tag name="AS_TITLE" val="Aspose.Slides for .NET 4.0 Client Profile"/>
  <p:tag name="AS_VERSION" val="23.1"/>
</p:tagLst>
</file>

<file path=ppt/theme/theme1.xml><?xml version="1.0" encoding="utf-8"?>
<a:theme xmlns:r="http://schemas.openxmlformats.org/officeDocument/2006/relationships" xmlns:a="http://schemas.openxmlformats.org/drawingml/2006/main" name="1_Office 主题​​">
  <a:themeElements>
    <a:clrScheme name="自定义 1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B3C5"/>
      </a:accent1>
      <a:accent2>
        <a:srgbClr val="F07474"/>
      </a:accent2>
      <a:accent3>
        <a:srgbClr val="FFBF53"/>
      </a:accent3>
      <a:accent4>
        <a:srgbClr val="673B77"/>
      </a:accent4>
      <a:accent5>
        <a:srgbClr val="00B9FA"/>
      </a:accent5>
      <a:accent6>
        <a:srgbClr val="BECE37"/>
      </a:accent6>
      <a:hlink>
        <a:srgbClr val="B381D9"/>
      </a:hlink>
      <a:folHlink>
        <a:srgbClr val="800080"/>
      </a:folHlink>
    </a:clrScheme>
    <a:fontScheme name="自定义 3">
      <a:majorFont>
        <a:latin typeface="Impact"/>
        <a:ea typeface="微软雅黑"/>
        <a:cs typeface="Arial"/>
      </a:majorFont>
      <a:minorFont>
        <a:latin typeface="Times New Roman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pFill/>
        <a:ln>
          <a:noFill/>
        </a:ln>
        <a:effectLst>
          <a:outerShdw blurRad="444500" dist="254000" dir="8100000" algn="tr" rotWithShape="0">
            <a:prstClr val="black">
              <a:alpha val="5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(16:9)</PresentationFormat>
  <Paragraphs>176</Paragraphs>
  <Slides>27</Slides>
  <Notes>8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baseType="lpstr" size="42">
      <vt:lpstr>Arial</vt:lpstr>
      <vt:lpstr>Impact</vt:lpstr>
      <vt:lpstr>微软雅黑</vt:lpstr>
      <vt:lpstr>Times New Roman</vt:lpstr>
      <vt:lpstr>黑体</vt:lpstr>
      <vt:lpstr>Calibri</vt:lpstr>
      <vt:lpstr>Lato</vt:lpstr>
      <vt:lpstr>Open Sans</vt:lpstr>
      <vt:lpstr>楷体</vt:lpstr>
      <vt:lpstr>方正书宋_GBK</vt:lpstr>
      <vt:lpstr>汉语拼音</vt:lpstr>
      <vt:lpstr>宋体</vt:lpstr>
      <vt:lpstr>方正姚体</vt:lpstr>
      <vt:lpstr>Malgun Gothic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3588.pptx</dc:title>
  <cp:revision>177</cp:revision>
  <dcterms:created xsi:type="dcterms:W3CDTF">2017-03-17T02:28:00Z</dcterms:created>
  <dcterms:modified xsi:type="dcterms:W3CDTF">2023-02-26T13:20:47Z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2052-11.1.0.9175</vt:lpwstr>
  </property>
</Properties>
</file>