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6" r:id="rId3"/>
    <p:sldId id="256" r:id="rId4"/>
    <p:sldId id="258" r:id="rId5"/>
    <p:sldId id="259" r:id="rId6"/>
    <p:sldId id="260" r:id="rId7"/>
    <p:sldId id="261" r:id="rId8"/>
    <p:sldId id="262" r:id="rId9"/>
    <p:sldId id="257" r:id="rId10"/>
    <p:sldId id="330" r:id="rId11"/>
    <p:sldId id="263" r:id="rId12"/>
    <p:sldId id="264" r:id="rId13"/>
    <p:sldId id="267" r:id="rId14"/>
    <p:sldId id="266" r:id="rId15"/>
    <p:sldId id="346" r:id="rId16"/>
    <p:sldId id="345" r:id="rId17"/>
    <p:sldId id="368" r:id="rId18"/>
    <p:sldId id="367" r:id="rId19"/>
    <p:sldId id="369" r:id="rId20"/>
    <p:sldId id="370" r:id="rId21"/>
    <p:sldId id="356" r:id="rId22"/>
    <p:sldId id="285" r:id="rId23"/>
    <p:sldId id="287" r:id="rId24"/>
    <p:sldId id="280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2F6C-5652-4B39-9369-25B15D1E9C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88E7C-B5DC-4116-ACC7-04963D96DE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20E6-4A1A-43DC-835F-3D9AA32E5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0F62-C6C2-40DA-9DBB-CDDE513808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8.m4a"/><Relationship Id="rId2" Type="http://schemas.openxmlformats.org/officeDocument/2006/relationships/audio" Target="../media/media8.m4a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3.m4a"/><Relationship Id="rId2" Type="http://schemas.openxmlformats.org/officeDocument/2006/relationships/audio" Target="../media/media3.m4a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4.m4a"/><Relationship Id="rId2" Type="http://schemas.openxmlformats.org/officeDocument/2006/relationships/audio" Target="../media/media4.m4a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5.m4a"/><Relationship Id="rId2" Type="http://schemas.openxmlformats.org/officeDocument/2006/relationships/audio" Target="../media/media5.m4a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6.m4a"/><Relationship Id="rId2" Type="http://schemas.openxmlformats.org/officeDocument/2006/relationships/audio" Target="../media/media6.m4a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7.m4a"/><Relationship Id="rId2" Type="http://schemas.openxmlformats.org/officeDocument/2006/relationships/audio" Target="../media/media7.m4a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368c6498de8166009f7efb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47230"/>
          </a:xfrm>
          <a:prstGeom prst="rect">
            <a:avLst/>
          </a:prstGeom>
        </p:spPr>
      </p:pic>
      <p:sp>
        <p:nvSpPr>
          <p:cNvPr id="4098" name="Rectangle 5"/>
          <p:cNvSpPr/>
          <p:nvPr/>
        </p:nvSpPr>
        <p:spPr>
          <a:xfrm>
            <a:off x="1301115" y="1839595"/>
            <a:ext cx="9841230" cy="13677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chemeClr val="tx1"/>
                </a:solidFill>
              </a:rPr>
              <a:t>11</a:t>
            </a:r>
            <a:r>
              <a:rPr lang="zh-CN" altLang="en-US" sz="5400" b="1" dirty="0">
                <a:solidFill>
                  <a:schemeClr val="tx1"/>
                </a:solidFill>
              </a:rPr>
              <a:t>～</a:t>
            </a:r>
            <a:r>
              <a:rPr lang="en-US" altLang="zh-CN" sz="5400" b="1" dirty="0">
                <a:solidFill>
                  <a:schemeClr val="tx1"/>
                </a:solidFill>
              </a:rPr>
              <a:t>20</a:t>
            </a:r>
            <a:r>
              <a:rPr lang="zh-CN" altLang="en-US" sz="5400" b="1" dirty="0">
                <a:solidFill>
                  <a:schemeClr val="tx1"/>
                </a:solidFill>
                <a:latin typeface="楷体_GB2312" panose="02010609030101010101" charset="-122"/>
              </a:rPr>
              <a:t>各数的认识</a:t>
            </a:r>
            <a:endParaRPr lang="zh-CN" altLang="en-US" sz="5400" b="1" dirty="0">
              <a:solidFill>
                <a:schemeClr val="tx1"/>
              </a:solidFill>
              <a:latin typeface="楷体_GB2312" panose="02010609030101010101" charset="-122"/>
            </a:endParaRPr>
          </a:p>
        </p:txBody>
      </p:sp>
      <p:sp>
        <p:nvSpPr>
          <p:cNvPr id="4099" name="Rectangle 3"/>
          <p:cNvSpPr/>
          <p:nvPr/>
        </p:nvSpPr>
        <p:spPr>
          <a:xfrm>
            <a:off x="3522345" y="3531235"/>
            <a:ext cx="5147310" cy="5473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buNone/>
            </a:pPr>
            <a:endParaRPr lang="zh-CN" altLang="en-US" sz="3200" dirty="0">
              <a:solidFill>
                <a:srgbClr val="FF0000"/>
              </a:solidFill>
              <a:latin typeface="楷体_GB2312" panose="02010609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1305" y="198120"/>
            <a:ext cx="536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苏教版义务教育教科书数学一年级上册</a:t>
            </a:r>
            <a:endParaRPr lang="zh-CN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本框 2"/>
          <p:cNvSpPr txBox="1"/>
          <p:nvPr/>
        </p:nvSpPr>
        <p:spPr>
          <a:xfrm>
            <a:off x="10312400" y="0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想办法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5520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040" y="425450"/>
            <a:ext cx="1579245" cy="172529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3432176" y="425450"/>
            <a:ext cx="6767513" cy="985838"/>
          </a:xfrm>
          <a:prstGeom prst="wedgeRoundRectCallout">
            <a:avLst>
              <a:gd name="adj1" fmla="val -58526"/>
              <a:gd name="adj2" fmla="val 3765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503613" y="457200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请同学们接着</a:t>
            </a:r>
            <a:r>
              <a:rPr lang="en-US" altLang="zh-CN" sz="2800" b="1"/>
              <a:t>1</a:t>
            </a:r>
            <a:r>
              <a:rPr lang="zh-CN" altLang="en-US" sz="2800" b="1"/>
              <a:t>个十数下去，看看有多少根小棒？要看仔细哟</a:t>
            </a:r>
            <a:r>
              <a:rPr lang="zh-CN" altLang="en-US"/>
              <a:t>！</a:t>
            </a:r>
            <a:endParaRPr lang="zh-CN" altLang="en-US"/>
          </a:p>
        </p:txBody>
      </p:sp>
      <p:grpSp>
        <p:nvGrpSpPr>
          <p:cNvPr id="21508" name="Group 2"/>
          <p:cNvGrpSpPr/>
          <p:nvPr/>
        </p:nvGrpSpPr>
        <p:grpSpPr bwMode="auto">
          <a:xfrm>
            <a:off x="3141663" y="2419350"/>
            <a:ext cx="647700" cy="1258888"/>
            <a:chOff x="0" y="0"/>
            <a:chExt cx="2996" cy="6567"/>
          </a:xfrm>
        </p:grpSpPr>
        <p:sp>
          <p:nvSpPr>
            <p:cNvPr id="21527" name="AutoShape 5"/>
            <p:cNvSpPr>
              <a:spLocks noChangeArrowheads="1"/>
            </p:cNvSpPr>
            <p:nvPr/>
          </p:nvSpPr>
          <p:spPr bwMode="auto">
            <a:xfrm rot="354693">
              <a:off x="402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28" name="AutoShape 6"/>
            <p:cNvSpPr>
              <a:spLocks noChangeArrowheads="1"/>
            </p:cNvSpPr>
            <p:nvPr/>
          </p:nvSpPr>
          <p:spPr bwMode="auto">
            <a:xfrm rot="354693">
              <a:off x="1143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29" name="AutoShape 7"/>
            <p:cNvSpPr>
              <a:spLocks noChangeArrowheads="1"/>
            </p:cNvSpPr>
            <p:nvPr/>
          </p:nvSpPr>
          <p:spPr bwMode="auto">
            <a:xfrm rot="354693">
              <a:off x="1884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30" name="AutoShape 8"/>
            <p:cNvSpPr>
              <a:spLocks noChangeArrowheads="1"/>
            </p:cNvSpPr>
            <p:nvPr/>
          </p:nvSpPr>
          <p:spPr bwMode="auto">
            <a:xfrm rot="354693">
              <a:off x="1" y="215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31" name="AutoShape 9"/>
            <p:cNvSpPr>
              <a:spLocks noChangeArrowheads="1"/>
            </p:cNvSpPr>
            <p:nvPr/>
          </p:nvSpPr>
          <p:spPr bwMode="auto">
            <a:xfrm rot="354693">
              <a:off x="742" y="215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32" name="AutoShape 10"/>
            <p:cNvSpPr>
              <a:spLocks noChangeArrowheads="1"/>
            </p:cNvSpPr>
            <p:nvPr/>
          </p:nvSpPr>
          <p:spPr bwMode="auto">
            <a:xfrm rot="354693">
              <a:off x="1483" y="265"/>
              <a:ext cx="741" cy="6018"/>
            </a:xfrm>
            <a:prstGeom prst="can">
              <a:avLst>
                <a:gd name="adj" fmla="val 41284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33" name="AutoShape 11"/>
            <p:cNvSpPr>
              <a:spLocks noChangeArrowheads="1"/>
            </p:cNvSpPr>
            <p:nvPr/>
          </p:nvSpPr>
          <p:spPr bwMode="auto">
            <a:xfrm rot="354693">
              <a:off x="2255" y="306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34" name="AutoShape 12"/>
            <p:cNvSpPr>
              <a:spLocks noChangeArrowheads="1"/>
            </p:cNvSpPr>
            <p:nvPr/>
          </p:nvSpPr>
          <p:spPr bwMode="auto">
            <a:xfrm rot="354693">
              <a:off x="341" y="43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35" name="AutoShape 13"/>
            <p:cNvSpPr>
              <a:spLocks noChangeArrowheads="1"/>
            </p:cNvSpPr>
            <p:nvPr/>
          </p:nvSpPr>
          <p:spPr bwMode="auto">
            <a:xfrm rot="354693">
              <a:off x="1082" y="492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36" name="AutoShape 14"/>
            <p:cNvSpPr>
              <a:spLocks noChangeArrowheads="1"/>
            </p:cNvSpPr>
            <p:nvPr/>
          </p:nvSpPr>
          <p:spPr bwMode="auto">
            <a:xfrm rot="354693">
              <a:off x="1809" y="548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1537" name="Freeform 15"/>
            <p:cNvSpPr/>
            <p:nvPr/>
          </p:nvSpPr>
          <p:spPr bwMode="auto">
            <a:xfrm rot="394916">
              <a:off x="0" y="3217"/>
              <a:ext cx="2964" cy="215"/>
            </a:xfrm>
            <a:custGeom>
              <a:avLst/>
              <a:gdLst>
                <a:gd name="T0" fmla="*/ 0 w 1440"/>
                <a:gd name="T1" fmla="*/ 0 h 156"/>
                <a:gd name="T2" fmla="*/ 1482 w 1440"/>
                <a:gd name="T3" fmla="*/ 215 h 156"/>
                <a:gd name="T4" fmla="*/ 2964 w 1440"/>
                <a:gd name="T5" fmla="*/ 0 h 156"/>
                <a:gd name="T6" fmla="*/ 0 60000 65536"/>
                <a:gd name="T7" fmla="*/ 0 60000 65536"/>
                <a:gd name="T8" fmla="*/ 0 60000 65536"/>
                <a:gd name="T9" fmla="*/ 0 w 1440"/>
                <a:gd name="T10" fmla="*/ 0 h 156"/>
                <a:gd name="T11" fmla="*/ 1440 w 1440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156">
                  <a:moveTo>
                    <a:pt x="0" y="0"/>
                  </a:moveTo>
                  <a:cubicBezTo>
                    <a:pt x="240" y="78"/>
                    <a:pt x="480" y="156"/>
                    <a:pt x="720" y="156"/>
                  </a:cubicBezTo>
                  <a:cubicBezTo>
                    <a:pt x="960" y="156"/>
                    <a:pt x="1320" y="26"/>
                    <a:pt x="1440" y="0"/>
                  </a:cubicBezTo>
                </a:path>
              </a:pathLst>
            </a:custGeom>
            <a:solidFill>
              <a:srgbClr val="99CC00"/>
            </a:solidFill>
            <a:ln w="101600">
              <a:solidFill>
                <a:srgbClr val="0000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8" name="AutoShape 38"/>
          <p:cNvSpPr>
            <a:spLocks noChangeArrowheads="1"/>
          </p:cNvSpPr>
          <p:nvPr/>
        </p:nvSpPr>
        <p:spPr bwMode="auto">
          <a:xfrm rot="354693">
            <a:off x="4941889" y="2497139"/>
            <a:ext cx="173037" cy="1209675"/>
          </a:xfrm>
          <a:prstGeom prst="can">
            <a:avLst>
              <a:gd name="adj" fmla="val 38806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auto">
          <a:xfrm rot="354693">
            <a:off x="5429250" y="2503489"/>
            <a:ext cx="173038" cy="1208087"/>
          </a:xfrm>
          <a:prstGeom prst="can">
            <a:avLst>
              <a:gd name="adj" fmla="val 38755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 rot="354693">
            <a:off x="5934075" y="2525714"/>
            <a:ext cx="171450" cy="1209675"/>
          </a:xfrm>
          <a:prstGeom prst="can">
            <a:avLst>
              <a:gd name="adj" fmla="val 39165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 rot="354693">
            <a:off x="6437314" y="2525714"/>
            <a:ext cx="173037" cy="1209675"/>
          </a:xfrm>
          <a:prstGeom prst="can">
            <a:avLst>
              <a:gd name="adj" fmla="val 38806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 rot="354693">
            <a:off x="6942138" y="2525714"/>
            <a:ext cx="171450" cy="1209675"/>
          </a:xfrm>
          <a:prstGeom prst="can">
            <a:avLst>
              <a:gd name="adj" fmla="val 39165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auto">
          <a:xfrm rot="354693">
            <a:off x="7445375" y="2525714"/>
            <a:ext cx="173038" cy="1209675"/>
          </a:xfrm>
          <a:prstGeom prst="can">
            <a:avLst>
              <a:gd name="adj" fmla="val 38805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 rot="354693">
            <a:off x="7958138" y="2574925"/>
            <a:ext cx="171450" cy="1208088"/>
          </a:xfrm>
          <a:prstGeom prst="can">
            <a:avLst>
              <a:gd name="adj" fmla="val 3911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 rot="354693">
            <a:off x="8453439" y="2574925"/>
            <a:ext cx="173037" cy="1208088"/>
          </a:xfrm>
          <a:prstGeom prst="can">
            <a:avLst>
              <a:gd name="adj" fmla="val 38755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7" name="AutoShape 38"/>
          <p:cNvSpPr>
            <a:spLocks noChangeArrowheads="1"/>
          </p:cNvSpPr>
          <p:nvPr/>
        </p:nvSpPr>
        <p:spPr bwMode="auto">
          <a:xfrm rot="354693">
            <a:off x="4494213" y="2486026"/>
            <a:ext cx="171450" cy="1209675"/>
          </a:xfrm>
          <a:prstGeom prst="can">
            <a:avLst>
              <a:gd name="adj" fmla="val 39165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403601" y="4221163"/>
            <a:ext cx="86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11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78339" y="4221163"/>
            <a:ext cx="86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12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80226" y="4208463"/>
            <a:ext cx="86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14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64200" y="4224338"/>
            <a:ext cx="86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13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82964" y="5280026"/>
            <a:ext cx="865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16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07364" y="4224338"/>
            <a:ext cx="86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15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80226" y="5246688"/>
            <a:ext cx="86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19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78339" y="5280026"/>
            <a:ext cx="866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17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10225" y="5276851"/>
            <a:ext cx="86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</a:rPr>
              <a:t>18</a:t>
            </a:r>
            <a:endParaRPr lang="zh-CN" altLang="en-US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rot="360000">
            <a:off x="2782888" y="1946276"/>
            <a:ext cx="647700" cy="1655763"/>
            <a:chOff x="0" y="0"/>
            <a:chExt cx="2996" cy="6567"/>
          </a:xfrm>
        </p:grpSpPr>
        <p:sp>
          <p:nvSpPr>
            <p:cNvPr id="22554" name="AutoShape 5"/>
            <p:cNvSpPr>
              <a:spLocks noChangeArrowheads="1"/>
            </p:cNvSpPr>
            <p:nvPr/>
          </p:nvSpPr>
          <p:spPr bwMode="auto">
            <a:xfrm rot="354693">
              <a:off x="402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5" name="AutoShape 6"/>
            <p:cNvSpPr>
              <a:spLocks noChangeArrowheads="1"/>
            </p:cNvSpPr>
            <p:nvPr/>
          </p:nvSpPr>
          <p:spPr bwMode="auto">
            <a:xfrm rot="354693">
              <a:off x="1143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6" name="AutoShape 7"/>
            <p:cNvSpPr>
              <a:spLocks noChangeArrowheads="1"/>
            </p:cNvSpPr>
            <p:nvPr/>
          </p:nvSpPr>
          <p:spPr bwMode="auto">
            <a:xfrm rot="354693">
              <a:off x="1884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7" name="AutoShape 8"/>
            <p:cNvSpPr>
              <a:spLocks noChangeArrowheads="1"/>
            </p:cNvSpPr>
            <p:nvPr/>
          </p:nvSpPr>
          <p:spPr bwMode="auto">
            <a:xfrm rot="354693">
              <a:off x="1" y="215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8" name="AutoShape 9"/>
            <p:cNvSpPr>
              <a:spLocks noChangeArrowheads="1"/>
            </p:cNvSpPr>
            <p:nvPr/>
          </p:nvSpPr>
          <p:spPr bwMode="auto">
            <a:xfrm rot="354693">
              <a:off x="742" y="215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9" name="AutoShape 10"/>
            <p:cNvSpPr>
              <a:spLocks noChangeArrowheads="1"/>
            </p:cNvSpPr>
            <p:nvPr/>
          </p:nvSpPr>
          <p:spPr bwMode="auto">
            <a:xfrm rot="354693">
              <a:off x="1483" y="265"/>
              <a:ext cx="741" cy="6018"/>
            </a:xfrm>
            <a:prstGeom prst="can">
              <a:avLst>
                <a:gd name="adj" fmla="val 41284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60" name="AutoShape 11"/>
            <p:cNvSpPr>
              <a:spLocks noChangeArrowheads="1"/>
            </p:cNvSpPr>
            <p:nvPr/>
          </p:nvSpPr>
          <p:spPr bwMode="auto">
            <a:xfrm rot="354693">
              <a:off x="2255" y="306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61" name="AutoShape 12"/>
            <p:cNvSpPr>
              <a:spLocks noChangeArrowheads="1"/>
            </p:cNvSpPr>
            <p:nvPr/>
          </p:nvSpPr>
          <p:spPr bwMode="auto">
            <a:xfrm rot="354693">
              <a:off x="341" y="43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62" name="AutoShape 13"/>
            <p:cNvSpPr>
              <a:spLocks noChangeArrowheads="1"/>
            </p:cNvSpPr>
            <p:nvPr/>
          </p:nvSpPr>
          <p:spPr bwMode="auto">
            <a:xfrm rot="354693">
              <a:off x="1082" y="492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63" name="AutoShape 14"/>
            <p:cNvSpPr>
              <a:spLocks noChangeArrowheads="1"/>
            </p:cNvSpPr>
            <p:nvPr/>
          </p:nvSpPr>
          <p:spPr bwMode="auto">
            <a:xfrm rot="354693">
              <a:off x="1809" y="548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64" name="Freeform 15"/>
            <p:cNvSpPr/>
            <p:nvPr/>
          </p:nvSpPr>
          <p:spPr bwMode="auto">
            <a:xfrm rot="394916">
              <a:off x="0" y="3217"/>
              <a:ext cx="2964" cy="215"/>
            </a:xfrm>
            <a:custGeom>
              <a:avLst/>
              <a:gdLst>
                <a:gd name="T0" fmla="*/ 0 w 1440"/>
                <a:gd name="T1" fmla="*/ 0 h 156"/>
                <a:gd name="T2" fmla="*/ 1482 w 1440"/>
                <a:gd name="T3" fmla="*/ 215 h 156"/>
                <a:gd name="T4" fmla="*/ 2964 w 1440"/>
                <a:gd name="T5" fmla="*/ 0 h 156"/>
                <a:gd name="T6" fmla="*/ 0 60000 65536"/>
                <a:gd name="T7" fmla="*/ 0 60000 65536"/>
                <a:gd name="T8" fmla="*/ 0 60000 65536"/>
                <a:gd name="T9" fmla="*/ 0 w 1440"/>
                <a:gd name="T10" fmla="*/ 0 h 156"/>
                <a:gd name="T11" fmla="*/ 1440 w 1440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156">
                  <a:moveTo>
                    <a:pt x="0" y="0"/>
                  </a:moveTo>
                  <a:cubicBezTo>
                    <a:pt x="240" y="78"/>
                    <a:pt x="480" y="156"/>
                    <a:pt x="720" y="156"/>
                  </a:cubicBezTo>
                  <a:cubicBezTo>
                    <a:pt x="960" y="156"/>
                    <a:pt x="1320" y="26"/>
                    <a:pt x="1440" y="0"/>
                  </a:cubicBezTo>
                </a:path>
              </a:pathLst>
            </a:custGeom>
            <a:solidFill>
              <a:srgbClr val="99CC00"/>
            </a:solidFill>
            <a:ln w="101600">
              <a:solidFill>
                <a:srgbClr val="0000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4" name="AutoShape 33"/>
          <p:cNvSpPr>
            <a:spLocks noChangeArrowheads="1"/>
          </p:cNvSpPr>
          <p:nvPr/>
        </p:nvSpPr>
        <p:spPr bwMode="auto">
          <a:xfrm rot="360000" flipH="1">
            <a:off x="5588000" y="2041525"/>
            <a:ext cx="204788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 rot="354693">
            <a:off x="5014914" y="2017713"/>
            <a:ext cx="204787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 rot="360000" flipH="1">
            <a:off x="6564314" y="2049463"/>
            <a:ext cx="204787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auto">
          <a:xfrm rot="360000" flipH="1">
            <a:off x="6061075" y="2066925"/>
            <a:ext cx="204788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 rot="354693">
            <a:off x="4511675" y="2019300"/>
            <a:ext cx="204788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auto">
          <a:xfrm rot="354693">
            <a:off x="4008439" y="2019300"/>
            <a:ext cx="204787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0" name="AutoShape 39"/>
          <p:cNvSpPr>
            <a:spLocks noChangeArrowheads="1"/>
          </p:cNvSpPr>
          <p:nvPr/>
        </p:nvSpPr>
        <p:spPr bwMode="auto">
          <a:xfrm rot="354694" flipH="1">
            <a:off x="7677150" y="2046288"/>
            <a:ext cx="204788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1" name="AutoShape 40"/>
          <p:cNvSpPr>
            <a:spLocks noChangeArrowheads="1"/>
          </p:cNvSpPr>
          <p:nvPr/>
        </p:nvSpPr>
        <p:spPr bwMode="auto">
          <a:xfrm rot="354694" flipH="1">
            <a:off x="7100889" y="2063750"/>
            <a:ext cx="204787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2" name="AutoShape 41"/>
          <p:cNvSpPr>
            <a:spLocks noChangeArrowheads="1"/>
          </p:cNvSpPr>
          <p:nvPr/>
        </p:nvSpPr>
        <p:spPr bwMode="auto">
          <a:xfrm rot="354694" flipH="1">
            <a:off x="8796339" y="2076450"/>
            <a:ext cx="204787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 rot="354694" flipH="1">
            <a:off x="8253414" y="2066925"/>
            <a:ext cx="204787" cy="1568450"/>
          </a:xfrm>
          <a:prstGeom prst="can">
            <a:avLst>
              <a:gd name="adj" fmla="val 38933"/>
            </a:avLst>
          </a:prstGeom>
          <a:solidFill>
            <a:srgbClr val="99CC00"/>
          </a:solidFill>
          <a:ln w="25400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993300"/>
              </a:solidFill>
              <a:ea typeface="楷体_GB2312" panose="02010609030101010101" charset="-122"/>
              <a:cs typeface="楷体_GB2312" panose="02010609030101010101" charset="-122"/>
            </a:endParaRPr>
          </a:p>
        </p:txBody>
      </p:sp>
      <p:grpSp>
        <p:nvGrpSpPr>
          <p:cNvPr id="24" name="Group 28"/>
          <p:cNvGrpSpPr/>
          <p:nvPr/>
        </p:nvGrpSpPr>
        <p:grpSpPr bwMode="auto">
          <a:xfrm rot="360000">
            <a:off x="7324408" y="2023111"/>
            <a:ext cx="647700" cy="1655763"/>
            <a:chOff x="0" y="0"/>
            <a:chExt cx="2996" cy="6567"/>
          </a:xfrm>
        </p:grpSpPr>
        <p:sp>
          <p:nvSpPr>
            <p:cNvPr id="22543" name="AutoShape 44"/>
            <p:cNvSpPr>
              <a:spLocks noChangeArrowheads="1"/>
            </p:cNvSpPr>
            <p:nvPr/>
          </p:nvSpPr>
          <p:spPr bwMode="auto">
            <a:xfrm rot="354693">
              <a:off x="402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44" name="AutoShape 45"/>
            <p:cNvSpPr>
              <a:spLocks noChangeArrowheads="1"/>
            </p:cNvSpPr>
            <p:nvPr/>
          </p:nvSpPr>
          <p:spPr bwMode="auto">
            <a:xfrm rot="354693">
              <a:off x="1143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45" name="AutoShape 46"/>
            <p:cNvSpPr>
              <a:spLocks noChangeArrowheads="1"/>
            </p:cNvSpPr>
            <p:nvPr/>
          </p:nvSpPr>
          <p:spPr bwMode="auto">
            <a:xfrm rot="354693">
              <a:off x="1884" y="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46" name="AutoShape 47"/>
            <p:cNvSpPr>
              <a:spLocks noChangeArrowheads="1"/>
            </p:cNvSpPr>
            <p:nvPr/>
          </p:nvSpPr>
          <p:spPr bwMode="auto">
            <a:xfrm rot="354693">
              <a:off x="1" y="215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47" name="AutoShape 48"/>
            <p:cNvSpPr>
              <a:spLocks noChangeArrowheads="1"/>
            </p:cNvSpPr>
            <p:nvPr/>
          </p:nvSpPr>
          <p:spPr bwMode="auto">
            <a:xfrm rot="354693">
              <a:off x="742" y="215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48" name="AutoShape 49"/>
            <p:cNvSpPr>
              <a:spLocks noChangeArrowheads="1"/>
            </p:cNvSpPr>
            <p:nvPr/>
          </p:nvSpPr>
          <p:spPr bwMode="auto">
            <a:xfrm rot="354693">
              <a:off x="1483" y="265"/>
              <a:ext cx="741" cy="6018"/>
            </a:xfrm>
            <a:prstGeom prst="can">
              <a:avLst>
                <a:gd name="adj" fmla="val 41284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49" name="AutoShape 50"/>
            <p:cNvSpPr>
              <a:spLocks noChangeArrowheads="1"/>
            </p:cNvSpPr>
            <p:nvPr/>
          </p:nvSpPr>
          <p:spPr bwMode="auto">
            <a:xfrm rot="354693">
              <a:off x="2255" y="306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0" name="AutoShape 51"/>
            <p:cNvSpPr>
              <a:spLocks noChangeArrowheads="1"/>
            </p:cNvSpPr>
            <p:nvPr/>
          </p:nvSpPr>
          <p:spPr bwMode="auto">
            <a:xfrm rot="354693">
              <a:off x="341" y="430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1" name="AutoShape 52"/>
            <p:cNvSpPr>
              <a:spLocks noChangeArrowheads="1"/>
            </p:cNvSpPr>
            <p:nvPr/>
          </p:nvSpPr>
          <p:spPr bwMode="auto">
            <a:xfrm rot="354693">
              <a:off x="1082" y="492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2" name="AutoShape 53"/>
            <p:cNvSpPr>
              <a:spLocks noChangeArrowheads="1"/>
            </p:cNvSpPr>
            <p:nvPr/>
          </p:nvSpPr>
          <p:spPr bwMode="auto">
            <a:xfrm rot="354693">
              <a:off x="1809" y="548"/>
              <a:ext cx="741" cy="6019"/>
            </a:xfrm>
            <a:prstGeom prst="can">
              <a:avLst>
                <a:gd name="adj" fmla="val 41291"/>
              </a:avLst>
            </a:prstGeom>
            <a:solidFill>
              <a:srgbClr val="99CC00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200" b="1">
                <a:solidFill>
                  <a:srgbClr val="993300"/>
                </a:solidFill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  <p:sp>
          <p:nvSpPr>
            <p:cNvPr id="22553" name="Freeform 54"/>
            <p:cNvSpPr/>
            <p:nvPr/>
          </p:nvSpPr>
          <p:spPr bwMode="auto">
            <a:xfrm rot="394916">
              <a:off x="0" y="3217"/>
              <a:ext cx="2964" cy="215"/>
            </a:xfrm>
            <a:custGeom>
              <a:avLst/>
              <a:gdLst>
                <a:gd name="T0" fmla="*/ 0 w 1440"/>
                <a:gd name="T1" fmla="*/ 0 h 156"/>
                <a:gd name="T2" fmla="*/ 1482 w 1440"/>
                <a:gd name="T3" fmla="*/ 215 h 156"/>
                <a:gd name="T4" fmla="*/ 2964 w 1440"/>
                <a:gd name="T5" fmla="*/ 0 h 156"/>
                <a:gd name="T6" fmla="*/ 0 60000 65536"/>
                <a:gd name="T7" fmla="*/ 0 60000 65536"/>
                <a:gd name="T8" fmla="*/ 0 60000 65536"/>
                <a:gd name="T9" fmla="*/ 0 w 1440"/>
                <a:gd name="T10" fmla="*/ 0 h 156"/>
                <a:gd name="T11" fmla="*/ 1440 w 1440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156">
                  <a:moveTo>
                    <a:pt x="0" y="0"/>
                  </a:moveTo>
                  <a:cubicBezTo>
                    <a:pt x="240" y="78"/>
                    <a:pt x="480" y="156"/>
                    <a:pt x="720" y="156"/>
                  </a:cubicBezTo>
                  <a:cubicBezTo>
                    <a:pt x="960" y="156"/>
                    <a:pt x="1320" y="26"/>
                    <a:pt x="1440" y="0"/>
                  </a:cubicBezTo>
                </a:path>
              </a:pathLst>
            </a:custGeom>
            <a:solidFill>
              <a:srgbClr val="99CC00"/>
            </a:solidFill>
            <a:ln w="101600">
              <a:solidFill>
                <a:srgbClr val="0000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116 L 0.24739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16 L 0.18333 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116 L 0.1335 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115 L 0.08333 0.002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8189E-7 L 0.0276 -0.0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2211E-6 L -0.02986 0.000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092 L -0.09445 -0.0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092 L -0.15451 0.000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185 L -0.23142 -9.82659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278 L -0.27205 -0.00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4" grpId="1" animBg="1" autoUpdateAnimBg="0"/>
      <p:bldP spid="14" grpId="2" animBg="1" autoUpdateAnimBg="0"/>
      <p:bldP spid="15" grpId="0" animBg="1" autoUpdateAnimBg="0"/>
      <p:bldP spid="15" grpId="1" animBg="1" autoUpdateAnimBg="0"/>
      <p:bldP spid="15" grpId="2" animBg="1" autoUpdateAnimBg="0"/>
      <p:bldP spid="16" grpId="0" animBg="1" autoUpdateAnimBg="0"/>
      <p:bldP spid="16" grpId="1" animBg="1" autoUpdateAnimBg="0"/>
      <p:bldP spid="16" grpId="2" animBg="1" autoUpdateAnimBg="0"/>
      <p:bldP spid="17" grpId="0" animBg="1" autoUpdateAnimBg="0"/>
      <p:bldP spid="17" grpId="1" animBg="1" autoUpdateAnimBg="0"/>
      <p:bldP spid="17" grpId="2" animBg="1" autoUpdateAnimBg="0"/>
      <p:bldP spid="18" grpId="0" animBg="1" autoUpdateAnimBg="0"/>
      <p:bldP spid="18" grpId="1" animBg="1" autoUpdateAnimBg="0"/>
      <p:bldP spid="18" grpId="2" animBg="1" autoUpdateAnimBg="0"/>
      <p:bldP spid="19" grpId="0" animBg="1" autoUpdateAnimBg="0"/>
      <p:bldP spid="19" grpId="1" animBg="1" autoUpdateAnimBg="0"/>
      <p:bldP spid="19" grpId="2" animBg="1" autoUpdateAnimBg="0"/>
      <p:bldP spid="20" grpId="0" animBg="1" autoUpdateAnimBg="0"/>
      <p:bldP spid="20" grpId="1" animBg="1" autoUpdateAnimBg="0"/>
      <p:bldP spid="20" grpId="2" animBg="1" autoUpdateAnimBg="0"/>
      <p:bldP spid="21" grpId="0" animBg="1" autoUpdateAnimBg="0"/>
      <p:bldP spid="21" grpId="1" animBg="1" autoUpdateAnimBg="0"/>
      <p:bldP spid="21" grpId="2" animBg="1" autoUpdateAnimBg="0"/>
      <p:bldP spid="22" grpId="0" animBg="1" autoUpdateAnimBg="0"/>
      <p:bldP spid="22" grpId="1" animBg="1" autoUpdateAnimBg="0"/>
      <p:bldP spid="22" grpId="2" animBg="1" autoUpdateAnimBg="0"/>
      <p:bldP spid="23" grpId="0" animBg="1" autoUpdateAnimBg="0"/>
      <p:bldP spid="23" grpId="1" animBg="1" autoUpdateAnimBg="0"/>
      <p:bldP spid="23" grpId="2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2468563"/>
            <a:ext cx="800100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8" name="Oval 18"/>
          <p:cNvSpPr/>
          <p:nvPr/>
        </p:nvSpPr>
        <p:spPr>
          <a:xfrm>
            <a:off x="7070725" y="2617788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grpSp>
        <p:nvGrpSpPr>
          <p:cNvPr id="39955" name="Group 19"/>
          <p:cNvGrpSpPr/>
          <p:nvPr/>
        </p:nvGrpSpPr>
        <p:grpSpPr>
          <a:xfrm>
            <a:off x="5927725" y="4437063"/>
            <a:ext cx="4040188" cy="1425575"/>
            <a:chOff x="2920" y="2886"/>
            <a:chExt cx="2545" cy="898"/>
          </a:xfrm>
        </p:grpSpPr>
        <p:pic>
          <p:nvPicPr>
            <p:cNvPr id="22543" name="Picture 15" descr="1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8" y="2886"/>
              <a:ext cx="907" cy="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4" name="AutoShape 27"/>
            <p:cNvSpPr/>
            <p:nvPr/>
          </p:nvSpPr>
          <p:spPr>
            <a:xfrm>
              <a:off x="2920" y="3181"/>
              <a:ext cx="1482" cy="321"/>
            </a:xfrm>
            <a:prstGeom prst="wedgeRoundRectCallout">
              <a:avLst>
                <a:gd name="adj1" fmla="val 59208"/>
                <a:gd name="adj2" fmla="val 22653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/>
                <a:t>（      ）比</a:t>
              </a:r>
              <a:r>
                <a:rPr lang="en-US" altLang="zh-CN" sz="2000" b="1"/>
                <a:t>13</a:t>
              </a:r>
              <a:r>
                <a:rPr lang="zh-CN" altLang="en-US" sz="2000" b="1" dirty="0"/>
                <a:t>大。</a:t>
              </a:r>
              <a:endParaRPr lang="zh-CN" altLang="en-US" sz="2000" b="1" dirty="0"/>
            </a:p>
          </p:txBody>
        </p:sp>
      </p:grpSp>
      <p:sp>
        <p:nvSpPr>
          <p:cNvPr id="26" name="Oval 18"/>
          <p:cNvSpPr/>
          <p:nvPr/>
        </p:nvSpPr>
        <p:spPr>
          <a:xfrm>
            <a:off x="7442200" y="2617788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27" name="Oval 18"/>
          <p:cNvSpPr/>
          <p:nvPr/>
        </p:nvSpPr>
        <p:spPr>
          <a:xfrm>
            <a:off x="7815263" y="2617788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28" name="Oval 18"/>
          <p:cNvSpPr/>
          <p:nvPr/>
        </p:nvSpPr>
        <p:spPr>
          <a:xfrm>
            <a:off x="8186738" y="2617788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29" name="Oval 18"/>
          <p:cNvSpPr/>
          <p:nvPr/>
        </p:nvSpPr>
        <p:spPr>
          <a:xfrm>
            <a:off x="8558213" y="2617788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30" name="Oval 18"/>
          <p:cNvSpPr/>
          <p:nvPr/>
        </p:nvSpPr>
        <p:spPr>
          <a:xfrm>
            <a:off x="8929688" y="2617788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33" name="Oval 18"/>
          <p:cNvSpPr/>
          <p:nvPr/>
        </p:nvSpPr>
        <p:spPr>
          <a:xfrm>
            <a:off x="9302750" y="2617788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34" name="Oval 18"/>
          <p:cNvSpPr/>
          <p:nvPr/>
        </p:nvSpPr>
        <p:spPr>
          <a:xfrm>
            <a:off x="9674225" y="2617788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10252" name="Rectangle 12"/>
          <p:cNvSpPr/>
          <p:nvPr/>
        </p:nvSpPr>
        <p:spPr>
          <a:xfrm>
            <a:off x="6240463" y="2314575"/>
            <a:ext cx="4183062" cy="933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3" grpId="0" bldLvl="0" animBg="1"/>
      <p:bldP spid="34" grpId="0" bldLvl="0" animBg="1"/>
      <p:bldP spid="1025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2468563"/>
            <a:ext cx="800100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Oval 20"/>
          <p:cNvSpPr/>
          <p:nvPr/>
        </p:nvSpPr>
        <p:spPr>
          <a:xfrm>
            <a:off x="7080250" y="2627313"/>
            <a:ext cx="323850" cy="32385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28697" name="AutoShape 25"/>
          <p:cNvSpPr/>
          <p:nvPr/>
        </p:nvSpPr>
        <p:spPr>
          <a:xfrm flipH="1">
            <a:off x="6743700" y="2233613"/>
            <a:ext cx="504825" cy="288925"/>
          </a:xfrm>
          <a:prstGeom prst="curvedDownArrow">
            <a:avLst>
              <a:gd name="adj1" fmla="val 34945"/>
              <a:gd name="adj2" fmla="val 69890"/>
              <a:gd name="adj3" fmla="val 33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sp>
        <p:nvSpPr>
          <p:cNvPr id="28698" name="AutoShape 26"/>
          <p:cNvSpPr/>
          <p:nvPr/>
        </p:nvSpPr>
        <p:spPr>
          <a:xfrm>
            <a:off x="7189788" y="2233613"/>
            <a:ext cx="503237" cy="288925"/>
          </a:xfrm>
          <a:prstGeom prst="curvedDownArrow">
            <a:avLst>
              <a:gd name="adj1" fmla="val 34835"/>
              <a:gd name="adj2" fmla="val 69670"/>
              <a:gd name="adj3" fmla="val 33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600" dirty="0"/>
          </a:p>
        </p:txBody>
      </p:sp>
      <p:grpSp>
        <p:nvGrpSpPr>
          <p:cNvPr id="40972" name="Group 12"/>
          <p:cNvGrpSpPr/>
          <p:nvPr/>
        </p:nvGrpSpPr>
        <p:grpSpPr>
          <a:xfrm>
            <a:off x="2397125" y="4530725"/>
            <a:ext cx="5205413" cy="1508125"/>
            <a:chOff x="416" y="2934"/>
            <a:chExt cx="3279" cy="950"/>
          </a:xfrm>
        </p:grpSpPr>
        <p:pic>
          <p:nvPicPr>
            <p:cNvPr id="23561" name="Picture 9" descr="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" y="2973"/>
              <a:ext cx="866" cy="9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2" name="AutoShape 27"/>
            <p:cNvSpPr/>
            <p:nvPr/>
          </p:nvSpPr>
          <p:spPr>
            <a:xfrm>
              <a:off x="1537" y="2934"/>
              <a:ext cx="2158" cy="579"/>
            </a:xfrm>
            <a:prstGeom prst="wedgeRoundRectCallout">
              <a:avLst>
                <a:gd name="adj1" fmla="val -56120"/>
                <a:gd name="adj2" fmla="val 35116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lnSpc>
                  <a:spcPct val="120000"/>
                </a:lnSpc>
                <a:buNone/>
              </a:pPr>
              <a:r>
                <a:rPr lang="en-US" altLang="zh-CN" sz="2000" b="1"/>
                <a:t>13</a:t>
              </a:r>
              <a:r>
                <a:rPr lang="zh-CN" altLang="en-US" sz="2000" b="1" dirty="0"/>
                <a:t>的前一个数是（     ），后一个数是（      ）。</a:t>
              </a:r>
              <a:endParaRPr lang="zh-CN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bldLvl="0" animBg="1"/>
      <p:bldP spid="2869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175385"/>
            <a:ext cx="10034270" cy="4593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9800" y="1175385"/>
            <a:ext cx="2039620" cy="76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0" y="652145"/>
            <a:ext cx="10076180" cy="49161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355" y="1776730"/>
            <a:ext cx="10574655" cy="3997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3000" y="822325"/>
            <a:ext cx="2570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猜数游戏</a:t>
            </a:r>
            <a:endParaRPr lang="zh-CN" altLang="zh-CN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be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-1270"/>
            <a:ext cx="12194540" cy="7973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16760" y="3334385"/>
            <a:ext cx="8590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比</a:t>
            </a:r>
            <a:r>
              <a:rPr lang="en-US" altLang="zh-CN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20</a:t>
            </a:r>
            <a:r>
              <a:rPr lang="zh-CN" altLang="en-US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更大的数怎么表示呢？</a:t>
            </a:r>
            <a:endParaRPr lang="zh-CN" altLang="en-US" sz="54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12400" y="184150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811222048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596900"/>
            <a:ext cx="12105640" cy="57588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895" y="-52070"/>
            <a:ext cx="12131675" cy="69627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6935" y="601980"/>
            <a:ext cx="6595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我是翻书小能手</a:t>
            </a:r>
            <a:endParaRPr lang="zh-CN" altLang="zh-CN" sz="36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0225" y="1838960"/>
            <a:ext cx="567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请找到数学书第</a:t>
            </a:r>
            <a:r>
              <a:rPr lang="en-US" altLang="zh-CN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</a:t>
            </a:r>
            <a:r>
              <a:rPr lang="zh-CN" altLang="en-US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页</a:t>
            </a:r>
            <a:endParaRPr lang="zh-CN" altLang="en-US" sz="36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63745" y="2948305"/>
            <a:ext cx="567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请找到数学书第</a:t>
            </a:r>
            <a:r>
              <a:rPr lang="en-US" altLang="zh-CN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12</a:t>
            </a:r>
            <a:r>
              <a:rPr lang="zh-CN" altLang="en-US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页</a:t>
            </a:r>
            <a:endParaRPr lang="zh-CN" altLang="en-US" sz="36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0035" y="4063365"/>
            <a:ext cx="567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请找到数学书第</a:t>
            </a:r>
            <a:r>
              <a:rPr lang="en-US" altLang="zh-CN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</a:t>
            </a:r>
            <a:r>
              <a:rPr lang="zh-CN" altLang="en-US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页</a:t>
            </a:r>
            <a:endParaRPr lang="zh-CN" altLang="en-US" sz="36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3600" y="5084445"/>
            <a:ext cx="5452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请找到数学书第</a:t>
            </a:r>
            <a:r>
              <a:rPr lang="en-US" altLang="zh-CN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</a:t>
            </a:r>
            <a:r>
              <a:rPr lang="zh-CN" altLang="en-US" sz="3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页</a:t>
            </a:r>
            <a:endParaRPr lang="zh-CN" altLang="en-US" sz="36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 descr="p10_4"/>
          <p:cNvPicPr>
            <a:picLocks noChangeAspect="1"/>
          </p:cNvPicPr>
          <p:nvPr/>
        </p:nvPicPr>
        <p:blipFill>
          <a:blip r:embed="rId1"/>
          <a:srcRect l="24493" t="36739" r="20349" b="28400"/>
          <a:stretch>
            <a:fillRect/>
          </a:stretch>
        </p:blipFill>
        <p:spPr>
          <a:xfrm>
            <a:off x="2819400" y="2587625"/>
            <a:ext cx="4057650" cy="225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3" descr="p10_5"/>
          <p:cNvPicPr>
            <a:picLocks noChangeAspect="1"/>
          </p:cNvPicPr>
          <p:nvPr/>
        </p:nvPicPr>
        <p:blipFill>
          <a:blip r:embed="rId2"/>
          <a:srcRect l="29930" t="21806" r="23447" b="13782"/>
          <a:stretch>
            <a:fillRect/>
          </a:stretch>
        </p:blipFill>
        <p:spPr>
          <a:xfrm>
            <a:off x="7015163" y="2203450"/>
            <a:ext cx="2520950" cy="2736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4" name="Group 8"/>
          <p:cNvGrpSpPr/>
          <p:nvPr/>
        </p:nvGrpSpPr>
        <p:grpSpPr>
          <a:xfrm>
            <a:off x="5210175" y="5218113"/>
            <a:ext cx="4972050" cy="1295400"/>
            <a:chOff x="2430" y="3113"/>
            <a:chExt cx="3132" cy="816"/>
          </a:xfrm>
        </p:grpSpPr>
        <p:pic>
          <p:nvPicPr>
            <p:cNvPr id="27655" name="Picture 6" descr="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4" y="3113"/>
              <a:ext cx="868" cy="8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6" name="AutoShape 27"/>
            <p:cNvSpPr/>
            <p:nvPr/>
          </p:nvSpPr>
          <p:spPr>
            <a:xfrm>
              <a:off x="2430" y="3201"/>
              <a:ext cx="2112" cy="553"/>
            </a:xfrm>
            <a:prstGeom prst="wedgeRoundRectCallout">
              <a:avLst>
                <a:gd name="adj1" fmla="val 55977"/>
                <a:gd name="adj2" fmla="val 2792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900" b="1" dirty="0">
                  <a:solidFill>
                    <a:schemeClr val="tx1"/>
                  </a:solidFill>
                  <a:latin typeface="楷体_GB2312" panose="02010609030101010101" charset="-122"/>
                </a:rPr>
                <a:t>生活中哪些地方需要数数？</a:t>
              </a:r>
              <a:endParaRPr lang="en-US" altLang="zh-CN" sz="1900" b="1">
                <a:solidFill>
                  <a:schemeClr val="tx1"/>
                </a:solidFill>
                <a:latin typeface="楷体_GB2312" panose="02010609030101010101" charset="-122"/>
              </a:endParaRPr>
            </a:p>
            <a:p>
              <a:pPr marL="0" lv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900" b="1" dirty="0">
                  <a:solidFill>
                    <a:schemeClr val="tx1"/>
                  </a:solidFill>
                  <a:latin typeface="楷体_GB2312" panose="02010609030101010101" charset="-122"/>
                </a:rPr>
                <a:t>你是怎样数的？</a:t>
              </a:r>
              <a:endParaRPr lang="en-US" altLang="zh-CN" sz="1900" b="1">
                <a:solidFill>
                  <a:schemeClr val="tx1"/>
                </a:solidFill>
                <a:latin typeface="楷体_GB2312" panose="0201060903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64" name="Picture 44" descr="4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985" y="2275840"/>
            <a:ext cx="4113530" cy="4326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4" name="Picture 94" descr="珠子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807835" y="1296670"/>
            <a:ext cx="636905" cy="487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301" name="Text Box 149"/>
          <p:cNvSpPr txBox="1"/>
          <p:nvPr/>
        </p:nvSpPr>
        <p:spPr>
          <a:xfrm>
            <a:off x="4441190" y="4897755"/>
            <a:ext cx="1263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chemeClr val="tx1"/>
                </a:solidFill>
                <a:latin typeface="楷体_GB2312" panose="02010609030101010101" charset="-122"/>
              </a:rPr>
              <a:t>十位</a:t>
            </a:r>
            <a:endParaRPr lang="zh-CN" altLang="en-US" sz="3600" dirty="0">
              <a:solidFill>
                <a:schemeClr val="tx1"/>
              </a:solidFill>
              <a:latin typeface="楷体_GB2312" panose="02010609030101010101" charset="-122"/>
            </a:endParaRPr>
          </a:p>
        </p:txBody>
      </p:sp>
      <p:sp>
        <p:nvSpPr>
          <p:cNvPr id="2" name="Text Box 149"/>
          <p:cNvSpPr txBox="1"/>
          <p:nvPr/>
        </p:nvSpPr>
        <p:spPr>
          <a:xfrm>
            <a:off x="6494780" y="4897755"/>
            <a:ext cx="1263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chemeClr val="tx1"/>
                </a:solidFill>
                <a:latin typeface="楷体_GB2312" panose="02010609030101010101" charset="-122"/>
              </a:rPr>
              <a:t>个位</a:t>
            </a:r>
            <a:endParaRPr lang="zh-CN" altLang="en-US" sz="3600" dirty="0">
              <a:solidFill>
                <a:schemeClr val="tx1"/>
              </a:solidFill>
              <a:latin typeface="楷体_GB2312" panose="02010609030101010101" charset="-122"/>
            </a:endParaRPr>
          </a:p>
        </p:txBody>
      </p:sp>
      <p:pic>
        <p:nvPicPr>
          <p:cNvPr id="3" name="Picture 94" descr="珠子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754880" y="1296670"/>
            <a:ext cx="636905" cy="487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258" name="Text Box 106"/>
          <p:cNvSpPr txBox="1">
            <a:spLocks noChangeArrowheads="1"/>
          </p:cNvSpPr>
          <p:nvPr/>
        </p:nvSpPr>
        <p:spPr bwMode="auto">
          <a:xfrm>
            <a:off x="4754563" y="5774373"/>
            <a:ext cx="6477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  <a:t>1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4" name="Text Box 106"/>
          <p:cNvSpPr txBox="1">
            <a:spLocks noChangeArrowheads="1"/>
          </p:cNvSpPr>
          <p:nvPr/>
        </p:nvSpPr>
        <p:spPr bwMode="auto">
          <a:xfrm>
            <a:off x="6807518" y="5771833"/>
            <a:ext cx="6477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  <a:t>1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443241 " pathEditMode="relative" ptsTypes="">
                                      <p:cBhvr>
                                        <p:cTn id="21" dur="20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3854 0.445556 " pathEditMode="relative" ptsTypes="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01" grpId="0"/>
      <p:bldP spid="2" grpId="0"/>
      <p:bldP spid="4925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0"/>
            <a:ext cx="141796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文本框 2"/>
          <p:cNvSpPr txBox="1"/>
          <p:nvPr/>
        </p:nvSpPr>
        <p:spPr>
          <a:xfrm>
            <a:off x="10312400" y="0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一起去打猎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2955" y="260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6"/>
            <a:ext cx="12192000" cy="6765269"/>
          </a:xfrm>
        </p:spPr>
      </p:pic>
      <p:sp>
        <p:nvSpPr>
          <p:cNvPr id="3" name="文本框 2"/>
          <p:cNvSpPr txBox="1"/>
          <p:nvPr/>
        </p:nvSpPr>
        <p:spPr>
          <a:xfrm>
            <a:off x="10312400" y="184150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第一天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2465" y="184150"/>
            <a:ext cx="619125" cy="65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1372"/>
          </a:xfrm>
        </p:spPr>
      </p:pic>
      <p:sp>
        <p:nvSpPr>
          <p:cNvPr id="3" name="文本框 2"/>
          <p:cNvSpPr txBox="1"/>
          <p:nvPr/>
        </p:nvSpPr>
        <p:spPr>
          <a:xfrm>
            <a:off x="10312400" y="106045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6只羊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2320" y="1320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本框 2"/>
          <p:cNvSpPr txBox="1"/>
          <p:nvPr/>
        </p:nvSpPr>
        <p:spPr>
          <a:xfrm>
            <a:off x="10312400" y="0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第二天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2320" y="260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本框 2"/>
          <p:cNvSpPr txBox="1"/>
          <p:nvPr/>
        </p:nvSpPr>
        <p:spPr>
          <a:xfrm>
            <a:off x="10312400" y="0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13只山鸡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2320" y="260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1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文本框 2"/>
          <p:cNvSpPr txBox="1"/>
          <p:nvPr/>
        </p:nvSpPr>
        <p:spPr>
          <a:xfrm>
            <a:off x="10312400" y="0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皱眉头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7415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07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830" y="-7620"/>
            <a:ext cx="12222480" cy="70465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06050" y="101600"/>
            <a:ext cx="1879600" cy="645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14只山鸡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6605" y="1276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>宽屏</PresentationFormat>
  <Paragraphs>71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楷体_GB2312</vt:lpstr>
      <vt:lpstr>新宋体</vt:lpstr>
      <vt:lpstr>楷体</vt:lpstr>
      <vt:lpstr>Calibri</vt:lpstr>
      <vt:lpstr>微软雅黑</vt:lpstr>
      <vt:lpstr>Arial Unicode MS</vt:lpstr>
      <vt:lpstr>Calibri Light</vt:lpstr>
      <vt:lpstr>方正粗黑宋简体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38</cp:revision>
  <dcterms:created xsi:type="dcterms:W3CDTF">2018-11-12T11:21:00Z</dcterms:created>
  <dcterms:modified xsi:type="dcterms:W3CDTF">2020-08-19T05:54:38Z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RubyTemplateID">
    <vt:lpwstr>21</vt:lpwstr>
  </property>
</Properties>
</file>