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8" r:id="rId2"/>
    <p:sldId id="331" r:id="rId3"/>
    <p:sldId id="307" r:id="rId4"/>
    <p:sldId id="309" r:id="rId5"/>
    <p:sldId id="310" r:id="rId6"/>
    <p:sldId id="360" r:id="rId7"/>
    <p:sldId id="377" r:id="rId8"/>
    <p:sldId id="350" r:id="rId9"/>
    <p:sldId id="383" r:id="rId10"/>
    <p:sldId id="382" r:id="rId11"/>
    <p:sldId id="349" r:id="rId12"/>
    <p:sldId id="362" r:id="rId13"/>
    <p:sldId id="378" r:id="rId14"/>
    <p:sldId id="370" r:id="rId15"/>
    <p:sldId id="354" r:id="rId16"/>
    <p:sldId id="379" r:id="rId17"/>
    <p:sldId id="380" r:id="rId18"/>
    <p:sldId id="381" r:id="rId19"/>
    <p:sldId id="340" r:id="rId20"/>
    <p:sldId id="355" r:id="rId21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2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39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>
        <p:scale>
          <a:sx n="70" d="100"/>
          <a:sy n="70" d="100"/>
        </p:scale>
        <p:origin x="-1074" y="-108"/>
      </p:cViewPr>
      <p:guideLst>
        <p:guide orient="horz" pos="212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>
        <p:guide orient="horz" pos="283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5E631A8-0303-4192-9275-15701143CE13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B79EFB97-6BC8-44B2-A780-FF3ACDFE65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364554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02FA2E7-826F-4E8C-81BF-5554719303B5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BDBAB46-DF7D-4AA0-A734-6DDF8589A6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05648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240693"/>
          </a:xfrm>
        </p:spPr>
        <p:txBody>
          <a:bodyPr/>
          <a:lstStyle>
            <a:lvl1pPr>
              <a:lnSpc>
                <a:spcPct val="150000"/>
              </a:lnSpc>
              <a:defRPr sz="2800">
                <a:latin typeface="+mn-ea"/>
                <a:ea typeface="+mn-ea"/>
              </a:defRPr>
            </a:lvl1pPr>
            <a:lvl2pPr>
              <a:lnSpc>
                <a:spcPct val="150000"/>
              </a:lnSpc>
              <a:defRPr sz="2800">
                <a:latin typeface="+mn-ea"/>
                <a:ea typeface="+mn-ea"/>
              </a:defRPr>
            </a:lvl2pPr>
            <a:lvl3pPr>
              <a:lnSpc>
                <a:spcPct val="150000"/>
              </a:lnSpc>
              <a:defRPr sz="2800">
                <a:latin typeface="+mn-ea"/>
                <a:ea typeface="+mn-ea"/>
              </a:defRPr>
            </a:lvl3pPr>
            <a:lvl4pPr>
              <a:lnSpc>
                <a:spcPct val="150000"/>
              </a:lnSpc>
              <a:defRPr sz="2800">
                <a:latin typeface="+mn-ea"/>
                <a:ea typeface="+mn-ea"/>
              </a:defRPr>
            </a:lvl4pPr>
            <a:lvl5pPr>
              <a:lnSpc>
                <a:spcPct val="150000"/>
              </a:lnSpc>
              <a:defRPr sz="2800">
                <a:latin typeface="+mn-ea"/>
                <a:ea typeface="+mn-ea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89F60-615C-464A-B303-C1E412452A0C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014244-286B-4623-8026-AE3FD141FE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标题占位符 1"/>
          <p:cNvSpPr>
            <a:spLocks noGrp="1"/>
          </p:cNvSpPr>
          <p:nvPr>
            <p:ph type="title"/>
          </p:nvPr>
        </p:nvSpPr>
        <p:spPr bwMode="auto">
          <a:xfrm>
            <a:off x="1187450" y="369888"/>
            <a:ext cx="7488238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1389F60-615C-464A-B303-C1E412452A0C}" type="datetimeFigureOut">
              <a:rPr lang="zh-CN" altLang="en-US"/>
              <a:pPr>
                <a:defRPr/>
              </a:pPr>
              <a:t>2019/12/2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014244-286B-4623-8026-AE3FD141FE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1630" indent="-3416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1"/>
          <p:cNvSpPr>
            <a:spLocks noGrp="1"/>
          </p:cNvSpPr>
          <p:nvPr>
            <p:ph type="ctrTitle"/>
          </p:nvPr>
        </p:nvSpPr>
        <p:spPr>
          <a:xfrm>
            <a:off x="2627784" y="2492896"/>
            <a:ext cx="6516216" cy="1440160"/>
          </a:xfrm>
        </p:spPr>
        <p:txBody>
          <a:bodyPr/>
          <a:lstStyle/>
          <a:p>
            <a:pPr algn="ctr"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慢性子裁缝和急性子顾客</a:t>
            </a: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539552" y="404664"/>
            <a:ext cx="2973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统编版教材语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文三年级下册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标题 1"/>
          <p:cNvSpPr>
            <a:spLocks noGrp="1"/>
          </p:cNvSpPr>
          <p:nvPr>
            <p:ph type="ctrTitle"/>
          </p:nvPr>
        </p:nvSpPr>
        <p:spPr>
          <a:xfrm>
            <a:off x="2627784" y="2492896"/>
            <a:ext cx="6516216" cy="1440160"/>
          </a:xfrm>
        </p:spPr>
        <p:txBody>
          <a:bodyPr/>
          <a:lstStyle/>
          <a:p>
            <a:pPr algn="ctr" eaLnBrk="1" hangingPunct="1"/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慢性子裁缝和急性子顾客</a:t>
            </a:r>
          </a:p>
        </p:txBody>
      </p:sp>
      <p:sp>
        <p:nvSpPr>
          <p:cNvPr id="5" name="矩形 5"/>
          <p:cNvSpPr>
            <a:spLocks noChangeArrowheads="1"/>
          </p:cNvSpPr>
          <p:nvPr/>
        </p:nvSpPr>
        <p:spPr bwMode="auto">
          <a:xfrm>
            <a:off x="539552" y="404664"/>
            <a:ext cx="29738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latin typeface="楷体" pitchFamily="49" charset="-122"/>
                <a:ea typeface="楷体" pitchFamily="49" charset="-122"/>
              </a:rPr>
              <a:t>统编版教材语</a:t>
            </a:r>
            <a:r>
              <a:rPr lang="zh-CN" altLang="en-US" b="1" dirty="0" smtClean="0">
                <a:latin typeface="楷体" pitchFamily="49" charset="-122"/>
                <a:ea typeface="楷体" pitchFamily="49" charset="-122"/>
              </a:rPr>
              <a:t>文三年级下册</a:t>
            </a:r>
            <a:endParaRPr lang="zh-CN" altLang="en-US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29385"/>
            <a:ext cx="8229600" cy="5071745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箱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子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夸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奖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歪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头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承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认</a:t>
            </a:r>
            <a:endParaRPr lang="en-US" altLang="zh-CN" sz="3200" b="1" dirty="0" smtClean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        </a:t>
            </a:r>
          </a:p>
          <a:p>
            <a:pPr algn="ctr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衬衫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负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责    </a:t>
            </a:r>
            <a:r>
              <a:rPr lang="zh-CN" altLang="en-US" sz="3200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泄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气    手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艺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</a:t>
            </a:r>
          </a:p>
          <a:p>
            <a:pPr algn="ctr">
              <a:lnSpc>
                <a:spcPct val="100000"/>
              </a:lnSpc>
              <a:buNone/>
            </a:pP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</a:t>
            </a:r>
          </a:p>
          <a:p>
            <a:pPr algn="ctr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性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子    一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卷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交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货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取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衣服</a:t>
            </a:r>
            <a:endParaRPr lang="zh-CN" altLang="en-US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00000"/>
              </a:lnSpc>
              <a:buNone/>
            </a:pPr>
            <a:endParaRPr lang="zh-CN" altLang="en-US" sz="32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夹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袄 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夸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奖    服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务</a:t>
            </a:r>
            <a:r>
              <a:rPr lang="zh-CN" altLang="en-US" sz="3200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负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责</a:t>
            </a:r>
            <a:endParaRPr lang="zh-CN" altLang="en-US" sz="3200" b="1" dirty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597660"/>
            <a:ext cx="8229600" cy="490347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默读课文，找出表示时间段的词语，做上记号，然后给课文划分为四个部分，用“‖”标示出来。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48482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3" name="图片 2" descr="急慢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8050" y="1562100"/>
            <a:ext cx="7213600" cy="3129915"/>
          </a:xfrm>
          <a:prstGeom prst="rect">
            <a:avLst/>
          </a:prstGeom>
        </p:spPr>
      </p:pic>
      <p:pic>
        <p:nvPicPr>
          <p:cNvPr id="5" name="图片 4" descr="急慢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7190" y="260350"/>
            <a:ext cx="4183380" cy="1301750"/>
          </a:xfrm>
          <a:prstGeom prst="rect">
            <a:avLst/>
          </a:prstGeom>
        </p:spPr>
      </p:pic>
      <p:pic>
        <p:nvPicPr>
          <p:cNvPr id="4" name="图片 3" descr="急慢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2035" y="260350"/>
            <a:ext cx="2076450" cy="130175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57200" y="4780280"/>
            <a:ext cx="834453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28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sz="2800" b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默</a:t>
            </a:r>
            <a:r>
              <a:rPr lang="zh-CN" sz="28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读课文，画出急性子顾客要求的句子，和慢性子裁缝表现的句子，然后找出关键词语或用词语概括填写表格，最后说说课文每一个部分分别讲了什么内容。</a:t>
            </a:r>
            <a:endParaRPr lang="zh-CN" altLang="en-US" sz="28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47345" y="3998595"/>
            <a:ext cx="8229600" cy="230505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读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读蓝色底色的两个句子，同桌议一议它们的异同。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照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样子把下面两个句子人物说的话，变成用自己的话转述。</a:t>
            </a:r>
          </a:p>
        </p:txBody>
      </p:sp>
      <p:pic>
        <p:nvPicPr>
          <p:cNvPr id="3" name="图片 2" descr="急慢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945" y="500380"/>
            <a:ext cx="7470775" cy="3255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420495"/>
            <a:ext cx="8229600" cy="5080635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顾客说：请问师傅，您准备让我什么时候来取衣服——秋天？夏天？春天？……</a:t>
            </a:r>
          </a:p>
          <a:p>
            <a:pPr>
              <a:buNone/>
            </a:pPr>
            <a:endParaRPr lang="zh-CN" altLang="en-US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同桌讨论：不改变句子的意思，怎样把这句别人说的话，变成用自己的话转述？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991610"/>
            <a:ext cx="8229600" cy="250952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助表格，用自己的话复述故事的第一部分。注意做到：（1）用自己的话转述别人说的话，要做到的几点注意事项；（2）语句通顺连贯。</a:t>
            </a:r>
          </a:p>
        </p:txBody>
      </p:sp>
      <p:pic>
        <p:nvPicPr>
          <p:cNvPr id="3" name="图片 2" descr="急慢3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765" y="514350"/>
            <a:ext cx="7570470" cy="32848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815715"/>
            <a:ext cx="8229600" cy="26854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助表格，用自己的话复述故事的第四部分。注意做到：（1）用自己的话转述别人说的话，要做到的几点注意事项；（2）语句通顺连贯。</a:t>
            </a:r>
          </a:p>
        </p:txBody>
      </p:sp>
      <p:pic>
        <p:nvPicPr>
          <p:cNvPr id="3" name="图片 2" descr="急慢3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65" y="424815"/>
            <a:ext cx="7560310" cy="328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3453130"/>
            <a:ext cx="8229600" cy="304800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借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助表格，用自己的话复述故事。注意做到：（1）用自己的话转述别人说的话，要做到的几点注意事项；（2）语句通顺连贯。</a:t>
            </a:r>
          </a:p>
        </p:txBody>
      </p:sp>
      <p:pic>
        <p:nvPicPr>
          <p:cNvPr id="3" name="图片 2" descr="急慢3_副本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165" y="424815"/>
            <a:ext cx="7560310" cy="3280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09550" y="1363345"/>
            <a:ext cx="8229600" cy="4744720"/>
          </a:xfrm>
        </p:spPr>
        <p:txBody>
          <a:bodyPr/>
          <a:lstStyle/>
          <a:p>
            <a:pPr algn="ctr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性子    布料    交货    笑话   大方</a:t>
            </a:r>
          </a:p>
          <a:p>
            <a:pPr algn="ctr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夸奖    道理    实在    提前    服务</a:t>
            </a:r>
          </a:p>
          <a:p>
            <a:pPr algn="ctr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衬衫    对不起    摇头    负责    名声</a:t>
            </a:r>
          </a:p>
          <a:p>
            <a:pPr algn="ctr">
              <a:buNone/>
            </a:pP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放心    手艺    感动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500694" y="1643050"/>
            <a:ext cx="3143256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1"/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默读单元导读的两段话，借助背景图，想一想，这个单元学习的是关于什么内容的课文？这个单元的主要教学目标有哪些？分别用不同的符号标示出来。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260350"/>
            <a:ext cx="4575175" cy="6240780"/>
          </a:xfrm>
        </p:spPr>
        <p:txBody>
          <a:bodyPr/>
          <a:lstStyle/>
          <a:p>
            <a:r>
              <a:rPr lang="zh-CN" altLang="en-US"/>
              <a:t>借助背景图，借助背景图，</a:t>
            </a:r>
          </a:p>
        </p:txBody>
      </p:sp>
      <p:pic>
        <p:nvPicPr>
          <p:cNvPr id="5" name="图片 4" descr="无标题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2080"/>
            <a:ext cx="4575810" cy="656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急慢2"/>
          <p:cNvPicPr>
            <a:picLocks noChangeAspect="1"/>
          </p:cNvPicPr>
          <p:nvPr/>
        </p:nvPicPr>
        <p:blipFill>
          <a:blip r:embed="rId2" cstate="print"/>
          <a:srcRect t="48422"/>
          <a:stretch>
            <a:fillRect/>
          </a:stretch>
        </p:blipFill>
        <p:spPr>
          <a:xfrm>
            <a:off x="755576" y="2132856"/>
            <a:ext cx="7582535" cy="1357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92487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）轻声朗读课文，遇到不会读的字，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多读几遍。</a:t>
            </a:r>
            <a:endParaRPr lang="zh-CN" altLang="zh-CN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zh-CN" altLang="zh-CN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思考：故事发生在什么时候，什么地方？急性子顾客在几天内提出几次做不同衣服的要求？慢性子裁缝是怎样对待这个顾客的要求的？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187624" y="908720"/>
            <a:ext cx="8229600" cy="5526313"/>
          </a:xfrm>
        </p:spPr>
        <p:txBody>
          <a:bodyPr/>
          <a:lstStyle/>
          <a:p>
            <a:pPr>
              <a:buNone/>
            </a:pPr>
            <a:endParaRPr lang="en-US" altLang="zh-CN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xi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ā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ɡ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ku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ā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w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āi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    ch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é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ɡ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箱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子</a:t>
            </a:r>
            <a:r>
              <a:rPr lang="zh-CN" altLang="en-US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夸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奖</a:t>
            </a:r>
            <a:r>
              <a:rPr lang="zh-CN" altLang="en-US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歪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头</a:t>
            </a:r>
            <a:r>
              <a:rPr lang="zh-CN" altLang="en-US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承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认</a:t>
            </a:r>
            <a:endParaRPr lang="en-US" altLang="zh-CN" b="1" dirty="0" smtClean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ch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è</a:t>
            </a:r>
            <a:r>
              <a:rPr lang="en-US" altLang="zh-CN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 sh</a:t>
            </a:r>
            <a:r>
              <a:rPr lang="en-US" altLang="zh-CN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ān   f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ù      xiè       y</a:t>
            </a:r>
            <a:r>
              <a:rPr lang="en-US" altLang="zh-CN" b="1" dirty="0" smtClean="0">
                <a:sym typeface="+mn-ea"/>
              </a:rPr>
              <a:t>ì</a:t>
            </a:r>
            <a:endParaRPr lang="en-US" altLang="zh-CN" b="1" dirty="0" smtClean="0">
              <a:ea typeface="华文楷体" panose="02010600040101010101" pitchFamily="2" charset="-122"/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衬   衫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负</a:t>
            </a:r>
            <a:r>
              <a:rPr lang="zh-CN" altLang="en-US" b="1" dirty="0" smtClean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责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b="1" dirty="0" smtClean="0">
                <a:solidFill>
                  <a:srgbClr val="00B0F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泄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气    手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艺</a:t>
            </a:r>
            <a:r>
              <a:rPr lang="en-US" altLang="zh-CN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</a:t>
            </a:r>
            <a:endParaRPr lang="zh-CN" altLang="en-US" b="1" dirty="0">
              <a:solidFill>
                <a:srgbClr val="00B0F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lnSpc>
                <a:spcPct val="100000"/>
              </a:lnSpc>
              <a:buNone/>
            </a:pPr>
            <a:endParaRPr lang="en-US" altLang="zh-CN" dirty="0" smtClean="0"/>
          </a:p>
          <a:p>
            <a:pPr algn="ctr"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性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子     一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卷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交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货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取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衣服</a:t>
            </a:r>
          </a:p>
          <a:p>
            <a:pPr algn="ctr">
              <a:lnSpc>
                <a:spcPct val="100000"/>
              </a:lnSpc>
              <a:buNone/>
            </a:pPr>
            <a:endParaRPr lang="zh-CN" altLang="en-US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00000"/>
              </a:lnSpc>
              <a:buNone/>
            </a:pP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夹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袄     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夸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奖    服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务</a:t>
            </a:r>
            <a:r>
              <a:rPr lang="zh-CN" altLang="en-US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负</a:t>
            </a:r>
            <a:r>
              <a:rPr lang="zh-CN" altLang="en-US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    </a:t>
            </a:r>
            <a:endParaRPr lang="zh-CN" altLang="en-US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pic>
        <p:nvPicPr>
          <p:cNvPr id="4" name="图片 3" descr="急慢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2799" y="1334770"/>
            <a:ext cx="5315585" cy="1654175"/>
          </a:xfrm>
          <a:prstGeom prst="rect">
            <a:avLst/>
          </a:prstGeom>
        </p:spPr>
      </p:pic>
      <p:pic>
        <p:nvPicPr>
          <p:cNvPr id="3" name="图片 2" descr="急慢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6230" y="1334770"/>
            <a:ext cx="2639060" cy="165417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075690" y="3430270"/>
            <a:ext cx="7284720" cy="163410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ts val="4200"/>
              </a:lnSpc>
            </a:pPr>
            <a:r>
              <a:rPr lang="en-US" altLang="zh-CN" sz="2800" b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</a:t>
            </a:r>
            <a:r>
              <a:rPr lang="zh-CN" sz="2800" b="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同</a:t>
            </a:r>
            <a:r>
              <a:rPr lang="zh-CN" sz="2800" b="0" dirty="0">
                <a:latin typeface="华文楷体" panose="02010600040101010101" pitchFamily="2" charset="-122"/>
                <a:ea typeface="华文楷体" panose="02010600040101010101" pitchFamily="2" charset="-122"/>
              </a:rPr>
              <a:t>桌根据这些问题的答案议一议，课文讲了慢性子裁缝和急性子顾客的一个什么样的故事？</a:t>
            </a:r>
            <a:endParaRPr lang="zh-CN" altLang="en-US" sz="2800" b="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675765"/>
            <a:ext cx="8229600" cy="482536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同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</a:rPr>
              <a:t>桌议论一下，该用什么样的语气、语速、语调，才能读出裁缝和顾客的特点，然后分角色朗读课文。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71805" y="1384935"/>
            <a:ext cx="8229600" cy="143002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</a:t>
            </a:r>
            <a:r>
              <a:rPr lang="zh-CN" altLang="en-US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顾客惊讶、恼怒地瞪大了眼睛。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467544" y="2708920"/>
            <a:ext cx="8484870" cy="22208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ts val="4300"/>
              </a:lnSpc>
            </a:pPr>
            <a:r>
              <a:rPr lang="en-US" altLang="zh-CN" sz="2800" b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    </a:t>
            </a:r>
            <a:r>
              <a:rPr lang="zh-CN" sz="2800" b="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有</a:t>
            </a:r>
            <a:r>
              <a:rPr lang="zh-CN" sz="2800" b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感情地朗读句子，联系上下文想一想：这时，这位顾客会说些什么呢？然后用</a:t>
            </a:r>
            <a:r>
              <a:rPr lang="en-US" sz="2800" b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“</a:t>
            </a:r>
            <a:r>
              <a:rPr lang="zh-CN" sz="2800" b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顾客惊讶、恼怒地瞪大了眼睛，说</a:t>
            </a:r>
            <a:r>
              <a:rPr lang="en-US" sz="2800" b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……</a:t>
            </a:r>
            <a:r>
              <a:rPr lang="zh-CN" sz="2800" b="0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”说一说，注意做到，内容符合人物特点和故事情节要求，语句通顺连贯。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急慢2"/>
          <p:cNvPicPr>
            <a:picLocks noChangeAspect="1"/>
          </p:cNvPicPr>
          <p:nvPr/>
        </p:nvPicPr>
        <p:blipFill>
          <a:blip r:embed="rId2" cstate="print"/>
          <a:srcRect b="48841"/>
          <a:stretch>
            <a:fillRect/>
          </a:stretch>
        </p:blipFill>
        <p:spPr>
          <a:xfrm>
            <a:off x="673100" y="1722755"/>
            <a:ext cx="7582535" cy="134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专题教学课件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部编教科书二年级下册</Template>
  <TotalTime>35</TotalTime>
  <Words>928</Words>
  <Application>Microsoft Office PowerPoint</Application>
  <PresentationFormat>全屏显示(4:3)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专题教学课件模板</vt:lpstr>
      <vt:lpstr>慢性子裁缝和急性子顾客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慢性子裁缝和急性子顾客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古诗二首</dc:title>
  <dc:creator>Sky123.Org</dc:creator>
  <cp:lastModifiedBy>Administrator</cp:lastModifiedBy>
  <cp:revision>63</cp:revision>
  <dcterms:created xsi:type="dcterms:W3CDTF">2018-02-09T02:40:00Z</dcterms:created>
  <dcterms:modified xsi:type="dcterms:W3CDTF">2019-12-02T02:15:04Z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2052-11.1.0.8597</vt:lpwstr>
  </property>
</Properties>
</file>