
<file path=[Content_Types].xml><?xml version="1.0" encoding="utf-8"?>
<Types xmlns="http://schemas.openxmlformats.org/package/2006/content-types">
  <Default Extension="jpeg" ContentType="image/jpeg"/>
  <Default Extension="png" ContentType="image/pn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handoutMasterIdLst>
    <p:handoutMasterId r:id="rId36"/>
  </p:handoutMasterIdLst>
  <p:sldIdLst>
    <p:sldId id="344" r:id="rId3"/>
    <p:sldId id="340" r:id="rId4"/>
    <p:sldId id="307" r:id="rId5"/>
    <p:sldId id="308" r:id="rId6"/>
    <p:sldId id="309" r:id="rId7"/>
    <p:sldId id="339" r:id="rId8"/>
    <p:sldId id="317" r:id="rId9"/>
    <p:sldId id="313" r:id="rId10"/>
    <p:sldId id="318" r:id="rId11"/>
    <p:sldId id="319" r:id="rId12"/>
    <p:sldId id="320" r:id="rId13"/>
    <p:sldId id="321" r:id="rId14"/>
    <p:sldId id="322" r:id="rId15"/>
    <p:sldId id="262" r:id="rId16"/>
    <p:sldId id="283" r:id="rId17"/>
    <p:sldId id="323" r:id="rId18"/>
    <p:sldId id="288" r:id="rId19"/>
    <p:sldId id="324" r:id="rId20"/>
    <p:sldId id="331" r:id="rId21"/>
    <p:sldId id="332" r:id="rId22"/>
    <p:sldId id="345" r:id="rId23"/>
    <p:sldId id="333" r:id="rId24"/>
    <p:sldId id="343" r:id="rId25"/>
    <p:sldId id="328" r:id="rId26"/>
    <p:sldId id="291" r:id="rId27"/>
    <p:sldId id="325" r:id="rId29"/>
    <p:sldId id="334" r:id="rId30"/>
    <p:sldId id="338" r:id="rId31"/>
    <p:sldId id="264" r:id="rId32"/>
    <p:sldId id="337" r:id="rId33"/>
    <p:sldId id="335" r:id="rId34"/>
    <p:sldId id="336" r:id="rId3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A6060"/>
    <a:srgbClr val="3F9197"/>
    <a:srgbClr val="663300"/>
    <a:srgbClr val="660066"/>
    <a:srgbClr val="FF0000"/>
    <a:srgbClr val="CC00CC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6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9" Type="http://schemas.openxmlformats.org/officeDocument/2006/relationships/tableStyles" Target="tableStyles.xml"/><Relationship Id="rId38" Type="http://schemas.openxmlformats.org/officeDocument/2006/relationships/viewProps" Target="viewProps.xml"/><Relationship Id="rId37" Type="http://schemas.openxmlformats.org/officeDocument/2006/relationships/presProps" Target="presProps.xml"/><Relationship Id="rId36" Type="http://schemas.openxmlformats.org/officeDocument/2006/relationships/handoutMaster" Target="handoutMasters/handoutMaster1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6DBCD49-94E9-463B-8D61-5536C3E1BB82}" type="slidenum">
              <a:rPr lang="en-US" altLang="zh-CN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  <a:endParaRPr lang="zh-CN" altLang="en-US" noProof="0" smtClean="0"/>
          </a:p>
          <a:p>
            <a:pPr lvl="1"/>
            <a:r>
              <a:rPr lang="zh-CN" altLang="en-US" noProof="0" smtClean="0"/>
              <a:t>第二级</a:t>
            </a:r>
            <a:endParaRPr lang="zh-CN" altLang="en-US" noProof="0" smtClean="0"/>
          </a:p>
          <a:p>
            <a:pPr lvl="2"/>
            <a:r>
              <a:rPr lang="zh-CN" altLang="en-US" noProof="0" smtClean="0"/>
              <a:t>第三级</a:t>
            </a:r>
            <a:endParaRPr lang="zh-CN" altLang="en-US" noProof="0" smtClean="0"/>
          </a:p>
          <a:p>
            <a:pPr lvl="3"/>
            <a:r>
              <a:rPr lang="zh-CN" altLang="en-US" noProof="0" smtClean="0"/>
              <a:t>第四级</a:t>
            </a:r>
            <a:endParaRPr lang="zh-CN" altLang="en-US" noProof="0" smtClean="0"/>
          </a:p>
          <a:p>
            <a:pPr lvl="4"/>
            <a:r>
              <a:rPr lang="zh-CN" altLang="en-US" noProof="0" smtClean="0"/>
              <a:t>第五级</a:t>
            </a:r>
            <a:endParaRPr lang="zh-CN" altLang="en-US" noProof="0" smtClean="0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122338A-395D-4BE3-BFE2-5762C1052243}" type="slidenum">
              <a:rPr lang="en-US" altLang="zh-CN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592306-7ADF-4B97-B354-C71B47B340B3}" type="slidenum">
              <a:rPr lang="en-US" altLang="zh-CN" smtClean="0">
                <a:latin typeface="Arial" panose="020B0604020202020204" pitchFamily="34" charset="0"/>
              </a:rPr>
            </a:fld>
            <a:endParaRPr lang="en-US" altLang="zh-CN" smtClean="0">
              <a:latin typeface="Arial" panose="020B0604020202020204" pitchFamily="34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zh-CN" altLang="zh-CN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3B496-2076-464B-8EA2-C097716DF346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 spd="med"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C6270-1ED5-4B6B-9CC0-4BFE0BC17CA3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 spd="med"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6FF14-8C02-4EDD-896E-02A0547BEE56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 spd="med">
    <p:diamond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9C2E9-7169-403B-AF4C-C9109306E06A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 spd="med"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49BDF-C704-4F05-8F70-966629921203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 spd="med"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E7D92-EB73-49C8-BD6B-ED5D08521956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 spd="med"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0A081-639E-44A6-B34F-730DACF108A2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 spd="med"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8D803-B13B-4AFC-BCAD-6C37633B68B5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 spd="med"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780C7-DE56-4504-BEE5-82356252FC8D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 spd="med"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D6CF5-F81E-4AA9-8E43-AC8390796A9A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 spd="med"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DABD3-1169-4789-BDB6-948AE61CEC94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 spd="med"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50EBB-3283-4C98-94B0-0987C54A2715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 spd="med">
    <p:diamond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1.pn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0094C7F-049A-4D9F-A9A6-3F148819C3FF}" type="slidenum">
              <a:rPr lang="en-US" altLang="zh-CN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>
    <p:diamond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GIF"/><Relationship Id="rId1" Type="http://schemas.openxmlformats.org/officeDocument/2006/relationships/slide" Target="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hyperlink" Target="music.mp3" TargetMode="External"/><Relationship Id="rId1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9"/>
          <p:cNvSpPr>
            <a:spLocks noChangeArrowheads="1" noChangeShapeType="1" noTextEdit="1"/>
          </p:cNvSpPr>
          <p:nvPr/>
        </p:nvSpPr>
        <p:spPr bwMode="auto">
          <a:xfrm>
            <a:off x="2411413" y="1916113"/>
            <a:ext cx="4681537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19050">
                  <a:solidFill>
                    <a:srgbClr val="00CCFF"/>
                  </a:solidFill>
                  <a:rou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建议：班级风采展示</a:t>
            </a:r>
            <a:endParaRPr lang="zh-CN" altLang="en-US" sz="3600" kern="10">
              <a:ln w="19050">
                <a:solidFill>
                  <a:srgbClr val="00CCFF"/>
                </a:solidFill>
                <a:round/>
              </a:ln>
              <a:solidFill>
                <a:srgbClr val="00008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diamond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ChangeArrowheads="1"/>
          </p:cNvSpPr>
          <p:nvPr/>
        </p:nvSpPr>
        <p:spPr bwMode="auto">
          <a:xfrm>
            <a:off x="2592388" y="1196975"/>
            <a:ext cx="6051550" cy="48958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zh-CN" altLang="en-US" sz="3200" b="1">
                <a:solidFill>
                  <a:srgbClr val="0000CC"/>
                </a:solidFill>
                <a:ea typeface="黑体" panose="02010609060101010101" pitchFamily="2" charset="-122"/>
              </a:rPr>
              <a:t>期中考试试卷上反映出的问题：</a:t>
            </a:r>
            <a:r>
              <a:rPr lang="zh-CN" altLang="en-US" sz="3200"/>
              <a:t>    </a:t>
            </a:r>
            <a:endParaRPr lang="zh-CN" altLang="en-US" sz="3200"/>
          </a:p>
          <a:p>
            <a:pPr marL="342900" indent="-342900">
              <a:spcBef>
                <a:spcPct val="20000"/>
              </a:spcBef>
            </a:pPr>
            <a:r>
              <a:rPr lang="en-US" altLang="zh-CN" sz="2800" b="1">
                <a:latin typeface="黑体" panose="02010609060101010101" pitchFamily="2" charset="-122"/>
                <a:ea typeface="黑体" panose="02010609060101010101" pitchFamily="2" charset="-122"/>
              </a:rPr>
              <a:t>1.</a:t>
            </a:r>
            <a:r>
              <a:rPr lang="zh-CN" altLang="en-US" sz="2800" b="1">
                <a:latin typeface="黑体" panose="02010609060101010101" pitchFamily="2" charset="-122"/>
                <a:ea typeface="黑体" panose="02010609060101010101" pitchFamily="2" charset="-122"/>
              </a:rPr>
              <a:t>答题过程不够完整，解题不规范，书写不认真。</a:t>
            </a:r>
            <a:endParaRPr lang="zh-CN" altLang="en-US" sz="2800" b="1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altLang="zh-CN" sz="2800" b="1">
                <a:latin typeface="黑体" panose="02010609060101010101" pitchFamily="2" charset="-122"/>
                <a:ea typeface="黑体" panose="02010609060101010101" pitchFamily="2" charset="-122"/>
              </a:rPr>
              <a:t>2.</a:t>
            </a:r>
            <a:r>
              <a:rPr lang="zh-CN" altLang="en-US" sz="2800" b="1">
                <a:latin typeface="黑体" panose="02010609060101010101" pitchFamily="2" charset="-122"/>
                <a:ea typeface="黑体" panose="02010609060101010101" pitchFamily="2" charset="-122"/>
              </a:rPr>
              <a:t>基本知识点掌握不扎实。 </a:t>
            </a:r>
            <a:r>
              <a:rPr lang="zh-CN" altLang="en-US" sz="2800" b="1">
                <a:ea typeface="黑体" panose="02010609060101010101" pitchFamily="2" charset="-122"/>
              </a:rPr>
              <a:t> </a:t>
            </a:r>
            <a:endParaRPr lang="zh-CN" altLang="en-US" sz="2800" b="1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altLang="zh-CN" sz="2800" b="1">
                <a:latin typeface="黑体" panose="02010609060101010101" pitchFamily="2" charset="-122"/>
                <a:ea typeface="黑体" panose="02010609060101010101" pitchFamily="2" charset="-122"/>
              </a:rPr>
              <a:t>3.</a:t>
            </a:r>
            <a:r>
              <a:rPr lang="zh-CN" altLang="en-US" sz="2800" b="1">
                <a:latin typeface="黑体" panose="02010609060101010101" pitchFamily="2" charset="-122"/>
                <a:ea typeface="黑体" panose="02010609060101010101" pitchFamily="2" charset="-122"/>
              </a:rPr>
              <a:t>部分同学的总分高不了，究其原因，偏科太厉害！尤其要引起重视的是物理、化学、政治，很多同学都在这些科目中出现</a:t>
            </a:r>
            <a:r>
              <a:rPr lang="zh-CN" altLang="en-US" sz="2800" b="1">
                <a:ea typeface="黑体" panose="02010609060101010101" pitchFamily="2" charset="-122"/>
              </a:rPr>
              <a:t>“</a:t>
            </a:r>
            <a:r>
              <a:rPr lang="zh-CN" altLang="en-US" sz="2800" b="1">
                <a:latin typeface="黑体" panose="02010609060101010101" pitchFamily="2" charset="-122"/>
                <a:ea typeface="黑体" panose="02010609060101010101" pitchFamily="2" charset="-122"/>
              </a:rPr>
              <a:t>瘸腿</a:t>
            </a:r>
            <a:r>
              <a:rPr lang="zh-CN" altLang="en-US" sz="2800" b="1">
                <a:ea typeface="黑体" panose="02010609060101010101" pitchFamily="2" charset="-122"/>
              </a:rPr>
              <a:t>”</a:t>
            </a:r>
            <a:r>
              <a:rPr lang="zh-CN" altLang="en-US" sz="2800" b="1">
                <a:latin typeface="黑体" panose="02010609060101010101" pitchFamily="2" charset="-122"/>
                <a:ea typeface="黑体" panose="02010609060101010101" pitchFamily="2" charset="-122"/>
              </a:rPr>
              <a:t>现象。</a:t>
            </a:r>
            <a:endParaRPr lang="zh-CN" altLang="en-US" sz="2800" b="1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marL="342900" indent="-342900">
              <a:spcBef>
                <a:spcPct val="20000"/>
              </a:spcBef>
            </a:pPr>
            <a:endParaRPr lang="en-US" altLang="zh-CN" sz="3200" b="1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2339975" y="404813"/>
            <a:ext cx="5761038" cy="701675"/>
          </a:xfrm>
          <a:prstGeom prst="rect">
            <a:avLst/>
          </a:prstGeom>
          <a:noFill/>
          <a:ln w="38100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4000" b="1">
                <a:solidFill>
                  <a:schemeClr val="hlink"/>
                </a:solidFill>
                <a:ea typeface="黑体" panose="02010609060101010101" pitchFamily="2" charset="-122"/>
              </a:rPr>
              <a:t>期中测试质量分析</a:t>
            </a:r>
            <a:endParaRPr lang="zh-CN" altLang="en-US" sz="4000" b="1">
              <a:solidFill>
                <a:schemeClr val="hlink"/>
              </a:solidFill>
              <a:ea typeface="黑体" panose="02010609060101010101" pitchFamily="2" charset="-122"/>
            </a:endParaRPr>
          </a:p>
        </p:txBody>
      </p:sp>
      <p:sp>
        <p:nvSpPr>
          <p:cNvPr id="11268" name="WordArt 5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3384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班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级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现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状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分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析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ChangeArrowheads="1"/>
          </p:cNvSpPr>
          <p:nvPr/>
        </p:nvSpPr>
        <p:spPr bwMode="auto">
          <a:xfrm>
            <a:off x="2339975" y="1196975"/>
            <a:ext cx="6551613" cy="48958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zh-CN" altLang="en-US" sz="3200" b="1">
                <a:solidFill>
                  <a:srgbClr val="0000CC"/>
                </a:solidFill>
                <a:ea typeface="黑体" panose="02010609060101010101" pitchFamily="2" charset="-122"/>
              </a:rPr>
              <a:t>期中考试成绩背后的问题：</a:t>
            </a:r>
            <a:endParaRPr lang="zh-CN" altLang="en-US" sz="3200"/>
          </a:p>
          <a:p>
            <a:pPr marL="342900" indent="-342900">
              <a:spcBef>
                <a:spcPct val="20000"/>
              </a:spcBef>
            </a:pPr>
            <a:r>
              <a:rPr lang="en-US" altLang="zh-CN" sz="2800" b="1">
                <a:latin typeface="黑体" panose="02010609060101010101" pitchFamily="2" charset="-122"/>
                <a:ea typeface="黑体" panose="02010609060101010101" pitchFamily="2" charset="-122"/>
              </a:rPr>
              <a:t>1.</a:t>
            </a:r>
            <a:r>
              <a:rPr lang="zh-CN" altLang="en-US" sz="2800" b="1">
                <a:latin typeface="黑体" panose="02010609060101010101" pitchFamily="2" charset="-122"/>
                <a:ea typeface="黑体" panose="02010609060101010101" pitchFamily="2" charset="-122"/>
              </a:rPr>
              <a:t>部分学生未养成良好的学习习惯、学习方法。比如：认真预习、专心听讲，课后及时复习等，但是有些学生的学习处于被动状态，家长老师不</a:t>
            </a:r>
            <a:r>
              <a:rPr lang="zh-CN" altLang="en-US" sz="2800" b="1">
                <a:ea typeface="黑体" panose="02010609060101010101" pitchFamily="2" charset="-122"/>
              </a:rPr>
              <a:t>“</a:t>
            </a:r>
            <a:r>
              <a:rPr lang="zh-CN" altLang="en-US" sz="2800" b="1">
                <a:latin typeface="黑体" panose="02010609060101010101" pitchFamily="2" charset="-122"/>
                <a:ea typeface="黑体" panose="02010609060101010101" pitchFamily="2" charset="-122"/>
              </a:rPr>
              <a:t>逼</a:t>
            </a:r>
            <a:r>
              <a:rPr lang="zh-CN" altLang="en-US" sz="2800" b="1">
                <a:ea typeface="黑体" panose="02010609060101010101" pitchFamily="2" charset="-122"/>
              </a:rPr>
              <a:t>”</a:t>
            </a:r>
            <a:r>
              <a:rPr lang="zh-CN" altLang="en-US" sz="2800" b="1">
                <a:latin typeface="黑体" panose="02010609060101010101" pitchFamily="2" charset="-122"/>
                <a:ea typeface="黑体" panose="02010609060101010101" pitchFamily="2" charset="-122"/>
              </a:rPr>
              <a:t>，他不做，根本没有尽到自己的努力，所以成绩难以提高。</a:t>
            </a:r>
            <a:endParaRPr lang="zh-CN" altLang="en-US" sz="2800" b="1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altLang="zh-CN" sz="2800" b="1">
                <a:latin typeface="黑体" panose="02010609060101010101" pitchFamily="2" charset="-122"/>
                <a:ea typeface="黑体" panose="02010609060101010101" pitchFamily="2" charset="-122"/>
              </a:rPr>
              <a:t>2.</a:t>
            </a:r>
            <a:r>
              <a:rPr lang="zh-CN" altLang="en-US" sz="2800" b="1">
                <a:latin typeface="黑体" panose="02010609060101010101" pitchFamily="2" charset="-122"/>
                <a:ea typeface="黑体" panose="02010609060101010101" pitchFamily="2" charset="-122"/>
              </a:rPr>
              <a:t>个别同学上课自以为是，不够专心，以致漏听、漏记。</a:t>
            </a:r>
            <a:endParaRPr lang="zh-CN" altLang="en-US" sz="2800" b="1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2339975" y="404813"/>
            <a:ext cx="5761038" cy="701675"/>
          </a:xfrm>
          <a:prstGeom prst="rect">
            <a:avLst/>
          </a:prstGeom>
          <a:noFill/>
          <a:ln w="38100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4000" b="1">
                <a:solidFill>
                  <a:schemeClr val="hlink"/>
                </a:solidFill>
                <a:ea typeface="黑体" panose="02010609060101010101" pitchFamily="2" charset="-122"/>
              </a:rPr>
              <a:t>期中测试质量分析</a:t>
            </a:r>
            <a:endParaRPr lang="zh-CN" altLang="en-US" sz="4000" b="1">
              <a:solidFill>
                <a:schemeClr val="hlink"/>
              </a:solidFill>
              <a:ea typeface="黑体" panose="02010609060101010101" pitchFamily="2" charset="-122"/>
            </a:endParaRPr>
          </a:p>
        </p:txBody>
      </p:sp>
      <p:sp>
        <p:nvSpPr>
          <p:cNvPr id="12292" name="WordArt 5"/>
          <p:cNvSpPr>
            <a:spLocks noChangeArrowheads="1" noChangeShapeType="1" noTextEdit="1"/>
          </p:cNvSpPr>
          <p:nvPr/>
        </p:nvSpPr>
        <p:spPr bwMode="auto">
          <a:xfrm>
            <a:off x="827088" y="765175"/>
            <a:ext cx="576262" cy="3384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班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级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现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状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分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析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2339975" y="1196975"/>
            <a:ext cx="6551613" cy="48958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zh-CN" altLang="en-US" sz="3200" b="1">
                <a:solidFill>
                  <a:srgbClr val="0000CC"/>
                </a:solidFill>
                <a:ea typeface="黑体" panose="02010609060101010101" pitchFamily="2" charset="-122"/>
              </a:rPr>
              <a:t>期中考试成绩背后的问题：</a:t>
            </a:r>
            <a:endParaRPr lang="zh-CN" altLang="en-US" sz="3200"/>
          </a:p>
          <a:p>
            <a:pPr marL="342900" indent="-342900">
              <a:spcBef>
                <a:spcPct val="20000"/>
              </a:spcBef>
            </a:pPr>
            <a:r>
              <a:rPr lang="en-US" altLang="zh-CN" sz="2800" b="1">
                <a:latin typeface="黑体" panose="02010609060101010101" pitchFamily="2" charset="-122"/>
                <a:ea typeface="黑体" panose="02010609060101010101" pitchFamily="2" charset="-122"/>
              </a:rPr>
              <a:t>3.</a:t>
            </a:r>
            <a:r>
              <a:rPr lang="zh-CN" altLang="en-US" sz="2800" b="1">
                <a:latin typeface="黑体" panose="02010609060101010101" pitchFamily="2" charset="-122"/>
                <a:ea typeface="黑体" panose="02010609060101010101" pitchFamily="2" charset="-122"/>
              </a:rPr>
              <a:t>有些学生作业马虎，作业差错多，选择题乱猜，计算题只写一个答案没有过程；老师讲评过的练习部分学生始终没有养成及时订正的习惯，导致已做过的练习屡做屡错。平时遇到难题不是去思考，而是急于讨论，缺乏深层次的思考，甚至有抄袭作业的情况。</a:t>
            </a:r>
            <a:endParaRPr lang="zh-CN" altLang="en-US" sz="2800" b="1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2339975" y="404813"/>
            <a:ext cx="5761038" cy="701675"/>
          </a:xfrm>
          <a:prstGeom prst="rect">
            <a:avLst/>
          </a:prstGeom>
          <a:noFill/>
          <a:ln w="38100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4000" b="1">
                <a:solidFill>
                  <a:schemeClr val="hlink"/>
                </a:solidFill>
                <a:ea typeface="黑体" panose="02010609060101010101" pitchFamily="2" charset="-122"/>
              </a:rPr>
              <a:t>期中测试质量分析</a:t>
            </a:r>
            <a:endParaRPr lang="zh-CN" altLang="en-US" sz="4000" b="1">
              <a:solidFill>
                <a:schemeClr val="hlink"/>
              </a:solidFill>
              <a:ea typeface="黑体" panose="02010609060101010101" pitchFamily="2" charset="-122"/>
            </a:endParaRPr>
          </a:p>
        </p:txBody>
      </p:sp>
      <p:sp>
        <p:nvSpPr>
          <p:cNvPr id="13316" name="WordArt 5"/>
          <p:cNvSpPr>
            <a:spLocks noChangeArrowheads="1" noChangeShapeType="1" noTextEdit="1"/>
          </p:cNvSpPr>
          <p:nvPr/>
        </p:nvSpPr>
        <p:spPr bwMode="auto">
          <a:xfrm>
            <a:off x="827088" y="765175"/>
            <a:ext cx="576262" cy="3384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班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级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现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状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分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析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2339975" y="1196975"/>
            <a:ext cx="6551613" cy="48958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zh-CN" altLang="en-US" sz="3200" b="1">
                <a:solidFill>
                  <a:srgbClr val="0000CC"/>
                </a:solidFill>
                <a:ea typeface="黑体" panose="02010609060101010101" pitchFamily="2" charset="-122"/>
              </a:rPr>
              <a:t>期中考试成绩背后的问题：</a:t>
            </a:r>
            <a:endParaRPr lang="zh-CN" altLang="en-US" sz="3200"/>
          </a:p>
          <a:p>
            <a:pPr marL="342900" indent="-342900">
              <a:spcBef>
                <a:spcPct val="20000"/>
              </a:spcBef>
            </a:pPr>
            <a:r>
              <a:rPr lang="en-US" altLang="zh-CN" sz="2800" b="1">
                <a:latin typeface="黑体" panose="02010609060101010101" pitchFamily="2" charset="-122"/>
                <a:ea typeface="黑体" panose="02010609060101010101" pitchFamily="2" charset="-122"/>
              </a:rPr>
              <a:t>4.</a:t>
            </a:r>
            <a:r>
              <a:rPr lang="zh-CN" altLang="en-US" sz="2800" b="1">
                <a:latin typeface="黑体" panose="02010609060101010101" pitchFamily="2" charset="-122"/>
                <a:ea typeface="黑体" panose="02010609060101010101" pitchFamily="2" charset="-122"/>
              </a:rPr>
              <a:t>回家自习的效率不高，无法迅速进入学习的状态，每次放假回家做的作业质量普遍较差。</a:t>
            </a:r>
            <a:endParaRPr lang="zh-CN" altLang="en-US" sz="2800" b="1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altLang="zh-CN" sz="2800" b="1">
                <a:latin typeface="黑体" panose="02010609060101010101" pitchFamily="2" charset="-122"/>
                <a:ea typeface="黑体" panose="02010609060101010101" pitchFamily="2" charset="-122"/>
              </a:rPr>
              <a:t>5.</a:t>
            </a:r>
            <a:r>
              <a:rPr lang="zh-CN" altLang="en-US" sz="2800" b="1">
                <a:latin typeface="黑体" panose="02010609060101010101" pitchFamily="2" charset="-122"/>
                <a:ea typeface="黑体" panose="02010609060101010101" pitchFamily="2" charset="-122"/>
              </a:rPr>
              <a:t>部分同学没有明确的目标，平时放松学习，行为懒散，时间利用率不高，临考试才匆忙复习 。</a:t>
            </a:r>
            <a:endParaRPr lang="zh-CN" altLang="en-US" sz="2800" b="1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altLang="zh-CN" sz="2800" b="1">
                <a:latin typeface="黑体" panose="02010609060101010101" pitchFamily="2" charset="-122"/>
                <a:ea typeface="黑体" panose="02010609060101010101" pitchFamily="2" charset="-122"/>
              </a:rPr>
              <a:t>6.</a:t>
            </a:r>
            <a:r>
              <a:rPr lang="zh-CN" altLang="en-US" sz="2800" b="1">
                <a:latin typeface="黑体" panose="02010609060101010101" pitchFamily="2" charset="-122"/>
                <a:ea typeface="黑体" panose="02010609060101010101" pitchFamily="2" charset="-122"/>
              </a:rPr>
              <a:t>考试时心理素质差。</a:t>
            </a:r>
            <a:endParaRPr lang="zh-CN" altLang="en-US" sz="2800" b="1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2339975" y="404813"/>
            <a:ext cx="5761038" cy="701675"/>
          </a:xfrm>
          <a:prstGeom prst="rect">
            <a:avLst/>
          </a:prstGeom>
          <a:noFill/>
          <a:ln w="38100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4000" b="1">
                <a:solidFill>
                  <a:schemeClr val="hlink"/>
                </a:solidFill>
                <a:ea typeface="黑体" panose="02010609060101010101" pitchFamily="2" charset="-122"/>
              </a:rPr>
              <a:t>期中测试质量分析</a:t>
            </a:r>
            <a:endParaRPr lang="zh-CN" altLang="en-US" sz="4000" b="1">
              <a:solidFill>
                <a:schemeClr val="hlink"/>
              </a:solidFill>
              <a:ea typeface="黑体" panose="02010609060101010101" pitchFamily="2" charset="-122"/>
            </a:endParaRPr>
          </a:p>
        </p:txBody>
      </p:sp>
      <p:sp>
        <p:nvSpPr>
          <p:cNvPr id="14340" name="WordArt 5"/>
          <p:cNvSpPr>
            <a:spLocks noChangeArrowheads="1" noChangeShapeType="1" noTextEdit="1"/>
          </p:cNvSpPr>
          <p:nvPr/>
        </p:nvSpPr>
        <p:spPr bwMode="auto">
          <a:xfrm>
            <a:off x="827088" y="765175"/>
            <a:ext cx="576262" cy="3384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班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级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现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状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分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析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WordArt 5"/>
          <p:cNvSpPr>
            <a:spLocks noChangeArrowheads="1" noChangeShapeType="1" noTextEdit="1"/>
          </p:cNvSpPr>
          <p:nvPr/>
        </p:nvSpPr>
        <p:spPr bwMode="auto">
          <a:xfrm>
            <a:off x="827088" y="1268413"/>
            <a:ext cx="7632700" cy="20161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398"/>
              </a:avLst>
            </a:prstTxWarp>
          </a:bodyPr>
          <a:lstStyle/>
          <a:p>
            <a:pPr algn="ctr"/>
            <a:r>
              <a:rPr lang="zh-CN" altLang="en-US" sz="4000" b="1" kern="10" spc="-400">
                <a:ln w="12700">
                  <a:solidFill>
                    <a:srgbClr val="000099"/>
                  </a:solidFill>
                  <a:rou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如何解决出现的问题？</a:t>
            </a:r>
            <a:endParaRPr lang="zh-CN" altLang="en-US" sz="4000" b="1" kern="10" spc="-400">
              <a:ln w="12700">
                <a:solidFill>
                  <a:srgbClr val="000099"/>
                </a:solidFill>
                <a:rou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685800" y="1676400"/>
            <a:ext cx="7467600" cy="701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kumimoji="1" lang="zh-CN" altLang="zh-CN" sz="4000" b="1">
              <a:latin typeface="Times New Roman" panose="02020603050405020304" pitchFamily="18" charset="0"/>
            </a:endParaRPr>
          </a:p>
        </p:txBody>
      </p:sp>
      <p:pic>
        <p:nvPicPr>
          <p:cNvPr id="16387" name="Picture 7" descr="Idioms3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WordArt 11"/>
          <p:cNvSpPr>
            <a:spLocks noChangeArrowheads="1" noChangeShapeType="1" noTextEdit="1"/>
          </p:cNvSpPr>
          <p:nvPr/>
        </p:nvSpPr>
        <p:spPr bwMode="auto">
          <a:xfrm>
            <a:off x="755650" y="692150"/>
            <a:ext cx="576263" cy="3384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6600"/>
                    </a:gs>
                    <a:gs pos="100000">
                      <a:srgbClr val="762F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先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6600"/>
                  </a:gs>
                  <a:gs pos="100000">
                    <a:srgbClr val="762F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6600"/>
                    </a:gs>
                    <a:gs pos="100000">
                      <a:srgbClr val="762F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进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6600"/>
                  </a:gs>
                  <a:gs pos="100000">
                    <a:srgbClr val="762F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6600"/>
                    </a:gs>
                    <a:gs pos="100000">
                      <a:srgbClr val="762F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经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6600"/>
                  </a:gs>
                  <a:gs pos="100000">
                    <a:srgbClr val="762F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6600"/>
                    </a:gs>
                    <a:gs pos="100000">
                      <a:srgbClr val="762F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验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6600"/>
                  </a:gs>
                  <a:gs pos="100000">
                    <a:srgbClr val="762F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6600"/>
                    </a:gs>
                    <a:gs pos="100000">
                      <a:srgbClr val="762F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介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6600"/>
                  </a:gs>
                  <a:gs pos="100000">
                    <a:srgbClr val="762F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6600"/>
                    </a:gs>
                    <a:gs pos="100000">
                      <a:srgbClr val="762F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绍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6600"/>
                  </a:gs>
                  <a:gs pos="100000">
                    <a:srgbClr val="762F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6389" name="Rectangle 14"/>
          <p:cNvSpPr>
            <a:spLocks noChangeArrowheads="1"/>
          </p:cNvSpPr>
          <p:nvPr/>
        </p:nvSpPr>
        <p:spPr bwMode="auto">
          <a:xfrm>
            <a:off x="2339975" y="1196975"/>
            <a:ext cx="6551613" cy="48958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lnSpc>
                <a:spcPct val="110000"/>
              </a:lnSpc>
              <a:spcBef>
                <a:spcPct val="20000"/>
              </a:spcBef>
            </a:pPr>
            <a:r>
              <a:rPr lang="zh-CN" altLang="en-US" sz="2800" b="1">
                <a:latin typeface="黑体" panose="02010609060101010101" pitchFamily="2" charset="-122"/>
                <a:ea typeface="黑体" panose="02010609060101010101" pitchFamily="2" charset="-122"/>
              </a:rPr>
              <a:t>（各班可安排各门学科成绩优秀的学生介绍学习经验）</a:t>
            </a:r>
            <a:endParaRPr lang="zh-CN" altLang="en-US" sz="2800" b="1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WordArt 2"/>
          <p:cNvSpPr>
            <a:spLocks noChangeArrowheads="1" noChangeShapeType="1" noTextEdit="1"/>
          </p:cNvSpPr>
          <p:nvPr/>
        </p:nvSpPr>
        <p:spPr bwMode="auto">
          <a:xfrm>
            <a:off x="827088" y="765175"/>
            <a:ext cx="7632700" cy="20161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398"/>
              </a:avLst>
            </a:prstTxWarp>
          </a:bodyPr>
          <a:lstStyle/>
          <a:p>
            <a:pPr algn="ctr"/>
            <a:r>
              <a:rPr lang="zh-CN" altLang="en-US" sz="4000" b="1" kern="10" spc="-400">
                <a:ln w="12700">
                  <a:solidFill>
                    <a:srgbClr val="000099"/>
                  </a:solidFill>
                  <a:rou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如何解决出现的问题？</a:t>
            </a:r>
            <a:endParaRPr lang="zh-CN" altLang="en-US" sz="4000" b="1" kern="10" spc="-400">
              <a:ln w="12700">
                <a:solidFill>
                  <a:srgbClr val="000099"/>
                </a:solidFill>
                <a:rou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0115" name="WordArt 3"/>
          <p:cNvSpPr>
            <a:spLocks noChangeArrowheads="1" noChangeShapeType="1" noTextEdit="1"/>
          </p:cNvSpPr>
          <p:nvPr/>
        </p:nvSpPr>
        <p:spPr bwMode="auto">
          <a:xfrm>
            <a:off x="1763713" y="2997200"/>
            <a:ext cx="5610225" cy="657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>
                <a:ln w="12700">
                  <a:solidFill>
                    <a:srgbClr val="FF0000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家庭与学校必须高度重视！</a:t>
            </a:r>
            <a:endParaRPr lang="zh-CN" altLang="en-US" sz="3600" b="1" kern="10">
              <a:ln w="12700">
                <a:solidFill>
                  <a:srgbClr val="FF0000"/>
                </a:solidFill>
                <a:round/>
              </a:ln>
              <a:solidFill>
                <a:srgbClr val="FF0000"/>
              </a:solidFill>
              <a:effectLst>
                <a:outerShdw dist="35921" dir="2700000" sy="50000" kx="2115830" algn="bl" rotWithShape="0">
                  <a:srgbClr val="C0C0C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0116" name="WordArt 4"/>
          <p:cNvSpPr>
            <a:spLocks noChangeArrowheads="1" noChangeShapeType="1" noTextEdit="1"/>
          </p:cNvSpPr>
          <p:nvPr/>
        </p:nvSpPr>
        <p:spPr bwMode="auto">
          <a:xfrm>
            <a:off x="1908175" y="4149725"/>
            <a:ext cx="5486400" cy="757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12700">
                  <a:solidFill>
                    <a:srgbClr val="FF0000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家长与老师必须高度配合！</a:t>
            </a:r>
            <a:endParaRPr lang="zh-CN" altLang="en-US" sz="3600" kern="10">
              <a:ln w="12700">
                <a:solidFill>
                  <a:srgbClr val="FF0000"/>
                </a:solidFill>
                <a:round/>
              </a:ln>
              <a:solidFill>
                <a:srgbClr val="FF0000"/>
              </a:solidFill>
              <a:effectLst>
                <a:outerShdw dist="35921" dir="2700000" sy="50000" kx="2115830" algn="bl" rotWithShape="0">
                  <a:srgbClr val="C0C0C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0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animBg="1"/>
      <p:bldP spid="9011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713" y="1268413"/>
            <a:ext cx="6985000" cy="4608512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zh-CN" sz="2400" b="1" smtClean="0">
                <a:latin typeface="黑体" panose="02010609060101010101" pitchFamily="2" charset="-122"/>
                <a:ea typeface="黑体" panose="02010609060101010101" pitchFamily="2" charset="-122"/>
              </a:rPr>
              <a:t>1.</a:t>
            </a:r>
            <a:r>
              <a:rPr lang="zh-CN" altLang="en-US" sz="2400" b="1" smtClean="0">
                <a:latin typeface="黑体" panose="02010609060101010101" pitchFamily="2" charset="-122"/>
                <a:ea typeface="黑体" panose="02010609060101010101" pitchFamily="2" charset="-122"/>
              </a:rPr>
              <a:t>强调做作业养成独立完成的习惯。</a:t>
            </a:r>
            <a:endParaRPr lang="zh-CN" altLang="en-US" sz="2400" b="1" smtClean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zh-CN" sz="2400" b="1" smtClean="0">
                <a:latin typeface="黑体" panose="02010609060101010101" pitchFamily="2" charset="-122"/>
                <a:ea typeface="黑体" panose="02010609060101010101" pitchFamily="2" charset="-122"/>
              </a:rPr>
              <a:t>2.</a:t>
            </a:r>
            <a:r>
              <a:rPr lang="zh-CN" altLang="en-US" sz="2400" b="1" smtClean="0">
                <a:latin typeface="黑体" panose="02010609060101010101" pitchFamily="2" charset="-122"/>
                <a:ea typeface="黑体" panose="02010609060101010101" pitchFamily="2" charset="-122"/>
              </a:rPr>
              <a:t>落实学生的成绩之后，寻找该生的薄弱科目，各科任老师对需要补差的学生给予更多的关注，时时跟踪，使学生在薄弱学科上有所进步。</a:t>
            </a:r>
            <a:endParaRPr lang="zh-CN" altLang="en-US" sz="2400" b="1" smtClean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zh-CN" sz="2400" b="1" smtClean="0">
                <a:latin typeface="黑体" panose="02010609060101010101" pitchFamily="2" charset="-122"/>
                <a:ea typeface="黑体" panose="02010609060101010101" pitchFamily="2" charset="-122"/>
              </a:rPr>
              <a:t>3.</a:t>
            </a:r>
            <a:r>
              <a:rPr lang="zh-CN" altLang="en-US" sz="2400" b="1" smtClean="0">
                <a:latin typeface="黑体" panose="02010609060101010101" pitchFamily="2" charset="-122"/>
                <a:ea typeface="黑体" panose="02010609060101010101" pitchFamily="2" charset="-122"/>
              </a:rPr>
              <a:t>强化良好学习习惯的培养和学习方法的指导。</a:t>
            </a:r>
            <a:endParaRPr lang="zh-CN" altLang="en-US" sz="2400" b="1" smtClean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zh-CN" sz="2400" b="1" smtClean="0">
                <a:latin typeface="黑体" panose="02010609060101010101" pitchFamily="2" charset="-122"/>
                <a:ea typeface="黑体" panose="02010609060101010101" pitchFamily="2" charset="-122"/>
              </a:rPr>
              <a:t>4.</a:t>
            </a:r>
            <a:r>
              <a:rPr lang="zh-CN" altLang="en-US" sz="2400" b="1" smtClean="0">
                <a:latin typeface="黑体" panose="02010609060101010101" pitchFamily="2" charset="-122"/>
                <a:ea typeface="黑体" panose="02010609060101010101" pitchFamily="2" charset="-122"/>
              </a:rPr>
              <a:t>加强早读晚读管理。早读晚读均有老师下班辅导，早晨读语文、英语，晚上读政治、历史。设定早晚读目标，辅以检查默写，增强文科学习效果。 </a:t>
            </a:r>
            <a:endParaRPr lang="zh-CN" altLang="en-US" sz="2400" b="1" smtClean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zh-CN" sz="2400" b="1" smtClean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8435" name="WordArt 5"/>
          <p:cNvSpPr>
            <a:spLocks noChangeArrowheads="1" noChangeShapeType="1" noTextEdit="1"/>
          </p:cNvSpPr>
          <p:nvPr/>
        </p:nvSpPr>
        <p:spPr bwMode="auto">
          <a:xfrm>
            <a:off x="755650" y="692150"/>
            <a:ext cx="576263" cy="3384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教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育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方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法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探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讨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8436" name="Text Box 6"/>
          <p:cNvSpPr txBox="1">
            <a:spLocks noChangeArrowheads="1"/>
          </p:cNvSpPr>
          <p:nvPr/>
        </p:nvSpPr>
        <p:spPr bwMode="auto">
          <a:xfrm>
            <a:off x="1981200" y="404813"/>
            <a:ext cx="6335713" cy="701675"/>
          </a:xfrm>
          <a:prstGeom prst="rect">
            <a:avLst/>
          </a:prstGeom>
          <a:noFill/>
          <a:ln w="38100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4000" b="1">
                <a:solidFill>
                  <a:schemeClr val="hlink"/>
                </a:solidFill>
                <a:ea typeface="黑体" panose="02010609060101010101" pitchFamily="2" charset="-122"/>
              </a:rPr>
              <a:t>期中考试后</a:t>
            </a:r>
            <a:r>
              <a:rPr lang="zh-CN" altLang="en-US" sz="4000" b="1">
                <a:solidFill>
                  <a:srgbClr val="CC00CC"/>
                </a:solidFill>
                <a:ea typeface="黑体" panose="02010609060101010101" pitchFamily="2" charset="-122"/>
              </a:rPr>
              <a:t>学校</a:t>
            </a:r>
            <a:r>
              <a:rPr lang="zh-CN" altLang="en-US" sz="4000" b="1">
                <a:solidFill>
                  <a:schemeClr val="hlink"/>
                </a:solidFill>
                <a:ea typeface="黑体" panose="02010609060101010101" pitchFamily="2" charset="-122"/>
              </a:rPr>
              <a:t>要做的：</a:t>
            </a:r>
            <a:endParaRPr lang="zh-CN" altLang="en-US" sz="4000" b="1">
              <a:solidFill>
                <a:schemeClr val="hlink"/>
              </a:solidFill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79613" y="1557338"/>
            <a:ext cx="6769100" cy="374491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sz="2800" b="1" smtClean="0">
                <a:latin typeface="黑体" panose="02010609060101010101" pitchFamily="2" charset="-122"/>
                <a:ea typeface="黑体" panose="02010609060101010101" pitchFamily="2" charset="-122"/>
              </a:rPr>
              <a:t>1.</a:t>
            </a:r>
            <a:r>
              <a:rPr lang="zh-CN" altLang="en-US" sz="2800" b="1" smtClean="0">
                <a:latin typeface="黑体" panose="02010609060101010101" pitchFamily="2" charset="-122"/>
                <a:ea typeface="黑体" panose="02010609060101010101" pitchFamily="2" charset="-122"/>
              </a:rPr>
              <a:t>正确对待孩子的进退，横纵向比较。</a:t>
            </a:r>
            <a:endParaRPr lang="zh-CN" altLang="en-US" sz="2800" b="1" smtClean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eaLnBrk="1" hangingPunct="1">
              <a:buFontTx/>
              <a:buNone/>
            </a:pPr>
            <a:r>
              <a:rPr lang="zh-CN" altLang="en-US" sz="2800" b="1" smtClean="0">
                <a:latin typeface="黑体" panose="02010609060101010101" pitchFamily="2" charset="-122"/>
                <a:ea typeface="黑体" panose="02010609060101010101" pitchFamily="2" charset="-122"/>
              </a:rPr>
              <a:t>  建议：不比基础</a:t>
            </a:r>
            <a:r>
              <a:rPr lang="en-US" altLang="zh-CN" sz="2800" b="1" smtClean="0">
                <a:latin typeface="黑体" panose="02010609060101010101" pitchFamily="2" charset="-122"/>
                <a:ea typeface="黑体" panose="02010609060101010101" pitchFamily="2" charset="-122"/>
              </a:rPr>
              <a:t>,</a:t>
            </a:r>
            <a:r>
              <a:rPr lang="zh-CN" altLang="en-US" sz="2800" b="1" smtClean="0">
                <a:latin typeface="黑体" panose="02010609060101010101" pitchFamily="2" charset="-122"/>
                <a:ea typeface="黑体" panose="02010609060101010101" pitchFamily="2" charset="-122"/>
              </a:rPr>
              <a:t>比进步</a:t>
            </a:r>
            <a:r>
              <a:rPr lang="en-US" altLang="zh-CN" sz="2800" b="1" smtClean="0">
                <a:latin typeface="黑体" panose="02010609060101010101" pitchFamily="2" charset="-122"/>
                <a:ea typeface="黑体" panose="02010609060101010101" pitchFamily="2" charset="-122"/>
              </a:rPr>
              <a:t>!</a:t>
            </a:r>
            <a:r>
              <a:rPr lang="zh-CN" altLang="en-US" sz="2800" b="1" smtClean="0">
                <a:latin typeface="黑体" panose="02010609060101010101" pitchFamily="2" charset="-122"/>
                <a:ea typeface="黑体" panose="02010609060101010101" pitchFamily="2" charset="-122"/>
              </a:rPr>
              <a:t>不比聪明</a:t>
            </a:r>
            <a:r>
              <a:rPr lang="en-US" altLang="zh-CN" sz="2800" b="1" smtClean="0">
                <a:latin typeface="黑体" panose="02010609060101010101" pitchFamily="2" charset="-122"/>
                <a:ea typeface="黑体" panose="02010609060101010101" pitchFamily="2" charset="-122"/>
              </a:rPr>
              <a:t>,</a:t>
            </a:r>
            <a:r>
              <a:rPr lang="zh-CN" altLang="en-US" sz="2800" b="1" smtClean="0">
                <a:latin typeface="黑体" panose="02010609060101010101" pitchFamily="2" charset="-122"/>
                <a:ea typeface="黑体" panose="02010609060101010101" pitchFamily="2" charset="-122"/>
              </a:rPr>
              <a:t>比努力</a:t>
            </a:r>
            <a:r>
              <a:rPr lang="en-US" altLang="zh-CN" sz="2800" b="1" smtClean="0">
                <a:latin typeface="黑体" panose="02010609060101010101" pitchFamily="2" charset="-122"/>
                <a:ea typeface="黑体" panose="02010609060101010101" pitchFamily="2" charset="-122"/>
              </a:rPr>
              <a:t>! </a:t>
            </a:r>
            <a:endParaRPr lang="en-US" altLang="zh-CN" sz="2800" b="1" smtClean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eaLnBrk="1" hangingPunct="1">
              <a:buFontTx/>
              <a:buNone/>
            </a:pPr>
            <a:endParaRPr lang="en-US" altLang="zh-CN" sz="2800" b="1" smtClean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eaLnBrk="1" hangingPunct="1">
              <a:buFontTx/>
              <a:buNone/>
            </a:pPr>
            <a:r>
              <a:rPr lang="en-US" altLang="zh-CN" sz="2800" b="1" smtClean="0">
                <a:latin typeface="黑体" panose="02010609060101010101" pitchFamily="2" charset="-122"/>
                <a:ea typeface="黑体" panose="02010609060101010101" pitchFamily="2" charset="-122"/>
              </a:rPr>
              <a:t>2.</a:t>
            </a:r>
            <a:r>
              <a:rPr lang="zh-CN" altLang="en-US" sz="2800" b="1" smtClean="0">
                <a:latin typeface="黑体" panose="02010609060101010101" pitchFamily="2" charset="-122"/>
                <a:ea typeface="黑体" panose="02010609060101010101" pitchFamily="2" charset="-122"/>
              </a:rPr>
              <a:t>接受孩子的成绩，合理定位，增强孩子的信心。</a:t>
            </a:r>
            <a:endParaRPr lang="zh-CN" altLang="en-US" sz="2800" b="1" smtClean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2268538" y="404813"/>
            <a:ext cx="6335712" cy="701675"/>
          </a:xfrm>
          <a:prstGeom prst="rect">
            <a:avLst/>
          </a:prstGeom>
          <a:noFill/>
          <a:ln w="38100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4000" b="1">
                <a:solidFill>
                  <a:schemeClr val="hlink"/>
                </a:solidFill>
                <a:ea typeface="黑体" panose="02010609060101010101" pitchFamily="2" charset="-122"/>
              </a:rPr>
              <a:t>期中考试后</a:t>
            </a:r>
            <a:r>
              <a:rPr lang="zh-CN" altLang="en-US" sz="4000" b="1">
                <a:solidFill>
                  <a:srgbClr val="CC00CC"/>
                </a:solidFill>
                <a:ea typeface="黑体" panose="02010609060101010101" pitchFamily="2" charset="-122"/>
              </a:rPr>
              <a:t>家长</a:t>
            </a:r>
            <a:r>
              <a:rPr lang="zh-CN" altLang="en-US" sz="4000" b="1">
                <a:solidFill>
                  <a:schemeClr val="hlink"/>
                </a:solidFill>
                <a:ea typeface="黑体" panose="02010609060101010101" pitchFamily="2" charset="-122"/>
              </a:rPr>
              <a:t>要做的：</a:t>
            </a:r>
            <a:endParaRPr lang="zh-CN" altLang="en-US" sz="4000" b="1">
              <a:solidFill>
                <a:schemeClr val="hlink"/>
              </a:solidFill>
              <a:ea typeface="黑体" panose="02010609060101010101" pitchFamily="2" charset="-122"/>
            </a:endParaRPr>
          </a:p>
        </p:txBody>
      </p:sp>
      <p:sp>
        <p:nvSpPr>
          <p:cNvPr id="19460" name="WordArt 5"/>
          <p:cNvSpPr>
            <a:spLocks noChangeArrowheads="1" noChangeShapeType="1" noTextEdit="1"/>
          </p:cNvSpPr>
          <p:nvPr/>
        </p:nvSpPr>
        <p:spPr bwMode="auto">
          <a:xfrm>
            <a:off x="755650" y="836613"/>
            <a:ext cx="576263" cy="3384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教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育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方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法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探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讨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7"/>
          <p:cNvSpPr txBox="1">
            <a:spLocks noChangeArrowheads="1"/>
          </p:cNvSpPr>
          <p:nvPr/>
        </p:nvSpPr>
        <p:spPr bwMode="auto">
          <a:xfrm>
            <a:off x="2555875" y="1196975"/>
            <a:ext cx="6337300" cy="5443538"/>
          </a:xfrm>
          <a:prstGeom prst="rect">
            <a:avLst/>
          </a:prstGeom>
          <a:solidFill>
            <a:schemeClr val="bg1">
              <a:alpha val="72940"/>
            </a:schemeClr>
          </a:solidFill>
          <a:ln w="9525">
            <a:solidFill>
              <a:srgbClr val="663300"/>
            </a:solidFill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语文 </a:t>
            </a:r>
            <a:r>
              <a:rPr lang="en-US" altLang="zh-CN" sz="28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150</a:t>
            </a:r>
            <a:r>
              <a:rPr lang="zh-CN" altLang="en-US" sz="28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分</a:t>
            </a:r>
            <a:r>
              <a:rPr lang="zh-CN" altLang="en-US" sz="2800" b="1">
                <a:latin typeface="黑体" panose="02010609060101010101" pitchFamily="2" charset="-122"/>
                <a:ea typeface="黑体" panose="02010609060101010101" pitchFamily="2" charset="-122"/>
              </a:rPr>
              <a:t>（基础知识</a:t>
            </a:r>
            <a:r>
              <a:rPr lang="en-US" altLang="zh-CN" sz="2800" b="1">
                <a:latin typeface="黑体" panose="02010609060101010101" pitchFamily="2" charset="-122"/>
                <a:ea typeface="黑体" panose="02010609060101010101" pitchFamily="2" charset="-122"/>
              </a:rPr>
              <a:t>85</a:t>
            </a:r>
            <a:r>
              <a:rPr lang="zh-CN" altLang="en-US" sz="2800" b="1">
                <a:latin typeface="黑体" panose="02010609060101010101" pitchFamily="2" charset="-122"/>
                <a:ea typeface="黑体" panose="02010609060101010101" pitchFamily="2" charset="-122"/>
              </a:rPr>
              <a:t>分；作文</a:t>
            </a:r>
            <a:r>
              <a:rPr lang="en-US" altLang="zh-CN" sz="2800" b="1">
                <a:latin typeface="黑体" panose="02010609060101010101" pitchFamily="2" charset="-122"/>
                <a:ea typeface="黑体" panose="02010609060101010101" pitchFamily="2" charset="-122"/>
              </a:rPr>
              <a:t>65</a:t>
            </a:r>
            <a:r>
              <a:rPr lang="zh-CN" altLang="en-US" sz="2800" b="1">
                <a:latin typeface="黑体" panose="02010609060101010101" pitchFamily="2" charset="-122"/>
                <a:ea typeface="黑体" panose="02010609060101010101" pitchFamily="2" charset="-122"/>
              </a:rPr>
              <a:t>分，其中</a:t>
            </a:r>
            <a:r>
              <a:rPr lang="en-US" altLang="zh-CN" sz="2800" b="1">
                <a:latin typeface="黑体" panose="02010609060101010101" pitchFamily="2" charset="-122"/>
                <a:ea typeface="黑体" panose="02010609060101010101" pitchFamily="2" charset="-122"/>
              </a:rPr>
              <a:t>5</a:t>
            </a:r>
            <a:r>
              <a:rPr lang="zh-CN" altLang="en-US" sz="2800" b="1">
                <a:latin typeface="黑体" panose="02010609060101010101" pitchFamily="2" charset="-122"/>
                <a:ea typeface="黑体" panose="02010609060101010101" pitchFamily="2" charset="-122"/>
              </a:rPr>
              <a:t>分书写分） </a:t>
            </a:r>
            <a:endParaRPr lang="zh-CN" altLang="en-US" sz="2800" b="1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英语 </a:t>
            </a:r>
            <a:r>
              <a:rPr lang="en-US" altLang="zh-CN" sz="28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150</a:t>
            </a:r>
            <a:r>
              <a:rPr lang="zh-CN" altLang="en-US" sz="28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分</a:t>
            </a:r>
            <a:r>
              <a:rPr lang="zh-CN" altLang="en-US" sz="2800" b="1">
                <a:latin typeface="黑体" panose="02010609060101010101" pitchFamily="2" charset="-122"/>
                <a:ea typeface="黑体" panose="02010609060101010101" pitchFamily="2" charset="-122"/>
              </a:rPr>
              <a:t>（其中听力、口语</a:t>
            </a:r>
            <a:r>
              <a:rPr lang="en-US" altLang="zh-CN" sz="2800" b="1">
                <a:latin typeface="黑体" panose="02010609060101010101" pitchFamily="2" charset="-122"/>
                <a:ea typeface="黑体" panose="02010609060101010101" pitchFamily="2" charset="-122"/>
              </a:rPr>
              <a:t>30</a:t>
            </a:r>
            <a:r>
              <a:rPr lang="zh-CN" altLang="en-US" sz="2800" b="1">
                <a:latin typeface="黑体" panose="02010609060101010101" pitchFamily="2" charset="-122"/>
                <a:ea typeface="黑体" panose="02010609060101010101" pitchFamily="2" charset="-122"/>
              </a:rPr>
              <a:t>分）</a:t>
            </a:r>
            <a:endParaRPr lang="zh-CN" altLang="en-US" sz="2800" b="1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数学 </a:t>
            </a:r>
            <a:r>
              <a:rPr lang="en-US" altLang="zh-CN" sz="28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150</a:t>
            </a:r>
            <a:r>
              <a:rPr lang="zh-CN" altLang="en-US" sz="28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分</a:t>
            </a:r>
            <a:r>
              <a:rPr lang="zh-CN" altLang="en-US" sz="2800" b="1">
                <a:latin typeface="黑体" panose="02010609060101010101" pitchFamily="2" charset="-122"/>
                <a:ea typeface="黑体" panose="02010609060101010101" pitchFamily="2" charset="-122"/>
              </a:rPr>
              <a:t>    </a:t>
            </a:r>
            <a:endParaRPr lang="zh-CN" altLang="en-US" sz="2800" b="1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物理、化学 </a:t>
            </a:r>
            <a:r>
              <a:rPr lang="en-US" altLang="zh-CN" sz="28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150</a:t>
            </a:r>
            <a:r>
              <a:rPr lang="zh-CN" altLang="en-US" sz="28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分</a:t>
            </a:r>
            <a:r>
              <a:rPr lang="zh-CN" altLang="en-US" sz="2800" b="1">
                <a:latin typeface="黑体" panose="02010609060101010101" pitchFamily="2" charset="-122"/>
                <a:ea typeface="黑体" panose="02010609060101010101" pitchFamily="2" charset="-122"/>
              </a:rPr>
              <a:t>（其中物理</a:t>
            </a:r>
            <a:r>
              <a:rPr lang="en-US" altLang="zh-CN" sz="2800" b="1">
                <a:latin typeface="黑体" panose="02010609060101010101" pitchFamily="2" charset="-122"/>
                <a:ea typeface="黑体" panose="02010609060101010101" pitchFamily="2" charset="-122"/>
              </a:rPr>
              <a:t>90</a:t>
            </a:r>
            <a:r>
              <a:rPr lang="zh-CN" altLang="en-US" sz="2800" b="1">
                <a:latin typeface="黑体" panose="02010609060101010101" pitchFamily="2" charset="-122"/>
                <a:ea typeface="黑体" panose="02010609060101010101" pitchFamily="2" charset="-122"/>
              </a:rPr>
              <a:t>分，化学</a:t>
            </a:r>
            <a:r>
              <a:rPr lang="en-US" altLang="zh-CN" sz="2800" b="1">
                <a:latin typeface="黑体" panose="02010609060101010101" pitchFamily="2" charset="-122"/>
                <a:ea typeface="黑体" panose="02010609060101010101" pitchFamily="2" charset="-122"/>
              </a:rPr>
              <a:t>60</a:t>
            </a:r>
            <a:r>
              <a:rPr lang="zh-CN" altLang="en-US" sz="2800" b="1">
                <a:latin typeface="黑体" panose="02010609060101010101" pitchFamily="2" charset="-122"/>
                <a:ea typeface="黑体" panose="02010609060101010101" pitchFamily="2" charset="-122"/>
              </a:rPr>
              <a:t>分） </a:t>
            </a:r>
            <a:endParaRPr lang="zh-CN" altLang="en-US" sz="2800" b="1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政治、历史 </a:t>
            </a:r>
            <a:r>
              <a:rPr lang="en-US" altLang="zh-CN" sz="28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100</a:t>
            </a:r>
            <a:r>
              <a:rPr lang="zh-CN" altLang="en-US" sz="28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分</a:t>
            </a:r>
            <a:r>
              <a:rPr lang="zh-CN" altLang="en-US" sz="2800" b="1">
                <a:latin typeface="黑体" panose="02010609060101010101" pitchFamily="2" charset="-122"/>
                <a:ea typeface="黑体" panose="02010609060101010101" pitchFamily="2" charset="-122"/>
              </a:rPr>
              <a:t>（其中政治</a:t>
            </a:r>
            <a:r>
              <a:rPr lang="en-US" altLang="zh-CN" sz="2800" b="1">
                <a:latin typeface="黑体" panose="02010609060101010101" pitchFamily="2" charset="-122"/>
                <a:ea typeface="黑体" panose="02010609060101010101" pitchFamily="2" charset="-122"/>
              </a:rPr>
              <a:t>50</a:t>
            </a:r>
            <a:r>
              <a:rPr lang="zh-CN" altLang="en-US" sz="2800" b="1">
                <a:latin typeface="黑体" panose="02010609060101010101" pitchFamily="2" charset="-122"/>
                <a:ea typeface="黑体" panose="02010609060101010101" pitchFamily="2" charset="-122"/>
              </a:rPr>
              <a:t>分，历史</a:t>
            </a:r>
            <a:r>
              <a:rPr lang="en-US" altLang="zh-CN" sz="2800" b="1">
                <a:latin typeface="黑体" panose="02010609060101010101" pitchFamily="2" charset="-122"/>
                <a:ea typeface="黑体" panose="02010609060101010101" pitchFamily="2" charset="-122"/>
              </a:rPr>
              <a:t>50</a:t>
            </a:r>
            <a:r>
              <a:rPr lang="zh-CN" altLang="en-US" sz="2800" b="1">
                <a:latin typeface="黑体" panose="02010609060101010101" pitchFamily="2" charset="-122"/>
                <a:ea typeface="黑体" panose="02010609060101010101" pitchFamily="2" charset="-122"/>
              </a:rPr>
              <a:t>分）</a:t>
            </a:r>
            <a:endParaRPr lang="zh-CN" altLang="en-US" sz="2800" b="1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体育 </a:t>
            </a:r>
            <a:r>
              <a:rPr lang="en-US" altLang="zh-CN" sz="28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60</a:t>
            </a:r>
            <a:r>
              <a:rPr lang="zh-CN" altLang="en-US" sz="28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分</a:t>
            </a:r>
            <a:r>
              <a:rPr lang="zh-CN" altLang="en-US" sz="2800" b="1">
                <a:latin typeface="黑体" panose="02010609060101010101" pitchFamily="2" charset="-122"/>
                <a:ea typeface="黑体" panose="02010609060101010101" pitchFamily="2" charset="-122"/>
              </a:rPr>
              <a:t>（其中中考统考占</a:t>
            </a:r>
            <a:r>
              <a:rPr lang="en-US" altLang="zh-CN" sz="2800" b="1">
                <a:latin typeface="黑体" panose="02010609060101010101" pitchFamily="2" charset="-122"/>
                <a:ea typeface="黑体" panose="02010609060101010101" pitchFamily="2" charset="-122"/>
              </a:rPr>
              <a:t>30</a:t>
            </a:r>
            <a:r>
              <a:rPr lang="zh-CN" altLang="en-US" sz="2800" b="1">
                <a:latin typeface="黑体" panose="02010609060101010101" pitchFamily="2" charset="-122"/>
                <a:ea typeface="黑体" panose="02010609060101010101" pitchFamily="2" charset="-122"/>
              </a:rPr>
              <a:t>分，平时占</a:t>
            </a:r>
            <a:r>
              <a:rPr lang="en-US" altLang="zh-CN" sz="2800" b="1">
                <a:latin typeface="黑体" panose="02010609060101010101" pitchFamily="2" charset="-122"/>
                <a:ea typeface="黑体" panose="02010609060101010101" pitchFamily="2" charset="-122"/>
              </a:rPr>
              <a:t>30</a:t>
            </a:r>
            <a:r>
              <a:rPr lang="zh-CN" altLang="en-US" sz="2800" b="1">
                <a:latin typeface="黑体" panose="02010609060101010101" pitchFamily="2" charset="-122"/>
                <a:ea typeface="黑体" panose="02010609060101010101" pitchFamily="2" charset="-122"/>
              </a:rPr>
              <a:t>分）</a:t>
            </a:r>
            <a:endParaRPr lang="zh-CN" altLang="en-US" sz="2800" b="1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0483" name="Rectangle 8"/>
          <p:cNvSpPr>
            <a:spLocks noChangeArrowheads="1"/>
          </p:cNvSpPr>
          <p:nvPr/>
        </p:nvSpPr>
        <p:spPr bwMode="auto">
          <a:xfrm>
            <a:off x="2124075" y="115888"/>
            <a:ext cx="6048375" cy="10779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>
                <a:solidFill>
                  <a:srgbClr val="0000CC"/>
                </a:solidFill>
                <a:ea typeface="黑体" panose="02010609060101010101" pitchFamily="2" charset="-122"/>
              </a:rPr>
              <a:t>考试时间：</a:t>
            </a:r>
            <a:r>
              <a:rPr lang="en-US" altLang="zh-CN" sz="3200">
                <a:solidFill>
                  <a:srgbClr val="FF0000"/>
                </a:solidFill>
                <a:ea typeface="黑体" panose="02010609060101010101" pitchFamily="2" charset="-122"/>
              </a:rPr>
              <a:t>6</a:t>
            </a:r>
            <a:r>
              <a:rPr lang="zh-CN" altLang="en-US" sz="3200">
                <a:solidFill>
                  <a:srgbClr val="FF0000"/>
                </a:solidFill>
                <a:ea typeface="黑体" panose="02010609060101010101" pitchFamily="2" charset="-122"/>
              </a:rPr>
              <a:t>月中旬</a:t>
            </a:r>
            <a:endParaRPr lang="en-US" altLang="zh-CN" sz="3200">
              <a:solidFill>
                <a:srgbClr val="0000CC"/>
              </a:solidFill>
              <a:ea typeface="黑体" panose="02010609060101010101" pitchFamily="2" charset="-122"/>
            </a:endParaRPr>
          </a:p>
          <a:p>
            <a:r>
              <a:rPr lang="zh-CN" altLang="en-US" sz="3200">
                <a:solidFill>
                  <a:srgbClr val="0000CC"/>
                </a:solidFill>
                <a:ea typeface="黑体" panose="02010609060101010101" pitchFamily="2" charset="-122"/>
              </a:rPr>
              <a:t>总分：</a:t>
            </a:r>
            <a:r>
              <a:rPr lang="en-US" altLang="zh-CN" sz="32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760</a:t>
            </a:r>
            <a:endParaRPr lang="en-US" altLang="zh-CN" sz="3200" b="1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0484" name="WordArt 9"/>
          <p:cNvSpPr>
            <a:spLocks noChangeArrowheads="1" noChangeShapeType="1" noTextEdit="1"/>
          </p:cNvSpPr>
          <p:nvPr/>
        </p:nvSpPr>
        <p:spPr bwMode="auto">
          <a:xfrm>
            <a:off x="755650" y="404813"/>
            <a:ext cx="431800" cy="25923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008000"/>
                    </a:gs>
                    <a:gs pos="100000">
                      <a:srgbClr val="003B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中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008000"/>
                  </a:gs>
                  <a:gs pos="100000">
                    <a:srgbClr val="003B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008000"/>
                    </a:gs>
                    <a:gs pos="100000">
                      <a:srgbClr val="003B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考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008000"/>
                  </a:gs>
                  <a:gs pos="100000">
                    <a:srgbClr val="003B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008000"/>
                    </a:gs>
                    <a:gs pos="100000">
                      <a:srgbClr val="003B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信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008000"/>
                  </a:gs>
                  <a:gs pos="100000">
                    <a:srgbClr val="003B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008000"/>
                    </a:gs>
                    <a:gs pos="100000">
                      <a:srgbClr val="003B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息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008000"/>
                  </a:gs>
                  <a:gs pos="100000">
                    <a:srgbClr val="003B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008000"/>
                    </a:gs>
                    <a:gs pos="100000">
                      <a:srgbClr val="003B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快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008000"/>
                  </a:gs>
                  <a:gs pos="100000">
                    <a:srgbClr val="003B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008000"/>
                    </a:gs>
                    <a:gs pos="100000">
                      <a:srgbClr val="003B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递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008000"/>
                  </a:gs>
                  <a:gs pos="100000">
                    <a:srgbClr val="003B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2487668_144805059730_2[1]"/>
          <p:cNvPicPr>
            <a:picLocks noChangeAspect="1" noChangeArrowheads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24713" y="4187825"/>
            <a:ext cx="1919287" cy="267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4892799_154923268000_2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306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524000" y="609600"/>
            <a:ext cx="7010400" cy="13112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kumimoji="1" lang="zh-CN" altLang="zh-CN" sz="8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468313" y="4005263"/>
            <a:ext cx="8675687" cy="762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kumimoji="1" lang="en-US" altLang="zh-CN" sz="4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——</a:t>
            </a:r>
            <a:r>
              <a:rPr kumimoji="1" lang="zh-CN" altLang="en-US" sz="44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初三（ ）班全体师生欢迎您</a:t>
            </a:r>
            <a:endParaRPr kumimoji="1" lang="zh-CN" altLang="en-US" sz="4400" b="1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ChangeArrowheads="1"/>
          </p:cNvSpPr>
          <p:nvPr/>
        </p:nvSpPr>
        <p:spPr bwMode="auto">
          <a:xfrm>
            <a:off x="1692275" y="404813"/>
            <a:ext cx="7056438" cy="708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en-US" sz="2000" b="1">
                <a:solidFill>
                  <a:srgbClr val="0000CC"/>
                </a:solidFill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    经过师生三年的共同努力，</a:t>
            </a:r>
            <a:r>
              <a:rPr lang="zh-CN" altLang="en-US" sz="2000" b="1">
                <a:solidFill>
                  <a:srgbClr val="0000CC"/>
                </a:solidFill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我校</a:t>
            </a:r>
            <a:r>
              <a:rPr lang="en-US" altLang="en-US" sz="2000" b="1">
                <a:solidFill>
                  <a:srgbClr val="0000CC"/>
                </a:solidFill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在今年的中考中依旧取得了令人瞩目的成绩：</a:t>
            </a:r>
            <a:endParaRPr lang="zh-CN" altLang="en-US" sz="2000" b="1">
              <a:solidFill>
                <a:srgbClr val="0000CC"/>
              </a:solidFill>
              <a:latin typeface="黑体" panose="0201060906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1507" name="Text Box 5"/>
          <p:cNvSpPr txBox="1">
            <a:spLocks noChangeArrowheads="1"/>
          </p:cNvSpPr>
          <p:nvPr/>
        </p:nvSpPr>
        <p:spPr bwMode="auto">
          <a:xfrm>
            <a:off x="1907704" y="1196752"/>
            <a:ext cx="6480175" cy="3748719"/>
          </a:xfrm>
          <a:prstGeom prst="rect">
            <a:avLst/>
          </a:prstGeom>
          <a:solidFill>
            <a:schemeClr val="bg1">
              <a:alpha val="70979"/>
            </a:schemeClr>
          </a:solidFill>
          <a:ln w="9525">
            <a:solidFill>
              <a:srgbClr val="663300"/>
            </a:solidFill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altLang="zh-CN" sz="2400" b="1" dirty="0" smtClean="0">
                <a:latin typeface="黑体" panose="02010609060101010101" pitchFamily="2" charset="-122"/>
                <a:ea typeface="黑体" panose="02010609060101010101" pitchFamily="2" charset="-122"/>
              </a:rPr>
              <a:t>①650</a:t>
            </a:r>
            <a:r>
              <a:rPr lang="zh-CN" altLang="en-US" sz="2400" b="1" dirty="0" smtClean="0">
                <a:latin typeface="黑体" panose="02010609060101010101" pitchFamily="2" charset="-122"/>
                <a:ea typeface="黑体" panose="02010609060101010101" pitchFamily="2" charset="-122"/>
              </a:rPr>
              <a:t>人参考。</a:t>
            </a:r>
            <a:r>
              <a:rPr lang="en-US" altLang="zh-CN" sz="2400" b="1" dirty="0" smtClean="0">
                <a:latin typeface="黑体" panose="02010609060101010101" pitchFamily="2" charset="-122"/>
                <a:ea typeface="黑体" panose="02010609060101010101" pitchFamily="2" charset="-122"/>
              </a:rPr>
              <a:t>700</a:t>
            </a:r>
            <a:r>
              <a:rPr lang="zh-CN" altLang="en-US" sz="2400" b="1" dirty="0" smtClean="0">
                <a:latin typeface="黑体" panose="02010609060101010101" pitchFamily="2" charset="-122"/>
                <a:ea typeface="黑体" panose="02010609060101010101" pitchFamily="2" charset="-122"/>
              </a:rPr>
              <a:t>分以上全区</a:t>
            </a:r>
            <a:r>
              <a:rPr lang="en-US" altLang="zh-CN" sz="2400" b="1" dirty="0" smtClean="0">
                <a:latin typeface="黑体" panose="02010609060101010101" pitchFamily="2" charset="-122"/>
                <a:ea typeface="黑体" panose="02010609060101010101" pitchFamily="2" charset="-122"/>
              </a:rPr>
              <a:t>163</a:t>
            </a:r>
            <a:r>
              <a:rPr lang="zh-CN" altLang="en-US" sz="2400" b="1" dirty="0" smtClean="0">
                <a:latin typeface="黑体" panose="02010609060101010101" pitchFamily="2" charset="-122"/>
                <a:ea typeface="黑体" panose="02010609060101010101" pitchFamily="2" charset="-122"/>
              </a:rPr>
              <a:t>人，我校有</a:t>
            </a:r>
            <a:r>
              <a:rPr lang="en-US" altLang="zh-CN" sz="2400" b="1" dirty="0" smtClean="0">
                <a:latin typeface="黑体" panose="02010609060101010101" pitchFamily="2" charset="-122"/>
                <a:ea typeface="黑体" panose="02010609060101010101" pitchFamily="2" charset="-122"/>
              </a:rPr>
              <a:t>44</a:t>
            </a:r>
            <a:r>
              <a:rPr lang="zh-CN" altLang="en-US" sz="2400" b="1" dirty="0" smtClean="0">
                <a:latin typeface="黑体" panose="02010609060101010101" pitchFamily="2" charset="-122"/>
                <a:ea typeface="黑体" panose="02010609060101010101" pitchFamily="2" charset="-122"/>
              </a:rPr>
              <a:t>人。</a:t>
            </a:r>
            <a:endParaRPr lang="en-US" altLang="zh-CN" sz="2400" b="1" dirty="0" smtClean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zh-CN" altLang="en-US" sz="2400" b="1" dirty="0" smtClean="0">
                <a:latin typeface="黑体" panose="02010609060101010101" pitchFamily="2" charset="-122"/>
                <a:ea typeface="黑体" panose="02010609060101010101" pitchFamily="2" charset="-122"/>
              </a:rPr>
              <a:t>②录取通州高级中学</a:t>
            </a:r>
            <a:r>
              <a:rPr lang="en-US" altLang="zh-CN" sz="2400" b="1" dirty="0" smtClean="0">
                <a:latin typeface="黑体" panose="02010609060101010101" pitchFamily="2" charset="-122"/>
                <a:ea typeface="黑体" panose="02010609060101010101" pitchFamily="2" charset="-122"/>
              </a:rPr>
              <a:t>182</a:t>
            </a:r>
            <a:r>
              <a:rPr lang="zh-CN" altLang="en-US" sz="2400" b="1" dirty="0" smtClean="0">
                <a:latin typeface="黑体" panose="02010609060101010101" pitchFamily="2" charset="-122"/>
                <a:ea typeface="黑体" panose="02010609060101010101" pitchFamily="2" charset="-122"/>
              </a:rPr>
              <a:t>人，录取率达</a:t>
            </a:r>
            <a:r>
              <a:rPr lang="en-US" altLang="zh-CN" sz="2400" b="1" dirty="0" smtClean="0">
                <a:latin typeface="黑体" panose="02010609060101010101" pitchFamily="2" charset="-122"/>
                <a:ea typeface="黑体" panose="02010609060101010101" pitchFamily="2" charset="-122"/>
              </a:rPr>
              <a:t>27.8%</a:t>
            </a:r>
            <a:r>
              <a:rPr lang="zh-CN" altLang="en-US" sz="2400" b="1" dirty="0" smtClean="0">
                <a:latin typeface="黑体" panose="02010609060101010101" pitchFamily="2" charset="-122"/>
                <a:ea typeface="黑体" panose="02010609060101010101" pitchFamily="2" charset="-122"/>
              </a:rPr>
              <a:t>。</a:t>
            </a:r>
            <a:endParaRPr lang="en-US" altLang="zh-CN" sz="2400" b="1" dirty="0" smtClean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zh-CN" altLang="en-US" sz="2400" b="1" dirty="0" smtClean="0">
                <a:latin typeface="黑体" panose="02010609060101010101" pitchFamily="2" charset="-122"/>
                <a:ea typeface="黑体" panose="02010609060101010101" pitchFamily="2" charset="-122"/>
              </a:rPr>
              <a:t>③</a:t>
            </a:r>
            <a:r>
              <a:rPr lang="en-US" altLang="zh-CN" sz="2400" b="1" dirty="0" smtClean="0">
                <a:latin typeface="黑体" panose="02010609060101010101" pitchFamily="2" charset="-122"/>
                <a:ea typeface="黑体" panose="02010609060101010101" pitchFamily="2" charset="-122"/>
              </a:rPr>
              <a:t>428</a:t>
            </a:r>
            <a:r>
              <a:rPr lang="zh-CN" altLang="en-US" sz="2400" b="1" dirty="0" smtClean="0">
                <a:latin typeface="黑体" panose="02010609060101010101" pitchFamily="2" charset="-122"/>
                <a:ea typeface="黑体" panose="02010609060101010101" pitchFamily="2" charset="-122"/>
              </a:rPr>
              <a:t>人录取四星以上学校，占比</a:t>
            </a:r>
            <a:r>
              <a:rPr lang="en-US" altLang="zh-CN" sz="2400" b="1" dirty="0" smtClean="0">
                <a:latin typeface="黑体" panose="02010609060101010101" pitchFamily="2" charset="-122"/>
                <a:ea typeface="黑体" panose="02010609060101010101" pitchFamily="2" charset="-122"/>
              </a:rPr>
              <a:t>65.8%</a:t>
            </a:r>
            <a:r>
              <a:rPr lang="zh-CN" altLang="en-US" sz="2400" b="1" dirty="0" smtClean="0">
                <a:latin typeface="黑体" panose="02010609060101010101" pitchFamily="2" charset="-122"/>
                <a:ea typeface="黑体" panose="02010609060101010101" pitchFamily="2" charset="-122"/>
              </a:rPr>
              <a:t>；</a:t>
            </a:r>
            <a:r>
              <a:rPr lang="en-US" altLang="zh-CN" sz="2400" b="1" dirty="0" smtClean="0">
                <a:latin typeface="黑体" panose="02010609060101010101" pitchFamily="2" charset="-122"/>
                <a:ea typeface="黑体" panose="02010609060101010101" pitchFamily="2" charset="-122"/>
              </a:rPr>
              <a:t>504</a:t>
            </a:r>
            <a:r>
              <a:rPr lang="zh-CN" altLang="en-US" sz="2400" b="1" dirty="0" smtClean="0">
                <a:latin typeface="黑体" panose="02010609060101010101" pitchFamily="2" charset="-122"/>
                <a:ea typeface="黑体" panose="02010609060101010101" pitchFamily="2" charset="-122"/>
              </a:rPr>
              <a:t>人录取普通高中，占比</a:t>
            </a:r>
            <a:r>
              <a:rPr lang="en-US" altLang="zh-CN" sz="2400" b="1" dirty="0" smtClean="0">
                <a:latin typeface="黑体" panose="02010609060101010101" pitchFamily="2" charset="-122"/>
                <a:ea typeface="黑体" panose="02010609060101010101" pitchFamily="2" charset="-122"/>
              </a:rPr>
              <a:t>77.5%</a:t>
            </a:r>
            <a:r>
              <a:rPr lang="zh-CN" altLang="en-US" sz="2400" b="1" dirty="0" smtClean="0">
                <a:latin typeface="黑体" panose="02010609060101010101" pitchFamily="2" charset="-122"/>
                <a:ea typeface="黑体" panose="02010609060101010101" pitchFamily="2" charset="-122"/>
              </a:rPr>
              <a:t>。</a:t>
            </a:r>
            <a:endParaRPr lang="zh-CN" altLang="en-US" sz="2400" b="1" dirty="0" smtClean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zh-CN" altLang="en-US" sz="2400" b="1" dirty="0" smtClean="0">
                <a:latin typeface="黑体" panose="02010609060101010101" pitchFamily="2" charset="-122"/>
                <a:ea typeface="黑体" panose="02010609060101010101" pitchFamily="2" charset="-122"/>
              </a:rPr>
              <a:t>④生均总分</a:t>
            </a:r>
            <a:r>
              <a:rPr lang="en-US" altLang="zh-CN" sz="2400" b="1" dirty="0" smtClean="0">
                <a:latin typeface="黑体" panose="02010609060101010101" pitchFamily="2" charset="-122"/>
                <a:ea typeface="黑体" panose="02010609060101010101" pitchFamily="2" charset="-122"/>
              </a:rPr>
              <a:t>630.54</a:t>
            </a:r>
            <a:r>
              <a:rPr lang="zh-CN" altLang="en-US" sz="2400" b="1" dirty="0" smtClean="0">
                <a:latin typeface="黑体" panose="02010609060101010101" pitchFamily="2" charset="-122"/>
                <a:ea typeface="黑体" panose="02010609060101010101" pitchFamily="2" charset="-122"/>
              </a:rPr>
              <a:t>分，排名全南通市第</a:t>
            </a:r>
            <a:r>
              <a:rPr lang="en-US" altLang="zh-CN" sz="2400" b="1" dirty="0" smtClean="0">
                <a:latin typeface="黑体" panose="02010609060101010101" pitchFamily="2" charset="-122"/>
                <a:ea typeface="黑体" panose="02010609060101010101" pitchFamily="2" charset="-122"/>
              </a:rPr>
              <a:t>1</a:t>
            </a:r>
            <a:r>
              <a:rPr lang="zh-CN" altLang="en-US" sz="2400" b="1" dirty="0" smtClean="0">
                <a:latin typeface="黑体" panose="02010609060101010101" pitchFamily="2" charset="-122"/>
                <a:ea typeface="黑体" panose="02010609060101010101" pitchFamily="2" charset="-122"/>
              </a:rPr>
              <a:t>位，比</a:t>
            </a:r>
            <a:r>
              <a:rPr lang="en-US" altLang="zh-CN" sz="2400" b="1" dirty="0" smtClean="0">
                <a:latin typeface="黑体" panose="02010609060101010101" pitchFamily="2" charset="-122"/>
                <a:ea typeface="黑体" panose="02010609060101010101" pitchFamily="2" charset="-122"/>
              </a:rPr>
              <a:t>2015</a:t>
            </a:r>
            <a:r>
              <a:rPr lang="zh-CN" altLang="en-US" sz="2400" b="1" dirty="0" smtClean="0">
                <a:latin typeface="黑体" panose="02010609060101010101" pitchFamily="2" charset="-122"/>
                <a:ea typeface="黑体" panose="02010609060101010101" pitchFamily="2" charset="-122"/>
              </a:rPr>
              <a:t>届的</a:t>
            </a:r>
            <a:r>
              <a:rPr lang="en-US" altLang="zh-CN" sz="2400" b="1" dirty="0" smtClean="0">
                <a:latin typeface="黑体" panose="02010609060101010101" pitchFamily="2" charset="-122"/>
                <a:ea typeface="黑体" panose="02010609060101010101" pitchFamily="2" charset="-122"/>
              </a:rPr>
              <a:t>19</a:t>
            </a:r>
            <a:r>
              <a:rPr lang="zh-CN" altLang="en-US" sz="2400" b="1" dirty="0" smtClean="0">
                <a:latin typeface="黑体" panose="02010609060101010101" pitchFamily="2" charset="-122"/>
                <a:ea typeface="黑体" panose="02010609060101010101" pitchFamily="2" charset="-122"/>
              </a:rPr>
              <a:t>位前进了</a:t>
            </a:r>
            <a:r>
              <a:rPr lang="en-US" altLang="zh-CN" sz="2400" b="1" dirty="0" smtClean="0">
                <a:latin typeface="黑体" panose="02010609060101010101" pitchFamily="2" charset="-122"/>
                <a:ea typeface="黑体" panose="02010609060101010101" pitchFamily="2" charset="-122"/>
              </a:rPr>
              <a:t>18</a:t>
            </a:r>
            <a:r>
              <a:rPr lang="zh-CN" altLang="en-US" sz="2400" b="1" dirty="0" smtClean="0">
                <a:latin typeface="黑体" panose="02010609060101010101" pitchFamily="2" charset="-122"/>
                <a:ea typeface="黑体" panose="02010609060101010101" pitchFamily="2" charset="-122"/>
              </a:rPr>
              <a:t>个名次。</a:t>
            </a:r>
            <a:endParaRPr lang="en-US" altLang="zh-CN" sz="24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01382" name="Rectangle 6"/>
          <p:cNvSpPr>
            <a:spLocks noChangeArrowheads="1"/>
          </p:cNvSpPr>
          <p:nvPr/>
        </p:nvSpPr>
        <p:spPr bwMode="auto">
          <a:xfrm>
            <a:off x="785813" y="5929313"/>
            <a:ext cx="7983537" cy="641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>
                <a:solidFill>
                  <a:srgbClr val="FF0000"/>
                </a:solidFill>
                <a:ea typeface="黑体" panose="02010609060101010101" pitchFamily="2" charset="-122"/>
              </a:rPr>
              <a:t>您的孩子只要努力，一定能实现目标！</a:t>
            </a:r>
            <a:endParaRPr lang="zh-CN" altLang="en-US" sz="3600" b="1">
              <a:solidFill>
                <a:srgbClr val="FF0000"/>
              </a:solidFill>
              <a:ea typeface="黑体" panose="02010609060101010101" pitchFamily="2" charset="-122"/>
            </a:endParaRPr>
          </a:p>
        </p:txBody>
      </p:sp>
      <p:sp>
        <p:nvSpPr>
          <p:cNvPr id="21509" name="WordArt 9"/>
          <p:cNvSpPr>
            <a:spLocks noChangeArrowheads="1" noChangeShapeType="1" noTextEdit="1"/>
          </p:cNvSpPr>
          <p:nvPr/>
        </p:nvSpPr>
        <p:spPr bwMode="auto">
          <a:xfrm>
            <a:off x="755650" y="404813"/>
            <a:ext cx="431800" cy="25923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008000"/>
                    </a:gs>
                    <a:gs pos="100000">
                      <a:srgbClr val="003B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中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008000"/>
                  </a:gs>
                  <a:gs pos="100000">
                    <a:srgbClr val="003B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008000"/>
                    </a:gs>
                    <a:gs pos="100000">
                      <a:srgbClr val="003B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考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008000"/>
                  </a:gs>
                  <a:gs pos="100000">
                    <a:srgbClr val="003B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008000"/>
                    </a:gs>
                    <a:gs pos="100000">
                      <a:srgbClr val="003B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信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008000"/>
                  </a:gs>
                  <a:gs pos="100000">
                    <a:srgbClr val="003B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008000"/>
                    </a:gs>
                    <a:gs pos="100000">
                      <a:srgbClr val="003B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息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008000"/>
                  </a:gs>
                  <a:gs pos="100000">
                    <a:srgbClr val="003B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008000"/>
                    </a:gs>
                    <a:gs pos="100000">
                      <a:srgbClr val="003B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快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008000"/>
                  </a:gs>
                  <a:gs pos="100000">
                    <a:srgbClr val="003B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008000"/>
                    </a:gs>
                    <a:gs pos="100000">
                      <a:srgbClr val="003B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递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008000"/>
                  </a:gs>
                  <a:gs pos="100000">
                    <a:srgbClr val="003B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1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5"/>
          <p:cNvSpPr txBox="1">
            <a:spLocks noChangeArrowheads="1"/>
          </p:cNvSpPr>
          <p:nvPr/>
        </p:nvSpPr>
        <p:spPr bwMode="auto">
          <a:xfrm>
            <a:off x="1857375" y="714375"/>
            <a:ext cx="6156325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2016</a:t>
            </a:r>
            <a:r>
              <a:rPr kumimoji="1" lang="zh-CN" altLang="en-US" sz="3200" b="1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年通州各类高中分数线：</a:t>
            </a:r>
            <a:endParaRPr kumimoji="1" lang="zh-CN" altLang="en-US" sz="3200" b="1">
              <a:solidFill>
                <a:schemeClr val="accent2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3555" name="WordArt 11"/>
          <p:cNvSpPr>
            <a:spLocks noChangeArrowheads="1" noChangeShapeType="1" noTextEdit="1"/>
          </p:cNvSpPr>
          <p:nvPr/>
        </p:nvSpPr>
        <p:spPr bwMode="auto">
          <a:xfrm>
            <a:off x="755650" y="404813"/>
            <a:ext cx="431800" cy="25923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008000"/>
                    </a:gs>
                    <a:gs pos="100000">
                      <a:srgbClr val="003B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中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008000"/>
                  </a:gs>
                  <a:gs pos="100000">
                    <a:srgbClr val="003B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008000"/>
                    </a:gs>
                    <a:gs pos="100000">
                      <a:srgbClr val="003B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考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008000"/>
                  </a:gs>
                  <a:gs pos="100000">
                    <a:srgbClr val="003B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008000"/>
                    </a:gs>
                    <a:gs pos="100000">
                      <a:srgbClr val="003B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信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008000"/>
                  </a:gs>
                  <a:gs pos="100000">
                    <a:srgbClr val="003B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008000"/>
                    </a:gs>
                    <a:gs pos="100000">
                      <a:srgbClr val="003B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息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008000"/>
                  </a:gs>
                  <a:gs pos="100000">
                    <a:srgbClr val="003B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008000"/>
                    </a:gs>
                    <a:gs pos="100000">
                      <a:srgbClr val="003B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快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008000"/>
                  </a:gs>
                  <a:gs pos="100000">
                    <a:srgbClr val="003B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008000"/>
                    </a:gs>
                    <a:gs pos="100000">
                      <a:srgbClr val="003B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递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008000"/>
                  </a:gs>
                  <a:gs pos="100000">
                    <a:srgbClr val="003B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2071688" y="1643063"/>
          <a:ext cx="6286546" cy="4500594"/>
        </p:xfrm>
        <a:graphic>
          <a:graphicData uri="http://schemas.openxmlformats.org/drawingml/2006/table">
            <a:tbl>
              <a:tblPr/>
              <a:tblGrid>
                <a:gridCol w="2528042"/>
                <a:gridCol w="1185719"/>
                <a:gridCol w="1252833"/>
                <a:gridCol w="1319952"/>
              </a:tblGrid>
              <a:tr h="50006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dirty="0"/>
                        <a:t>学校名称</a:t>
                      </a:r>
                      <a:endParaRPr lang="zh-CN" altLang="en-US" sz="1800" b="1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/>
                        <a:t>总分</a:t>
                      </a:r>
                      <a:endParaRPr lang="zh-CN" altLang="en-US" sz="1800" b="1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/>
                        <a:t>语数外</a:t>
                      </a:r>
                      <a:endParaRPr lang="zh-CN" altLang="en-US" sz="1800" b="1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/>
                        <a:t>语数</a:t>
                      </a:r>
                      <a:endParaRPr lang="zh-CN" altLang="en-US" sz="1800" b="1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006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dirty="0"/>
                        <a:t>通州</a:t>
                      </a:r>
                      <a:r>
                        <a:rPr lang="zh-CN" altLang="en-US" sz="1800" b="1" dirty="0" smtClean="0"/>
                        <a:t>高级中学</a:t>
                      </a:r>
                      <a:endParaRPr lang="zh-CN" altLang="en-US" sz="1800" b="1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659</a:t>
                      </a:r>
                      <a:endParaRPr lang="en-US" altLang="zh-CN" sz="1800" b="1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372</a:t>
                      </a:r>
                      <a:endParaRPr lang="en-US" altLang="zh-CN" sz="1800" b="1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248</a:t>
                      </a:r>
                      <a:endParaRPr lang="en-US" altLang="zh-CN" sz="1800" b="1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006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dirty="0"/>
                        <a:t>西亭</a:t>
                      </a:r>
                      <a:r>
                        <a:rPr lang="zh-CN" altLang="en-US" sz="1800" b="1" dirty="0" smtClean="0"/>
                        <a:t>高级中学</a:t>
                      </a:r>
                      <a:endParaRPr lang="zh-CN" altLang="en-US" sz="1800" b="1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629.5</a:t>
                      </a:r>
                      <a:endParaRPr lang="en-US" altLang="zh-CN" sz="1800" b="1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369.5</a:t>
                      </a:r>
                      <a:endParaRPr lang="en-US" altLang="zh-CN" sz="1800" b="1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242</a:t>
                      </a:r>
                      <a:endParaRPr lang="en-US" altLang="zh-CN" sz="1800" b="1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006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dirty="0"/>
                        <a:t>平潮</a:t>
                      </a:r>
                      <a:r>
                        <a:rPr lang="zh-CN" altLang="en-US" sz="1800" b="1" dirty="0" smtClean="0"/>
                        <a:t>高级中学</a:t>
                      </a:r>
                      <a:endParaRPr lang="zh-CN" altLang="en-US" sz="1800" b="1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605</a:t>
                      </a:r>
                      <a:endParaRPr lang="en-US" altLang="zh-CN" sz="1800" b="1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359.5</a:t>
                      </a:r>
                      <a:endParaRPr lang="en-US" altLang="zh-CN" sz="1800" b="1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234.5</a:t>
                      </a:r>
                      <a:endParaRPr lang="en-US" altLang="zh-CN" sz="1800" b="1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006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dirty="0"/>
                        <a:t>金沙</a:t>
                      </a:r>
                      <a:r>
                        <a:rPr lang="zh-CN" altLang="en-US" sz="1800" b="1" dirty="0" smtClean="0"/>
                        <a:t>中学</a:t>
                      </a:r>
                      <a:endParaRPr lang="zh-CN" altLang="en-US" sz="1800" b="1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597</a:t>
                      </a:r>
                      <a:endParaRPr lang="en-US" altLang="zh-CN" sz="1800" b="1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349.5</a:t>
                      </a:r>
                      <a:endParaRPr lang="en-US" altLang="zh-CN" sz="1800" b="1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230</a:t>
                      </a:r>
                      <a:endParaRPr lang="en-US" altLang="zh-CN" sz="1800" b="1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006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dirty="0"/>
                        <a:t>三余</a:t>
                      </a:r>
                      <a:r>
                        <a:rPr lang="zh-CN" altLang="en-US" sz="1800" b="1" dirty="0" smtClean="0"/>
                        <a:t>中学</a:t>
                      </a:r>
                      <a:endParaRPr lang="zh-CN" altLang="en-US" sz="1800" b="1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574.5</a:t>
                      </a:r>
                      <a:endParaRPr lang="en-US" altLang="zh-CN" sz="1800" b="1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348.5</a:t>
                      </a:r>
                      <a:endParaRPr lang="en-US" altLang="zh-CN" sz="1800" b="1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smtClean="0"/>
                        <a:t>232</a:t>
                      </a:r>
                      <a:endParaRPr lang="en-US" altLang="zh-CN" sz="1800" b="1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00204">
                <a:tc gridSpan="4">
                  <a:txBody>
                    <a:bodyPr/>
                    <a:lstStyle/>
                    <a:p>
                      <a:pPr algn="l"/>
                      <a:r>
                        <a:rPr lang="zh-CN" altLang="en-US" sz="600" dirty="0"/>
                        <a:t>  </a:t>
                      </a:r>
                      <a:r>
                        <a:rPr lang="zh-CN" altLang="en-US" sz="1600" b="1" dirty="0"/>
                        <a:t>  </a:t>
                      </a:r>
                      <a:r>
                        <a:rPr lang="zh-CN" altLang="en-US" sz="1600" b="1" dirty="0" smtClean="0"/>
                        <a:t>     在</a:t>
                      </a:r>
                      <a:r>
                        <a:rPr lang="zh-CN" altLang="en-US" sz="1600" b="1" dirty="0"/>
                        <a:t>录取过程中，如考生总分相同，则按语文、数学、外语三门科目成绩之和从高到低投档录取，如总分相同且语文、数学、外语三门科目成绩之和也相同，则再按语文、数学两门科目成绩之和从高到低投档录取，如仍相同，则全部录取。</a:t>
                      </a:r>
                      <a:endParaRPr lang="zh-CN" altLang="en-US" sz="1600" b="1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5"/>
          <p:cNvSpPr txBox="1">
            <a:spLocks noChangeArrowheads="1"/>
          </p:cNvSpPr>
          <p:nvPr/>
        </p:nvSpPr>
        <p:spPr bwMode="auto">
          <a:xfrm>
            <a:off x="1857375" y="714375"/>
            <a:ext cx="6156325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 dirty="0" smtClean="0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2017</a:t>
            </a:r>
            <a:r>
              <a:rPr kumimoji="1" lang="zh-CN" altLang="en-US" sz="3200" b="1" dirty="0" smtClean="0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年</a:t>
            </a:r>
            <a:r>
              <a:rPr kumimoji="1" lang="zh-CN" altLang="en-US" sz="3200" b="1" dirty="0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通州各类高中分数线：</a:t>
            </a:r>
            <a:endParaRPr kumimoji="1" lang="zh-CN" altLang="en-US" sz="3200" b="1" dirty="0">
              <a:solidFill>
                <a:schemeClr val="accent2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2531" name="WordArt 11"/>
          <p:cNvSpPr>
            <a:spLocks noChangeArrowheads="1" noChangeShapeType="1" noTextEdit="1"/>
          </p:cNvSpPr>
          <p:nvPr/>
        </p:nvSpPr>
        <p:spPr bwMode="auto">
          <a:xfrm>
            <a:off x="755650" y="404813"/>
            <a:ext cx="431800" cy="25923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008000"/>
                    </a:gs>
                    <a:gs pos="100000">
                      <a:srgbClr val="003B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中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008000"/>
                  </a:gs>
                  <a:gs pos="100000">
                    <a:srgbClr val="003B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008000"/>
                    </a:gs>
                    <a:gs pos="100000">
                      <a:srgbClr val="003B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考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008000"/>
                  </a:gs>
                  <a:gs pos="100000">
                    <a:srgbClr val="003B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008000"/>
                    </a:gs>
                    <a:gs pos="100000">
                      <a:srgbClr val="003B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信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008000"/>
                  </a:gs>
                  <a:gs pos="100000">
                    <a:srgbClr val="003B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008000"/>
                    </a:gs>
                    <a:gs pos="100000">
                      <a:srgbClr val="003B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息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008000"/>
                  </a:gs>
                  <a:gs pos="100000">
                    <a:srgbClr val="003B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008000"/>
                    </a:gs>
                    <a:gs pos="100000">
                      <a:srgbClr val="003B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快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008000"/>
                  </a:gs>
                  <a:gs pos="100000">
                    <a:srgbClr val="003B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008000"/>
                    </a:gs>
                    <a:gs pos="100000">
                      <a:srgbClr val="003B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递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008000"/>
                  </a:gs>
                  <a:gs pos="100000">
                    <a:srgbClr val="003B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2071688" y="1643063"/>
          <a:ext cx="6286546" cy="4500594"/>
        </p:xfrm>
        <a:graphic>
          <a:graphicData uri="http://schemas.openxmlformats.org/drawingml/2006/table">
            <a:tbl>
              <a:tblPr/>
              <a:tblGrid>
                <a:gridCol w="2140272"/>
                <a:gridCol w="1080120"/>
                <a:gridCol w="1224136"/>
                <a:gridCol w="921009"/>
                <a:gridCol w="921009"/>
              </a:tblGrid>
              <a:tr h="50006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dirty="0"/>
                        <a:t>学校名称</a:t>
                      </a:r>
                      <a:endParaRPr lang="zh-CN" altLang="en-US" sz="1800" b="1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/>
                        <a:t>总分</a:t>
                      </a:r>
                      <a:endParaRPr lang="zh-CN" altLang="en-US" sz="1800" b="1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dirty="0"/>
                        <a:t>语数外</a:t>
                      </a:r>
                      <a:endParaRPr lang="zh-CN" altLang="en-US" sz="1800" b="1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dirty="0"/>
                        <a:t>语数</a:t>
                      </a:r>
                      <a:endParaRPr lang="zh-CN" altLang="en-US" sz="1800" b="1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dirty="0" smtClean="0"/>
                        <a:t>数学</a:t>
                      </a:r>
                      <a:endParaRPr lang="zh-CN" altLang="en-US" sz="1800" b="1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006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dirty="0"/>
                        <a:t>通州</a:t>
                      </a:r>
                      <a:r>
                        <a:rPr lang="zh-CN" altLang="en-US" sz="1800" b="1" dirty="0" smtClean="0"/>
                        <a:t>高级中学</a:t>
                      </a:r>
                      <a:endParaRPr lang="zh-CN" altLang="en-US" sz="1800" b="1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676</a:t>
                      </a:r>
                      <a:endParaRPr lang="en-US" altLang="zh-CN" sz="1800" b="1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397</a:t>
                      </a:r>
                      <a:endParaRPr lang="en-US" altLang="zh-CN" sz="1800" b="1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258</a:t>
                      </a:r>
                      <a:endParaRPr lang="en-US" altLang="zh-CN" sz="1800" b="1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131</a:t>
                      </a:r>
                      <a:endParaRPr lang="en-US" altLang="zh-CN" sz="1800" b="1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006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dirty="0" smtClean="0"/>
                        <a:t>金沙中学</a:t>
                      </a:r>
                      <a:endParaRPr lang="zh-CN" altLang="en-US" sz="1800" b="1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628.5</a:t>
                      </a:r>
                      <a:endParaRPr lang="en-US" altLang="zh-CN" sz="1800" b="1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359</a:t>
                      </a:r>
                      <a:endParaRPr lang="en-US" altLang="zh-CN" sz="1800" b="1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238</a:t>
                      </a:r>
                      <a:endParaRPr lang="en-US" altLang="zh-CN" sz="1800" b="1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114.5</a:t>
                      </a:r>
                      <a:endParaRPr lang="en-US" altLang="zh-CN" sz="1800" b="1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006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dirty="0" smtClean="0"/>
                        <a:t>西亭高级中学</a:t>
                      </a:r>
                      <a:endParaRPr lang="zh-CN" altLang="en-US" sz="1800" b="1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652.5</a:t>
                      </a:r>
                      <a:endParaRPr lang="en-US" altLang="zh-CN" sz="1800" b="1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366</a:t>
                      </a:r>
                      <a:endParaRPr lang="en-US" altLang="zh-CN" sz="1800" b="1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247</a:t>
                      </a:r>
                      <a:endParaRPr lang="en-US" altLang="zh-CN" sz="1800" b="1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110</a:t>
                      </a:r>
                      <a:endParaRPr lang="en-US" altLang="zh-CN" sz="1800" b="1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006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dirty="0" smtClean="0"/>
                        <a:t>平潮高级中学</a:t>
                      </a:r>
                      <a:endParaRPr lang="zh-CN" altLang="en-US" sz="1800" b="1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624</a:t>
                      </a:r>
                      <a:endParaRPr lang="en-US" altLang="zh-CN" sz="1800" b="1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360</a:t>
                      </a:r>
                      <a:endParaRPr lang="en-US" altLang="zh-CN" sz="1800" b="1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235</a:t>
                      </a:r>
                      <a:endParaRPr lang="en-US" altLang="zh-CN" sz="1800" b="1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123.5</a:t>
                      </a:r>
                      <a:endParaRPr lang="en-US" altLang="zh-CN" sz="1800" b="1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006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dirty="0"/>
                        <a:t>三余</a:t>
                      </a:r>
                      <a:r>
                        <a:rPr lang="zh-CN" altLang="en-US" sz="1800" b="1" dirty="0" smtClean="0"/>
                        <a:t>中学</a:t>
                      </a:r>
                      <a:endParaRPr lang="zh-CN" altLang="en-US" sz="1800" b="1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597.5</a:t>
                      </a:r>
                      <a:endParaRPr lang="en-US" altLang="zh-CN" sz="1800" b="1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356.5</a:t>
                      </a:r>
                      <a:endParaRPr lang="en-US" altLang="zh-CN" sz="1800" b="1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225.5</a:t>
                      </a:r>
                      <a:endParaRPr lang="en-US" altLang="zh-CN" sz="1800" b="1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113</a:t>
                      </a:r>
                      <a:endParaRPr lang="en-US" altLang="zh-CN" sz="1800" b="1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00204">
                <a:tc gridSpan="5">
                  <a:txBody>
                    <a:bodyPr/>
                    <a:lstStyle/>
                    <a:p>
                      <a:pPr algn="l"/>
                      <a:r>
                        <a:rPr lang="zh-CN" altLang="en-US" sz="600" dirty="0"/>
                        <a:t>  </a:t>
                      </a:r>
                      <a:r>
                        <a:rPr lang="zh-CN" altLang="en-US" sz="1600" b="1" dirty="0"/>
                        <a:t>  </a:t>
                      </a:r>
                      <a:r>
                        <a:rPr lang="zh-CN" altLang="en-US" sz="1600" b="1" dirty="0" smtClean="0"/>
                        <a:t>     在</a:t>
                      </a:r>
                      <a:r>
                        <a:rPr lang="zh-CN" altLang="en-US" sz="1600" b="1" dirty="0"/>
                        <a:t>录取过程中，如考生总分相同，则按语文、数学、外语三门科目成绩之和从高到低投档录取，如总分相同且语文、数学、外语三门科目成绩之和也相同，则再按语文、数学两门科目成绩之和从高到低投档录取，如仍相同，</a:t>
                      </a:r>
                      <a:r>
                        <a:rPr lang="zh-CN" altLang="en-US" sz="1600" b="1" dirty="0" smtClean="0"/>
                        <a:t>则按数学成绩从高到低录</a:t>
                      </a:r>
                      <a:r>
                        <a:rPr lang="zh-CN" altLang="en-US" sz="1600" b="1" dirty="0"/>
                        <a:t>取。</a:t>
                      </a:r>
                      <a:endParaRPr lang="zh-CN" altLang="en-US" sz="1600" b="1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WordArt 11"/>
          <p:cNvSpPr>
            <a:spLocks noChangeArrowheads="1" noChangeShapeType="1" noTextEdit="1"/>
          </p:cNvSpPr>
          <p:nvPr/>
        </p:nvSpPr>
        <p:spPr bwMode="auto">
          <a:xfrm>
            <a:off x="755650" y="404813"/>
            <a:ext cx="431800" cy="25923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008000"/>
                    </a:gs>
                    <a:gs pos="100000">
                      <a:srgbClr val="003B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中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008000"/>
                  </a:gs>
                  <a:gs pos="100000">
                    <a:srgbClr val="003B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008000"/>
                    </a:gs>
                    <a:gs pos="100000">
                      <a:srgbClr val="003B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考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008000"/>
                  </a:gs>
                  <a:gs pos="100000">
                    <a:srgbClr val="003B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008000"/>
                    </a:gs>
                    <a:gs pos="100000">
                      <a:srgbClr val="003B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信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008000"/>
                  </a:gs>
                  <a:gs pos="100000">
                    <a:srgbClr val="003B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008000"/>
                    </a:gs>
                    <a:gs pos="100000">
                      <a:srgbClr val="003B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息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008000"/>
                  </a:gs>
                  <a:gs pos="100000">
                    <a:srgbClr val="003B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008000"/>
                    </a:gs>
                    <a:gs pos="100000">
                      <a:srgbClr val="003B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快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008000"/>
                  </a:gs>
                  <a:gs pos="100000">
                    <a:srgbClr val="003B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008000"/>
                    </a:gs>
                    <a:gs pos="100000">
                      <a:srgbClr val="003B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递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008000"/>
                  </a:gs>
                  <a:gs pos="100000">
                    <a:srgbClr val="003B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2286000" y="1714500"/>
            <a:ext cx="5786438" cy="2286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ts val="4400"/>
              </a:lnSpc>
            </a:pPr>
            <a:r>
              <a:rPr lang="en-US" altLang="zh-CN" sz="2800" b="1">
                <a:solidFill>
                  <a:srgbClr val="FF33CC"/>
                </a:solidFill>
                <a:ea typeface="黑体" panose="02010609060101010101" pitchFamily="2" charset="-122"/>
              </a:rPr>
              <a:t>       </a:t>
            </a:r>
            <a:r>
              <a:rPr lang="zh-CN" altLang="en-US" sz="2800" b="1">
                <a:solidFill>
                  <a:srgbClr val="FF0000"/>
                </a:solidFill>
                <a:ea typeface="黑体" panose="02010609060101010101" pitchFamily="2" charset="-122"/>
              </a:rPr>
              <a:t>帮助孩子客观分析目前的成绩能进入哪所学校，通过努力能进入哪所学校或有进入更高学校的潜力等。</a:t>
            </a:r>
            <a:endParaRPr lang="zh-CN" altLang="en-US" sz="2800" b="1">
              <a:solidFill>
                <a:srgbClr val="FF0000"/>
              </a:solidFill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63713" y="1268413"/>
            <a:ext cx="69850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800" b="1" smtClean="0">
                <a:latin typeface="黑体" panose="02010609060101010101" pitchFamily="2" charset="-122"/>
                <a:ea typeface="黑体" panose="02010609060101010101" pitchFamily="2" charset="-122"/>
              </a:rPr>
              <a:t>1.</a:t>
            </a:r>
            <a:r>
              <a:rPr lang="zh-CN" altLang="en-US" sz="2800" b="1" smtClean="0">
                <a:latin typeface="黑体" panose="02010609060101010101" pitchFamily="2" charset="-122"/>
                <a:ea typeface="黑体" panose="02010609060101010101" pitchFamily="2" charset="-122"/>
              </a:rPr>
              <a:t>经常花时间耐心地与孩子交谈。</a:t>
            </a:r>
            <a:endParaRPr lang="zh-CN" altLang="en-US" sz="2800" b="1" smtClean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800" b="1" smtClean="0">
                <a:latin typeface="黑体" panose="02010609060101010101" pitchFamily="2" charset="-122"/>
                <a:ea typeface="黑体" panose="02010609060101010101" pitchFamily="2" charset="-122"/>
              </a:rPr>
              <a:t>2.</a:t>
            </a:r>
            <a:r>
              <a:rPr lang="zh-CN" altLang="en-US" sz="2800" b="1" smtClean="0">
                <a:latin typeface="黑体" panose="02010609060101010101" pitchFamily="2" charset="-122"/>
                <a:ea typeface="黑体" panose="02010609060101010101" pitchFamily="2" charset="-122"/>
              </a:rPr>
              <a:t>经常过问孩子的学习，了解孩子的学习情况，督促孩子快速高效完成家庭作业。</a:t>
            </a:r>
            <a:endParaRPr lang="zh-CN" altLang="en-US" sz="2800" b="1" smtClean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800" b="1" smtClean="0">
                <a:latin typeface="黑体" panose="02010609060101010101" pitchFamily="2" charset="-122"/>
                <a:ea typeface="黑体" panose="02010609060101010101" pitchFamily="2" charset="-122"/>
              </a:rPr>
              <a:t>3.</a:t>
            </a:r>
            <a:r>
              <a:rPr lang="zh-CN" altLang="en-US" sz="2800" b="1" smtClean="0">
                <a:latin typeface="黑体" panose="02010609060101010101" pitchFamily="2" charset="-122"/>
                <a:ea typeface="黑体" panose="02010609060101010101" pitchFamily="2" charset="-122"/>
              </a:rPr>
              <a:t>控制好上学放学时间及业余时间（尤其上网时间），双休日尽量少外出；严格控制孩子的零花钱。</a:t>
            </a:r>
            <a:endParaRPr lang="zh-CN" altLang="en-US" sz="2800" b="1" smtClean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800" b="1" smtClean="0">
                <a:latin typeface="黑体" panose="02010609060101010101" pitchFamily="2" charset="-122"/>
                <a:ea typeface="黑体" panose="02010609060101010101" pitchFamily="2" charset="-122"/>
              </a:rPr>
              <a:t>4.</a:t>
            </a:r>
            <a:r>
              <a:rPr lang="zh-CN" altLang="en-US" sz="2800" b="1" smtClean="0">
                <a:latin typeface="黑体" panose="02010609060101010101" pitchFamily="2" charset="-122"/>
                <a:ea typeface="黑体" panose="02010609060101010101" pitchFamily="2" charset="-122"/>
              </a:rPr>
              <a:t>教育孩子慎重交友，平时少与同学尤其是外班同学电话联系，家长对不在视野中的孩子的去向要了解，要尽量控制孩子使用手机等通讯工具以及各种电子产品。</a:t>
            </a:r>
            <a:endParaRPr lang="zh-CN" altLang="en-US" sz="2800" b="1" smtClean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zh-CN" altLang="en-US" sz="2800" b="1" smtClean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zh-CN" sz="2800" b="1" smtClean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5603" name="Text Box 4"/>
          <p:cNvSpPr txBox="1">
            <a:spLocks noChangeArrowheads="1"/>
          </p:cNvSpPr>
          <p:nvPr/>
        </p:nvSpPr>
        <p:spPr bwMode="auto">
          <a:xfrm>
            <a:off x="2268538" y="404813"/>
            <a:ext cx="6335712" cy="701675"/>
          </a:xfrm>
          <a:prstGeom prst="rect">
            <a:avLst/>
          </a:prstGeom>
          <a:noFill/>
          <a:ln w="38100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4000" b="1">
                <a:solidFill>
                  <a:schemeClr val="hlink"/>
                </a:solidFill>
                <a:ea typeface="黑体" panose="02010609060101010101" pitchFamily="2" charset="-122"/>
              </a:rPr>
              <a:t>期中考试后</a:t>
            </a:r>
            <a:r>
              <a:rPr lang="zh-CN" altLang="en-US" sz="4000" b="1">
                <a:solidFill>
                  <a:srgbClr val="CC00CC"/>
                </a:solidFill>
                <a:ea typeface="黑体" panose="02010609060101010101" pitchFamily="2" charset="-122"/>
              </a:rPr>
              <a:t>家长</a:t>
            </a:r>
            <a:r>
              <a:rPr lang="zh-CN" altLang="en-US" sz="4000" b="1">
                <a:solidFill>
                  <a:schemeClr val="hlink"/>
                </a:solidFill>
                <a:ea typeface="黑体" panose="02010609060101010101" pitchFamily="2" charset="-122"/>
              </a:rPr>
              <a:t>要做的：</a:t>
            </a:r>
            <a:endParaRPr lang="zh-CN" altLang="en-US" sz="4000" b="1">
              <a:solidFill>
                <a:schemeClr val="hlink"/>
              </a:solidFill>
              <a:ea typeface="黑体" panose="02010609060101010101" pitchFamily="2" charset="-122"/>
            </a:endParaRPr>
          </a:p>
        </p:txBody>
      </p:sp>
      <p:sp>
        <p:nvSpPr>
          <p:cNvPr id="25604" name="WordArt 6"/>
          <p:cNvSpPr>
            <a:spLocks noChangeArrowheads="1" noChangeShapeType="1" noTextEdit="1"/>
          </p:cNvSpPr>
          <p:nvPr/>
        </p:nvSpPr>
        <p:spPr bwMode="auto">
          <a:xfrm>
            <a:off x="827088" y="981075"/>
            <a:ext cx="576262" cy="3384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教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育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方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法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探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讨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Back009">
            <a:hlinkClick r:id="rId1" action="ppaction://hlinksldjump"/>
          </p:cNvPr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381000"/>
            <a:ext cx="12795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2987675" y="692150"/>
            <a:ext cx="5905500" cy="49006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kumimoji="1" lang="zh-CN" altLang="en-US" sz="2800" b="1">
                <a:latin typeface="黑体" panose="02010609060101010101" pitchFamily="2" charset="-122"/>
                <a:ea typeface="黑体" panose="02010609060101010101" pitchFamily="2" charset="-122"/>
              </a:rPr>
              <a:t>需要过问的十种情况：</a:t>
            </a:r>
            <a:endParaRPr kumimoji="1" lang="zh-CN" altLang="en-US" sz="2800" b="1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kumimoji="1" lang="en-US" altLang="zh-CN" sz="2400" b="1">
                <a:latin typeface="黑体" panose="02010609060101010101" pitchFamily="2" charset="-122"/>
                <a:ea typeface="黑体" panose="02010609060101010101" pitchFamily="2" charset="-122"/>
              </a:rPr>
              <a:t>1</a:t>
            </a:r>
            <a:r>
              <a:rPr kumimoji="1" lang="zh-CN" altLang="en-US" sz="2400" b="1">
                <a:latin typeface="黑体" panose="02010609060101010101" pitchFamily="2" charset="-122"/>
                <a:ea typeface="黑体" panose="02010609060101010101" pitchFamily="2" charset="-122"/>
              </a:rPr>
              <a:t>、在外留宿。</a:t>
            </a:r>
            <a:endParaRPr kumimoji="1" lang="zh-CN" altLang="en-US" sz="2400" b="1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kumimoji="1" lang="en-US" altLang="zh-CN" sz="2400" b="1">
                <a:latin typeface="黑体" panose="02010609060101010101" pitchFamily="2" charset="-122"/>
                <a:ea typeface="黑体" panose="02010609060101010101" pitchFamily="2" charset="-122"/>
              </a:rPr>
              <a:t>2</a:t>
            </a:r>
            <a:r>
              <a:rPr kumimoji="1" lang="zh-CN" altLang="en-US" sz="2400" b="1">
                <a:latin typeface="黑体" panose="02010609060101010101" pitchFamily="2" charset="-122"/>
                <a:ea typeface="黑体" panose="02010609060101010101" pitchFamily="2" charset="-122"/>
              </a:rPr>
              <a:t>、回家很迟。</a:t>
            </a:r>
            <a:endParaRPr kumimoji="1" lang="zh-CN" altLang="en-US" sz="2400" b="1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kumimoji="1" lang="en-US" altLang="zh-CN" sz="2400" b="1">
                <a:latin typeface="黑体" panose="02010609060101010101" pitchFamily="2" charset="-122"/>
                <a:ea typeface="黑体" panose="02010609060101010101" pitchFamily="2" charset="-122"/>
              </a:rPr>
              <a:t>3</a:t>
            </a:r>
            <a:r>
              <a:rPr kumimoji="1" lang="zh-CN" altLang="en-US" sz="2400" b="1">
                <a:latin typeface="黑体" panose="02010609060101010101" pitchFamily="2" charset="-122"/>
                <a:ea typeface="黑体" panose="02010609060101010101" pitchFamily="2" charset="-122"/>
              </a:rPr>
              <a:t>、带同学回家住宿。</a:t>
            </a:r>
            <a:endParaRPr kumimoji="1" lang="zh-CN" altLang="en-US" sz="2400" b="1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kumimoji="1" lang="en-US" altLang="zh-CN" sz="2400" b="1">
                <a:latin typeface="黑体" panose="02010609060101010101" pitchFamily="2" charset="-122"/>
                <a:ea typeface="黑体" panose="02010609060101010101" pitchFamily="2" charset="-122"/>
              </a:rPr>
              <a:t>4</a:t>
            </a:r>
            <a:r>
              <a:rPr kumimoji="1" lang="zh-CN" altLang="en-US" sz="2400" b="1">
                <a:latin typeface="黑体" panose="02010609060101010101" pitchFamily="2" charset="-122"/>
                <a:ea typeface="黑体" panose="02010609060101010101" pitchFamily="2" charset="-122"/>
              </a:rPr>
              <a:t>、打电话时间长，次数多。</a:t>
            </a:r>
            <a:endParaRPr kumimoji="1" lang="zh-CN" altLang="en-US" sz="2400" b="1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kumimoji="1" lang="en-US" altLang="zh-CN" sz="2400" b="1">
                <a:latin typeface="黑体" panose="02010609060101010101" pitchFamily="2" charset="-122"/>
                <a:ea typeface="黑体" panose="02010609060101010101" pitchFamily="2" charset="-122"/>
              </a:rPr>
              <a:t>5</a:t>
            </a:r>
            <a:r>
              <a:rPr kumimoji="1" lang="zh-CN" altLang="en-US" sz="2400" b="1">
                <a:latin typeface="黑体" panose="02010609060101010101" pitchFamily="2" charset="-122"/>
                <a:ea typeface="黑体" panose="02010609060101010101" pitchFamily="2" charset="-122"/>
              </a:rPr>
              <a:t>、受伤回家。</a:t>
            </a:r>
            <a:endParaRPr kumimoji="1" lang="zh-CN" altLang="en-US" sz="2400" b="1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kumimoji="1" lang="en-US" altLang="zh-CN" sz="2400" b="1">
                <a:latin typeface="黑体" panose="02010609060101010101" pitchFamily="2" charset="-122"/>
                <a:ea typeface="黑体" panose="02010609060101010101" pitchFamily="2" charset="-122"/>
              </a:rPr>
              <a:t>6</a:t>
            </a:r>
            <a:r>
              <a:rPr kumimoji="1" lang="zh-CN" altLang="en-US" sz="2400" b="1">
                <a:latin typeface="黑体" panose="02010609060101010101" pitchFamily="2" charset="-122"/>
                <a:ea typeface="黑体" panose="02010609060101010101" pitchFamily="2" charset="-122"/>
              </a:rPr>
              <a:t>、超消费。</a:t>
            </a:r>
            <a:endParaRPr kumimoji="1" lang="zh-CN" altLang="en-US" sz="2400" b="1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kumimoji="1" lang="en-US" altLang="zh-CN" sz="2400" b="1">
                <a:latin typeface="黑体" panose="02010609060101010101" pitchFamily="2" charset="-122"/>
                <a:ea typeface="黑体" panose="02010609060101010101" pitchFamily="2" charset="-122"/>
              </a:rPr>
              <a:t>7</a:t>
            </a:r>
            <a:r>
              <a:rPr kumimoji="1" lang="zh-CN" altLang="en-US" sz="2400" b="1">
                <a:latin typeface="黑体" panose="02010609060101010101" pitchFamily="2" charset="-122"/>
                <a:ea typeface="黑体" panose="02010609060101010101" pitchFamily="2" charset="-122"/>
              </a:rPr>
              <a:t>、超友谊交往。</a:t>
            </a:r>
            <a:endParaRPr kumimoji="1" lang="zh-CN" altLang="en-US" sz="2400" b="1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kumimoji="1" lang="en-US" altLang="zh-CN" sz="2400" b="1">
                <a:latin typeface="黑体" panose="02010609060101010101" pitchFamily="2" charset="-122"/>
                <a:ea typeface="黑体" panose="02010609060101010101" pitchFamily="2" charset="-122"/>
              </a:rPr>
              <a:t>8</a:t>
            </a:r>
            <a:r>
              <a:rPr kumimoji="1" lang="zh-CN" altLang="en-US" sz="2400" b="1">
                <a:latin typeface="黑体" panose="02010609060101010101" pitchFamily="2" charset="-122"/>
                <a:ea typeface="黑体" panose="02010609060101010101" pitchFamily="2" charset="-122"/>
              </a:rPr>
              <a:t>、成绩突然下降。</a:t>
            </a:r>
            <a:endParaRPr kumimoji="1" lang="zh-CN" altLang="en-US" sz="2400" b="1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kumimoji="1" lang="en-US" altLang="zh-CN" sz="2400" b="1">
                <a:latin typeface="黑体" panose="02010609060101010101" pitchFamily="2" charset="-122"/>
                <a:ea typeface="黑体" panose="02010609060101010101" pitchFamily="2" charset="-122"/>
              </a:rPr>
              <a:t>9</a:t>
            </a:r>
            <a:r>
              <a:rPr kumimoji="1" lang="zh-CN" altLang="en-US" sz="2400" b="1">
                <a:latin typeface="黑体" panose="02010609060101010101" pitchFamily="2" charset="-122"/>
                <a:ea typeface="黑体" panose="02010609060101010101" pitchFamily="2" charset="-122"/>
              </a:rPr>
              <a:t>、穿奇装异服，爱好打扮，沉默寡言。</a:t>
            </a:r>
            <a:endParaRPr kumimoji="1" lang="zh-CN" altLang="en-US" sz="2400" b="1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kumimoji="1" lang="en-US" altLang="zh-CN" sz="2400" b="1">
                <a:latin typeface="黑体" panose="02010609060101010101" pitchFamily="2" charset="-122"/>
                <a:ea typeface="黑体" panose="02010609060101010101" pitchFamily="2" charset="-122"/>
              </a:rPr>
              <a:t>10</a:t>
            </a:r>
            <a:r>
              <a:rPr kumimoji="1" lang="zh-CN" altLang="en-US" sz="2400" b="1">
                <a:latin typeface="黑体" panose="02010609060101010101" pitchFamily="2" charset="-122"/>
                <a:ea typeface="黑体" panose="02010609060101010101" pitchFamily="2" charset="-122"/>
              </a:rPr>
              <a:t>、老是玩电脑。</a:t>
            </a:r>
            <a:endParaRPr kumimoji="1" lang="zh-CN" altLang="en-US" sz="24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6628" name="WordArt 7"/>
          <p:cNvSpPr>
            <a:spLocks noChangeArrowheads="1" noChangeShapeType="1" noTextEdit="1"/>
          </p:cNvSpPr>
          <p:nvPr/>
        </p:nvSpPr>
        <p:spPr bwMode="auto">
          <a:xfrm>
            <a:off x="755650" y="692150"/>
            <a:ext cx="576263" cy="3384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教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育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方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法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探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讨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63713" y="1268413"/>
            <a:ext cx="6985000" cy="5040312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zh-CN" sz="2400" b="1" smtClean="0">
                <a:latin typeface="黑体" panose="02010609060101010101" pitchFamily="2" charset="-122"/>
                <a:ea typeface="黑体" panose="02010609060101010101" pitchFamily="2" charset="-122"/>
              </a:rPr>
              <a:t>1.</a:t>
            </a:r>
            <a:r>
              <a:rPr lang="zh-CN" altLang="zh-CN" sz="2400" b="1" smtClean="0">
                <a:latin typeface="黑体" panose="02010609060101010101" pitchFamily="2" charset="-122"/>
                <a:ea typeface="黑体" panose="02010609060101010101" pitchFamily="2" charset="-122"/>
              </a:rPr>
              <a:t>初三学生的心理特点：</a:t>
            </a:r>
            <a:r>
              <a:rPr lang="zh-CN" altLang="en-US" sz="2400" b="1" smtClean="0">
                <a:latin typeface="黑体" panose="02010609060101010101" pitchFamily="2" charset="-122"/>
                <a:ea typeface="黑体" panose="02010609060101010101" pitchFamily="2" charset="-122"/>
              </a:rPr>
              <a:t>一方面</a:t>
            </a:r>
            <a:r>
              <a:rPr lang="zh-CN" altLang="en-US" sz="2400" b="1" smtClean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自我意识加强，</a:t>
            </a:r>
            <a:r>
              <a:rPr lang="zh-CN" altLang="zh-CN" sz="2400" b="1" smtClean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敏感脆弱叛逆</a:t>
            </a:r>
            <a:r>
              <a:rPr lang="zh-CN" altLang="en-US" sz="2400" b="1" smtClean="0">
                <a:latin typeface="黑体" panose="02010609060101010101" pitchFamily="2" charset="-122"/>
                <a:ea typeface="黑体" panose="02010609060101010101" pitchFamily="2" charset="-122"/>
              </a:rPr>
              <a:t>；另一方面</a:t>
            </a:r>
            <a:r>
              <a:rPr lang="zh-CN" altLang="zh-CN" sz="2400" b="1" smtClean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面临竞争和升学的巨大压力</a:t>
            </a:r>
            <a:r>
              <a:rPr lang="zh-CN" altLang="zh-CN" sz="2400" b="1" smtClean="0">
                <a:latin typeface="黑体" panose="02010609060101010101" pitchFamily="2" charset="-122"/>
                <a:ea typeface="黑体" panose="02010609060101010101" pitchFamily="2" charset="-122"/>
              </a:rPr>
              <a:t>，稚嫩的心灵要承受超过成人的风雨，瘦弱的肩膀要担起人生的重担，</a:t>
            </a:r>
            <a:r>
              <a:rPr lang="zh-CN" altLang="en-US" sz="2400" b="1" smtClean="0">
                <a:latin typeface="黑体" panose="02010609060101010101" pitchFamily="2" charset="-122"/>
                <a:ea typeface="黑体" panose="02010609060101010101" pitchFamily="2" charset="-122"/>
              </a:rPr>
              <a:t>因此</a:t>
            </a:r>
            <a:r>
              <a:rPr lang="zh-CN" altLang="en-US" sz="2400" b="1" smtClean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难免会陷入苦恼</a:t>
            </a:r>
            <a:r>
              <a:rPr lang="zh-CN" altLang="en-US" sz="2400" b="1" smtClean="0">
                <a:latin typeface="黑体" panose="02010609060101010101" pitchFamily="2" charset="-122"/>
                <a:ea typeface="黑体" panose="02010609060101010101" pitchFamily="2" charset="-122"/>
              </a:rPr>
              <a:t>。这时</a:t>
            </a:r>
            <a:r>
              <a:rPr lang="zh-CN" altLang="zh-CN" sz="2400" b="1" smtClean="0">
                <a:latin typeface="黑体" panose="02010609060101010101" pitchFamily="2" charset="-122"/>
                <a:ea typeface="黑体" panose="02010609060101010101" pitchFamily="2" charset="-122"/>
              </a:rPr>
              <a:t>作为老师和家长必须给予适当的关心和指导。</a:t>
            </a:r>
            <a:endParaRPr lang="zh-CN" altLang="en-US" sz="2400" b="1" smtClean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zh-CN" sz="2400" b="1" smtClean="0">
                <a:latin typeface="黑体" panose="02010609060101010101" pitchFamily="2" charset="-122"/>
                <a:ea typeface="黑体" panose="02010609060101010101" pitchFamily="2" charset="-122"/>
              </a:rPr>
              <a:t>2.</a:t>
            </a:r>
            <a:r>
              <a:rPr lang="zh-CN" altLang="en-US" sz="2400" b="1" smtClean="0">
                <a:latin typeface="黑体" panose="02010609060101010101" pitchFamily="2" charset="-122"/>
                <a:ea typeface="黑体" panose="02010609060101010101" pitchFamily="2" charset="-122"/>
              </a:rPr>
              <a:t>注意考试后孩子心理的调适。考试成绩好的孩子要</a:t>
            </a:r>
            <a:r>
              <a:rPr lang="zh-CN" altLang="en-US" sz="2400" b="1" smtClean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戒浮躁和懈怠</a:t>
            </a:r>
            <a:r>
              <a:rPr lang="zh-CN" altLang="en-US" sz="2400" b="1" smtClean="0">
                <a:latin typeface="黑体" panose="02010609060101010101" pitchFamily="2" charset="-122"/>
                <a:ea typeface="黑体" panose="02010609060101010101" pitchFamily="2" charset="-122"/>
              </a:rPr>
              <a:t>，引导他们认识一次考试只是通往成功的一个驿站，不是终点；考试失利的孩子要有意识的</a:t>
            </a:r>
            <a:r>
              <a:rPr lang="zh-CN" altLang="en-US" sz="2400" b="1" smtClean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培养他们的耐挫能力</a:t>
            </a:r>
            <a:r>
              <a:rPr lang="zh-CN" altLang="en-US" sz="2400" b="1" smtClean="0">
                <a:latin typeface="黑体" panose="02010609060101010101" pitchFamily="2" charset="-122"/>
                <a:ea typeface="黑体" panose="02010609060101010101" pitchFamily="2" charset="-122"/>
              </a:rPr>
              <a:t>，帮助他们分析原因，找出问题，树立信心，迎接新的挑战。</a:t>
            </a:r>
            <a:endParaRPr lang="zh-CN" altLang="en-US" sz="2400" b="1" smtClean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7651" name="Text Box 4"/>
          <p:cNvSpPr txBox="1">
            <a:spLocks noChangeArrowheads="1"/>
          </p:cNvSpPr>
          <p:nvPr/>
        </p:nvSpPr>
        <p:spPr bwMode="auto">
          <a:xfrm>
            <a:off x="2268538" y="404813"/>
            <a:ext cx="6335712" cy="701675"/>
          </a:xfrm>
          <a:prstGeom prst="rect">
            <a:avLst/>
          </a:prstGeom>
          <a:noFill/>
          <a:ln w="38100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4000" b="1">
                <a:solidFill>
                  <a:schemeClr val="hlink"/>
                </a:solidFill>
                <a:ea typeface="黑体" panose="02010609060101010101" pitchFamily="2" charset="-122"/>
              </a:rPr>
              <a:t>期中考试后</a:t>
            </a:r>
            <a:r>
              <a:rPr lang="zh-CN" altLang="en-US" sz="4000" b="1">
                <a:solidFill>
                  <a:srgbClr val="CC00CC"/>
                </a:solidFill>
                <a:ea typeface="黑体" panose="02010609060101010101" pitchFamily="2" charset="-122"/>
              </a:rPr>
              <a:t>我们</a:t>
            </a:r>
            <a:r>
              <a:rPr lang="zh-CN" altLang="en-US" sz="4000" b="1">
                <a:solidFill>
                  <a:schemeClr val="hlink"/>
                </a:solidFill>
                <a:ea typeface="黑体" panose="02010609060101010101" pitchFamily="2" charset="-122"/>
              </a:rPr>
              <a:t>要做的：</a:t>
            </a:r>
            <a:endParaRPr lang="zh-CN" altLang="en-US" sz="4000" b="1">
              <a:solidFill>
                <a:schemeClr val="hlink"/>
              </a:solidFill>
              <a:ea typeface="黑体" panose="02010609060101010101" pitchFamily="2" charset="-122"/>
            </a:endParaRPr>
          </a:p>
        </p:txBody>
      </p:sp>
      <p:sp>
        <p:nvSpPr>
          <p:cNvPr id="27652" name="WordArt 6"/>
          <p:cNvSpPr>
            <a:spLocks noChangeArrowheads="1" noChangeShapeType="1" noTextEdit="1"/>
          </p:cNvSpPr>
          <p:nvPr/>
        </p:nvSpPr>
        <p:spPr bwMode="auto">
          <a:xfrm>
            <a:off x="755650" y="692150"/>
            <a:ext cx="576263" cy="3384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教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育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方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法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探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讨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08175" y="1628775"/>
            <a:ext cx="6769100" cy="2657475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zh-CN" sz="2400" b="1" smtClean="0">
                <a:latin typeface="黑体" panose="02010609060101010101" pitchFamily="2" charset="-122"/>
                <a:ea typeface="黑体" panose="02010609060101010101" pitchFamily="2" charset="-122"/>
              </a:rPr>
              <a:t>3.</a:t>
            </a:r>
            <a:r>
              <a:rPr lang="zh-CN" altLang="en-US" sz="2400" b="1" smtClean="0">
                <a:latin typeface="黑体" panose="02010609060101010101" pitchFamily="2" charset="-122"/>
                <a:ea typeface="黑体" panose="02010609060101010101" pitchFamily="2" charset="-122"/>
              </a:rPr>
              <a:t>对孩子要</a:t>
            </a:r>
            <a:r>
              <a:rPr lang="zh-CN" altLang="en-US" sz="2400" b="1" smtClean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有信心</a:t>
            </a:r>
            <a:r>
              <a:rPr lang="zh-CN" altLang="en-US" sz="2400" b="1" smtClean="0">
                <a:latin typeface="黑体" panose="02010609060101010101" pitchFamily="2" charset="-122"/>
                <a:ea typeface="黑体" panose="02010609060101010101" pitchFamily="2" charset="-122"/>
              </a:rPr>
              <a:t>。教育孩子做好人、做有用的人是我们的共同责任。要对孩子说</a:t>
            </a:r>
            <a:r>
              <a:rPr lang="zh-CN" altLang="en-US" sz="2400" b="1" smtClean="0">
                <a:ea typeface="黑体" panose="02010609060101010101" pitchFamily="2" charset="-122"/>
              </a:rPr>
              <a:t>“</a:t>
            </a:r>
            <a:r>
              <a:rPr lang="zh-CN" altLang="en-US" sz="2400" b="1" smtClean="0">
                <a:latin typeface="黑体" panose="02010609060101010101" pitchFamily="2" charset="-122"/>
                <a:ea typeface="黑体" panose="02010609060101010101" pitchFamily="2" charset="-122"/>
              </a:rPr>
              <a:t>只要有</a:t>
            </a:r>
            <a:r>
              <a:rPr lang="en-US" altLang="zh-CN" sz="2400" b="1" smtClean="0">
                <a:latin typeface="黑体" panose="02010609060101010101" pitchFamily="2" charset="-122"/>
                <a:ea typeface="黑体" panose="02010609060101010101" pitchFamily="2" charset="-122"/>
              </a:rPr>
              <a:t>1%</a:t>
            </a:r>
            <a:r>
              <a:rPr lang="zh-CN" altLang="en-US" sz="2400" b="1" smtClean="0">
                <a:latin typeface="黑体" panose="02010609060101010101" pitchFamily="2" charset="-122"/>
                <a:ea typeface="黑体" panose="02010609060101010101" pitchFamily="2" charset="-122"/>
              </a:rPr>
              <a:t>的希望，就要付出</a:t>
            </a:r>
            <a:r>
              <a:rPr lang="en-US" altLang="zh-CN" sz="2400" b="1" smtClean="0">
                <a:latin typeface="黑体" panose="02010609060101010101" pitchFamily="2" charset="-122"/>
                <a:ea typeface="黑体" panose="02010609060101010101" pitchFamily="2" charset="-122"/>
              </a:rPr>
              <a:t>100%</a:t>
            </a:r>
            <a:r>
              <a:rPr lang="zh-CN" altLang="en-US" sz="2400" b="1" smtClean="0">
                <a:latin typeface="黑体" panose="02010609060101010101" pitchFamily="2" charset="-122"/>
                <a:ea typeface="黑体" panose="02010609060101010101" pitchFamily="2" charset="-122"/>
              </a:rPr>
              <a:t>的努力</a:t>
            </a:r>
            <a:r>
              <a:rPr lang="zh-CN" altLang="en-US" sz="2400" b="1" smtClean="0">
                <a:ea typeface="黑体" panose="02010609060101010101" pitchFamily="2" charset="-122"/>
              </a:rPr>
              <a:t>”</a:t>
            </a:r>
            <a:r>
              <a:rPr lang="zh-CN" altLang="en-US" sz="2400" b="1" smtClean="0">
                <a:latin typeface="黑体" panose="02010609060101010101" pitchFamily="2" charset="-122"/>
                <a:ea typeface="黑体" panose="02010609060101010101" pitchFamily="2" charset="-122"/>
              </a:rPr>
              <a:t>。同时对孩子有</a:t>
            </a:r>
            <a:r>
              <a:rPr lang="zh-CN" altLang="en-US" sz="2400" b="1" smtClean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合理的定位</a:t>
            </a:r>
            <a:r>
              <a:rPr lang="zh-CN" altLang="en-US" sz="2400" b="1" smtClean="0">
                <a:latin typeface="黑体" panose="02010609060101010101" pitchFamily="2" charset="-122"/>
                <a:ea typeface="黑体" panose="02010609060101010101" pitchFamily="2" charset="-122"/>
              </a:rPr>
              <a:t>，否则会挫伤他的自尊心。</a:t>
            </a:r>
            <a:endParaRPr lang="zh-CN" altLang="en-US" sz="2400" b="1" smtClean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zh-CN" sz="2400" b="1" smtClean="0">
                <a:latin typeface="黑体" panose="02010609060101010101" pitchFamily="2" charset="-122"/>
                <a:ea typeface="黑体" panose="02010609060101010101" pitchFamily="2" charset="-122"/>
              </a:rPr>
              <a:t>4.</a:t>
            </a:r>
            <a:r>
              <a:rPr lang="zh-CN" altLang="zh-CN" sz="2400" b="1" smtClean="0">
                <a:latin typeface="黑体" panose="02010609060101010101" pitchFamily="2" charset="-122"/>
                <a:ea typeface="黑体" panose="02010609060101010101" pitchFamily="2" charset="-122"/>
              </a:rPr>
              <a:t>针对学生的情况，</a:t>
            </a:r>
            <a:r>
              <a:rPr lang="zh-CN" altLang="en-US" sz="2400" b="1" smtClean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加强家校</a:t>
            </a:r>
            <a:r>
              <a:rPr lang="zh-CN" altLang="zh-CN" sz="2400" b="1" smtClean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联系</a:t>
            </a:r>
            <a:r>
              <a:rPr lang="zh-CN" altLang="zh-CN" sz="2400" b="1" smtClean="0">
                <a:latin typeface="黑体" panose="02010609060101010101" pitchFamily="2" charset="-122"/>
                <a:ea typeface="黑体" panose="02010609060101010101" pitchFamily="2" charset="-122"/>
              </a:rPr>
              <a:t>，及时沟通。</a:t>
            </a:r>
            <a:endParaRPr lang="zh-CN" altLang="zh-CN" sz="2400" b="1" smtClean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eaLnBrk="1" hangingPunct="1">
              <a:buFontTx/>
              <a:buNone/>
            </a:pPr>
            <a:r>
              <a:rPr lang="zh-CN" altLang="en-US" b="1" smtClean="0">
                <a:ea typeface="黑体" panose="02010609060101010101" pitchFamily="2" charset="-122"/>
              </a:rPr>
              <a:t>  </a:t>
            </a:r>
            <a:endParaRPr lang="zh-CN" altLang="en-US" b="1" smtClean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8675" name="Text Box 4"/>
          <p:cNvSpPr txBox="1">
            <a:spLocks noChangeArrowheads="1"/>
          </p:cNvSpPr>
          <p:nvPr/>
        </p:nvSpPr>
        <p:spPr bwMode="auto">
          <a:xfrm>
            <a:off x="1979613" y="549275"/>
            <a:ext cx="6335712" cy="701675"/>
          </a:xfrm>
          <a:prstGeom prst="rect">
            <a:avLst/>
          </a:prstGeom>
          <a:noFill/>
          <a:ln w="38100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4000" b="1">
                <a:solidFill>
                  <a:schemeClr val="hlink"/>
                </a:solidFill>
                <a:ea typeface="黑体" panose="02010609060101010101" pitchFamily="2" charset="-122"/>
              </a:rPr>
              <a:t>期中考试后</a:t>
            </a:r>
            <a:r>
              <a:rPr lang="zh-CN" altLang="en-US" sz="4000" b="1">
                <a:solidFill>
                  <a:srgbClr val="CC00CC"/>
                </a:solidFill>
                <a:ea typeface="黑体" panose="02010609060101010101" pitchFamily="2" charset="-122"/>
              </a:rPr>
              <a:t>我们</a:t>
            </a:r>
            <a:r>
              <a:rPr lang="zh-CN" altLang="en-US" sz="4000" b="1">
                <a:solidFill>
                  <a:schemeClr val="hlink"/>
                </a:solidFill>
                <a:ea typeface="黑体" panose="02010609060101010101" pitchFamily="2" charset="-122"/>
              </a:rPr>
              <a:t>要做的：</a:t>
            </a:r>
            <a:endParaRPr lang="zh-CN" altLang="en-US" sz="4000" b="1">
              <a:solidFill>
                <a:schemeClr val="hlink"/>
              </a:solidFill>
              <a:ea typeface="黑体" panose="02010609060101010101" pitchFamily="2" charset="-122"/>
            </a:endParaRPr>
          </a:p>
        </p:txBody>
      </p:sp>
      <p:sp>
        <p:nvSpPr>
          <p:cNvPr id="28676" name="WordArt 6"/>
          <p:cNvSpPr>
            <a:spLocks noChangeArrowheads="1" noChangeShapeType="1" noTextEdit="1"/>
          </p:cNvSpPr>
          <p:nvPr/>
        </p:nvSpPr>
        <p:spPr bwMode="auto">
          <a:xfrm>
            <a:off x="755650" y="692150"/>
            <a:ext cx="576263" cy="3384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教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育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方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法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探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讨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4"/>
          <p:cNvSpPr txBox="1">
            <a:spLocks noChangeArrowheads="1"/>
          </p:cNvSpPr>
          <p:nvPr/>
        </p:nvSpPr>
        <p:spPr bwMode="auto">
          <a:xfrm>
            <a:off x="2916238" y="620713"/>
            <a:ext cx="5761037" cy="701675"/>
          </a:xfrm>
          <a:prstGeom prst="rect">
            <a:avLst/>
          </a:prstGeom>
          <a:noFill/>
          <a:ln w="38100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4000" b="1">
                <a:solidFill>
                  <a:schemeClr val="hlink"/>
                </a:solidFill>
                <a:ea typeface="黑体" panose="02010609060101010101" pitchFamily="2" charset="-122"/>
              </a:rPr>
              <a:t>任课老师及联系电话：</a:t>
            </a:r>
            <a:endParaRPr lang="zh-CN" altLang="en-US" sz="4000" b="1">
              <a:solidFill>
                <a:schemeClr val="hlink"/>
              </a:solidFill>
              <a:ea typeface="黑体" panose="02010609060101010101" pitchFamily="2" charset="-122"/>
            </a:endParaRPr>
          </a:p>
        </p:txBody>
      </p:sp>
      <p:sp>
        <p:nvSpPr>
          <p:cNvPr id="29699" name="WordArt 7"/>
          <p:cNvSpPr>
            <a:spLocks noChangeArrowheads="1" noChangeShapeType="1" noTextEdit="1"/>
          </p:cNvSpPr>
          <p:nvPr/>
        </p:nvSpPr>
        <p:spPr bwMode="auto">
          <a:xfrm>
            <a:off x="755650" y="692150"/>
            <a:ext cx="576263" cy="3384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教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育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方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法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探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讨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763713" y="893763"/>
            <a:ext cx="6911975" cy="1408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kumimoji="1" lang="en-US" altLang="zh-CN" sz="4000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      </a:t>
            </a:r>
            <a:r>
              <a:rPr kumimoji="1" lang="zh-CN" altLang="en-US" sz="3200" b="1">
                <a:solidFill>
                  <a:srgbClr val="CC00CC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多了解孩子学习，关心学习成绩，更关注学习过程。</a:t>
            </a:r>
            <a:endParaRPr kumimoji="1" lang="zh-CN" altLang="en-US" sz="3200" b="1">
              <a:solidFill>
                <a:srgbClr val="CC00CC"/>
              </a:solidFill>
              <a:latin typeface="Times New Roman" panose="02020603050405020304" pitchFamily="18" charset="0"/>
              <a:ea typeface="华文新魏" panose="02010800040101010101" pitchFamily="2" charset="-122"/>
            </a:endParaRP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692275" y="2708275"/>
            <a:ext cx="7273925" cy="16637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kumimoji="1" lang="en-US" altLang="zh-CN" sz="5400">
                <a:solidFill>
                  <a:srgbClr val="660066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      </a:t>
            </a:r>
            <a:r>
              <a:rPr kumimoji="1" lang="zh-CN" altLang="en-US" sz="3200" b="1">
                <a:solidFill>
                  <a:srgbClr val="0000CC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多了解孩子需求，关心生活起居，更关注内心世界。</a:t>
            </a:r>
            <a:endParaRPr kumimoji="1" lang="zh-CN" altLang="en-US" sz="32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24" name="WordArt 9"/>
          <p:cNvSpPr>
            <a:spLocks noChangeArrowheads="1" noChangeShapeType="1" noTextEdit="1"/>
          </p:cNvSpPr>
          <p:nvPr/>
        </p:nvSpPr>
        <p:spPr bwMode="auto">
          <a:xfrm>
            <a:off x="755650" y="692150"/>
            <a:ext cx="576263" cy="3384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教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育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方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法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探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讨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5"/>
          <p:cNvSpPr txBox="1">
            <a:spLocks noChangeArrowheads="1"/>
          </p:cNvSpPr>
          <p:nvPr/>
        </p:nvSpPr>
        <p:spPr bwMode="auto">
          <a:xfrm>
            <a:off x="3852863" y="3357563"/>
            <a:ext cx="3671887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3200" b="1">
                <a:solidFill>
                  <a:schemeClr val="hlink"/>
                </a:solidFill>
                <a:ea typeface="黑体" panose="02010609060101010101" pitchFamily="2" charset="-122"/>
              </a:rPr>
              <a:t>三、教育方法探讨</a:t>
            </a:r>
            <a:endParaRPr lang="zh-CN" altLang="en-US" sz="3200" b="1">
              <a:solidFill>
                <a:schemeClr val="hlink"/>
              </a:solidFill>
              <a:ea typeface="黑体" panose="02010609060101010101" pitchFamily="2" charset="-122"/>
            </a:endParaRPr>
          </a:p>
        </p:txBody>
      </p:sp>
      <p:sp>
        <p:nvSpPr>
          <p:cNvPr id="4099" name="Text Box 6"/>
          <p:cNvSpPr txBox="1">
            <a:spLocks noChangeArrowheads="1"/>
          </p:cNvSpPr>
          <p:nvPr/>
        </p:nvSpPr>
        <p:spPr bwMode="auto">
          <a:xfrm>
            <a:off x="3852863" y="2060575"/>
            <a:ext cx="3744912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3200" b="1">
                <a:solidFill>
                  <a:schemeClr val="hlink"/>
                </a:solidFill>
                <a:ea typeface="黑体" panose="02010609060101010101" pitchFamily="2" charset="-122"/>
              </a:rPr>
              <a:t>一、班级现状分析</a:t>
            </a:r>
            <a:endParaRPr lang="zh-CN" altLang="en-US" sz="3200" b="1">
              <a:solidFill>
                <a:schemeClr val="hlink"/>
              </a:solidFill>
              <a:ea typeface="黑体" panose="02010609060101010101" pitchFamily="2" charset="-122"/>
            </a:endParaRPr>
          </a:p>
        </p:txBody>
      </p:sp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3852863" y="2709863"/>
            <a:ext cx="3671887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chemeClr val="hlink"/>
                </a:solidFill>
                <a:ea typeface="黑体" panose="02010609060101010101" pitchFamily="2" charset="-122"/>
              </a:rPr>
              <a:t>二、先进经验介绍</a:t>
            </a:r>
            <a:endParaRPr lang="zh-CN" altLang="en-US" sz="3200" b="1">
              <a:solidFill>
                <a:schemeClr val="hlink"/>
              </a:solidFill>
              <a:ea typeface="黑体" panose="02010609060101010101" pitchFamily="2" charset="-122"/>
            </a:endParaRPr>
          </a:p>
        </p:txBody>
      </p:sp>
      <p:sp>
        <p:nvSpPr>
          <p:cNvPr id="4101" name="Text Box 8"/>
          <p:cNvSpPr txBox="1">
            <a:spLocks noChangeArrowheads="1"/>
          </p:cNvSpPr>
          <p:nvPr/>
        </p:nvSpPr>
        <p:spPr bwMode="auto">
          <a:xfrm>
            <a:off x="3852863" y="4005263"/>
            <a:ext cx="3600450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chemeClr val="hlink"/>
                </a:solidFill>
                <a:ea typeface="黑体" panose="02010609060101010101" pitchFamily="2" charset="-122"/>
              </a:rPr>
              <a:t>四、任课老师寄语</a:t>
            </a:r>
            <a:endParaRPr lang="zh-CN" altLang="en-US" sz="3200" b="1">
              <a:solidFill>
                <a:schemeClr val="hlink"/>
              </a:solidFill>
              <a:ea typeface="黑体" panose="02010609060101010101" pitchFamily="2" charset="-122"/>
            </a:endParaRPr>
          </a:p>
        </p:txBody>
      </p:sp>
      <p:sp>
        <p:nvSpPr>
          <p:cNvPr id="4102" name="WordArt 9"/>
          <p:cNvSpPr>
            <a:spLocks noChangeArrowheads="1" noChangeShapeType="1" noTextEdit="1"/>
          </p:cNvSpPr>
          <p:nvPr/>
        </p:nvSpPr>
        <p:spPr bwMode="auto">
          <a:xfrm>
            <a:off x="611188" y="620713"/>
            <a:ext cx="3600450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19050">
                  <a:solidFill>
                    <a:srgbClr val="00CCFF"/>
                  </a:solidFill>
                  <a:rou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家长会安排</a:t>
            </a:r>
            <a:endParaRPr lang="zh-CN" altLang="en-US" sz="3600" kern="10">
              <a:ln w="19050">
                <a:solidFill>
                  <a:srgbClr val="00CCFF"/>
                </a:solidFill>
                <a:round/>
              </a:ln>
              <a:solidFill>
                <a:srgbClr val="00008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103" name="Text Box 10"/>
          <p:cNvSpPr txBox="1">
            <a:spLocks noChangeArrowheads="1"/>
          </p:cNvSpPr>
          <p:nvPr/>
        </p:nvSpPr>
        <p:spPr bwMode="auto">
          <a:xfrm>
            <a:off x="3852863" y="4652963"/>
            <a:ext cx="3887787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chemeClr val="hlink"/>
                </a:solidFill>
                <a:ea typeface="黑体" panose="02010609060101010101" pitchFamily="2" charset="-122"/>
              </a:rPr>
              <a:t>五、家长自由交流</a:t>
            </a:r>
            <a:endParaRPr lang="zh-CN" altLang="en-US" sz="3200" b="1">
              <a:solidFill>
                <a:schemeClr val="hlink"/>
              </a:solidFill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268413"/>
            <a:ext cx="8229600" cy="1143000"/>
          </a:xfrm>
        </p:spPr>
        <p:txBody>
          <a:bodyPr/>
          <a:lstStyle/>
          <a:p>
            <a:pPr eaLnBrk="1" hangingPunct="1"/>
            <a:r>
              <a:rPr lang="zh-CN" altLang="en-US" sz="5400" b="1" smtClean="0">
                <a:solidFill>
                  <a:srgbClr val="3F9197"/>
                </a:solidFill>
                <a:ea typeface="华文琥珀" pitchFamily="2" charset="-122"/>
              </a:rPr>
              <a:t>任课老师寄语</a:t>
            </a:r>
            <a:endParaRPr lang="zh-CN" altLang="en-US" sz="5400" b="1" smtClean="0">
              <a:solidFill>
                <a:srgbClr val="3F9197"/>
              </a:solidFill>
              <a:ea typeface="华文琥珀" pitchFamily="2" charset="-122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CN" altLang="zh-CN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zh-CN" altLang="zh-CN" smtClean="0"/>
          </a:p>
        </p:txBody>
      </p:sp>
      <p:pic>
        <p:nvPicPr>
          <p:cNvPr id="32772" name="Picture 4" descr="蓝绿11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454" name="Text Box 6"/>
          <p:cNvSpPr txBox="1">
            <a:spLocks noChangeArrowheads="1"/>
          </p:cNvSpPr>
          <p:nvPr/>
        </p:nvSpPr>
        <p:spPr bwMode="auto">
          <a:xfrm>
            <a:off x="179388" y="476250"/>
            <a:ext cx="8785225" cy="22875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1" lang="en-US" altLang="zh-CN" sz="4800">
                <a:solidFill>
                  <a:srgbClr val="CCFF66"/>
                </a:solidFill>
                <a:latin typeface="Times New Roman" panose="02020603050405020304" pitchFamily="18" charset="0"/>
                <a:ea typeface="华文隶书" pitchFamily="2" charset="-122"/>
              </a:rPr>
              <a:t>    </a:t>
            </a:r>
            <a:r>
              <a:rPr kumimoji="1" lang="zh-CN" altLang="en-US" sz="4800" b="1">
                <a:solidFill>
                  <a:srgbClr val="D60093"/>
                </a:solidFill>
                <a:latin typeface="楷体_GB2312" pitchFamily="49" charset="-122"/>
                <a:ea typeface="楷体_GB2312" pitchFamily="49" charset="-122"/>
              </a:rPr>
              <a:t>成功的学校教育</a:t>
            </a:r>
            <a:endParaRPr kumimoji="1" lang="zh-CN" altLang="en-US" sz="4800" b="1">
              <a:solidFill>
                <a:srgbClr val="D60093"/>
              </a:solidFill>
              <a:latin typeface="楷体_GB2312" pitchFamily="49" charset="-122"/>
              <a:ea typeface="楷体_GB2312" pitchFamily="49" charset="-122"/>
            </a:endParaRPr>
          </a:p>
          <a:p>
            <a:r>
              <a:rPr kumimoji="1" lang="zh-CN" altLang="en-US" sz="4800" b="1">
                <a:solidFill>
                  <a:srgbClr val="D60093"/>
                </a:solidFill>
                <a:latin typeface="楷体_GB2312" pitchFamily="49" charset="-122"/>
                <a:ea typeface="楷体_GB2312" pitchFamily="49" charset="-122"/>
              </a:rPr>
              <a:t>            离不开</a:t>
            </a:r>
            <a:endParaRPr kumimoji="1" lang="zh-CN" altLang="en-US" sz="4800" b="1">
              <a:solidFill>
                <a:srgbClr val="D60093"/>
              </a:solidFill>
              <a:latin typeface="楷体_GB2312" pitchFamily="49" charset="-122"/>
              <a:ea typeface="楷体_GB2312" pitchFamily="49" charset="-122"/>
            </a:endParaRPr>
          </a:p>
          <a:p>
            <a:r>
              <a:rPr kumimoji="1" lang="zh-CN" altLang="en-US" sz="4800" b="1">
                <a:solidFill>
                  <a:srgbClr val="D60093"/>
                </a:solidFill>
                <a:latin typeface="楷体_GB2312" pitchFamily="49" charset="-122"/>
                <a:ea typeface="楷体_GB2312" pitchFamily="49" charset="-122"/>
              </a:rPr>
              <a:t>              成功的家庭教育</a:t>
            </a:r>
            <a:endParaRPr kumimoji="1" lang="zh-CN" altLang="en-US" sz="4800" b="1">
              <a:solidFill>
                <a:srgbClr val="D60093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04455" name="WordArt 7"/>
          <p:cNvSpPr>
            <a:spLocks noChangeArrowheads="1" noChangeShapeType="1" noTextEdit="1"/>
          </p:cNvSpPr>
          <p:nvPr/>
        </p:nvSpPr>
        <p:spPr bwMode="auto">
          <a:xfrm>
            <a:off x="611188" y="3213100"/>
            <a:ext cx="7993062" cy="24495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为了孩子的明天，</a:t>
            </a:r>
            <a:endParaRPr lang="zh-CN" altLang="en-US" sz="3600" b="1" kern="1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3600" b="1" kern="1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    我们共同努力！</a:t>
            </a:r>
            <a:endParaRPr lang="zh-CN" altLang="en-US" sz="3600" b="1" kern="1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04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104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4" grpId="0"/>
      <p:bldP spid="10445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BJ3057"/>
          <p:cNvPicPr>
            <a:picLocks noChangeAspect="1" noChangeArrowheads="1"/>
          </p:cNvPicPr>
          <p:nvPr/>
        </p:nvPicPr>
        <p:blipFill>
          <a:blip r:embed="rId1" cstate="print">
            <a:lum bright="2000" contrast="-10000"/>
          </a:blip>
          <a:srcRect/>
          <a:stretch>
            <a:fillRect/>
          </a:stretch>
        </p:blipFill>
        <p:spPr bwMode="auto">
          <a:xfrm>
            <a:off x="0" y="0"/>
            <a:ext cx="91709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5" name="WordArt 3">
            <a:hlinkClick r:id="rId2" action="ppaction://hlinkfile"/>
          </p:cNvPr>
          <p:cNvSpPr>
            <a:spLocks noChangeArrowheads="1" noChangeShapeType="1" noTextEdit="1"/>
          </p:cNvSpPr>
          <p:nvPr/>
        </p:nvSpPr>
        <p:spPr bwMode="auto">
          <a:xfrm>
            <a:off x="468313" y="4365625"/>
            <a:ext cx="8280400" cy="835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9525">
                  <a:solidFill>
                    <a:srgbClr val="99CC00"/>
                  </a:solidFill>
                  <a:round/>
                </a:ln>
                <a:solidFill>
                  <a:srgbClr val="FFFF00">
                    <a:alpha val="61176"/>
                  </a:srgbClr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感谢各位家长！</a:t>
            </a:r>
            <a:endParaRPr lang="zh-CN" altLang="en-US" sz="3600" kern="10">
              <a:ln w="9525">
                <a:solidFill>
                  <a:srgbClr val="99CC00"/>
                </a:solidFill>
                <a:round/>
              </a:ln>
              <a:solidFill>
                <a:srgbClr val="FFFF00">
                  <a:alpha val="61176"/>
                </a:srgbClr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150" y="836613"/>
            <a:ext cx="7308850" cy="4525962"/>
          </a:xfrm>
        </p:spPr>
        <p:txBody>
          <a:bodyPr/>
          <a:lstStyle/>
          <a:p>
            <a:pPr eaLnBrk="1" hangingPunct="1"/>
            <a:r>
              <a:rPr lang="zh-CN" altLang="en-US" sz="4000" b="1" smtClean="0">
                <a:solidFill>
                  <a:schemeClr val="hlink"/>
                </a:solidFill>
                <a:ea typeface="黑体" panose="02010609060101010101" pitchFamily="2" charset="-122"/>
              </a:rPr>
              <a:t>第一次阶段测试班级优胜者：</a:t>
            </a:r>
            <a:endParaRPr lang="zh-CN" altLang="en-US" sz="4000" b="1" smtClean="0">
              <a:solidFill>
                <a:schemeClr val="hlink"/>
              </a:solidFill>
              <a:ea typeface="黑体" panose="02010609060101010101" pitchFamily="2" charset="-122"/>
            </a:endParaRPr>
          </a:p>
          <a:p>
            <a:pPr eaLnBrk="1" hangingPunct="1">
              <a:buFontTx/>
              <a:buNone/>
            </a:pPr>
            <a:r>
              <a:rPr lang="zh-CN" altLang="en-US" smtClean="0"/>
              <a:t> </a:t>
            </a:r>
            <a:endParaRPr lang="zh-CN" altLang="en-US" smtClean="0"/>
          </a:p>
          <a:p>
            <a:pPr eaLnBrk="1" hangingPunct="1">
              <a:buFontTx/>
              <a:buNone/>
            </a:pPr>
            <a:r>
              <a:rPr lang="zh-CN" altLang="en-US" smtClean="0"/>
              <a:t>    </a:t>
            </a:r>
            <a:endParaRPr lang="zh-CN" altLang="en-US" smtClean="0"/>
          </a:p>
          <a:p>
            <a:pPr eaLnBrk="1" hangingPunct="1">
              <a:buFontTx/>
              <a:buNone/>
            </a:pPr>
            <a:r>
              <a:rPr lang="zh-CN" altLang="en-US" smtClean="0"/>
              <a:t>    </a:t>
            </a:r>
            <a:endParaRPr lang="zh-CN" altLang="en-US" b="1" smtClean="0">
              <a:solidFill>
                <a:srgbClr val="FF0000"/>
              </a:solidFill>
            </a:endParaRPr>
          </a:p>
        </p:txBody>
      </p:sp>
      <p:sp>
        <p:nvSpPr>
          <p:cNvPr id="5123" name="WordArt 5"/>
          <p:cNvSpPr>
            <a:spLocks noChangeArrowheads="1" noChangeShapeType="1" noTextEdit="1"/>
          </p:cNvSpPr>
          <p:nvPr/>
        </p:nvSpPr>
        <p:spPr bwMode="auto">
          <a:xfrm>
            <a:off x="755650" y="692150"/>
            <a:ext cx="576263" cy="3384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班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级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现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状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分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析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ChangeArrowheads="1"/>
          </p:cNvSpPr>
          <p:nvPr/>
        </p:nvSpPr>
        <p:spPr bwMode="auto">
          <a:xfrm>
            <a:off x="2411413" y="1196975"/>
            <a:ext cx="730885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zh-CN" altLang="en-US" sz="3200" b="1">
                <a:solidFill>
                  <a:srgbClr val="0000CC"/>
                </a:solidFill>
                <a:ea typeface="黑体" panose="02010609060101010101" pitchFamily="2" charset="-122"/>
              </a:rPr>
              <a:t>班级优胜者：</a:t>
            </a:r>
            <a:r>
              <a:rPr lang="zh-CN" altLang="en-US" sz="3200"/>
              <a:t>    </a:t>
            </a:r>
            <a:endParaRPr lang="zh-CN" altLang="en-US" sz="3200"/>
          </a:p>
          <a:p>
            <a:pPr marL="342900" indent="-342900">
              <a:spcBef>
                <a:spcPct val="20000"/>
              </a:spcBef>
            </a:pPr>
            <a:r>
              <a:rPr lang="zh-CN" altLang="en-US" sz="3200"/>
              <a:t>    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  <p:sp>
        <p:nvSpPr>
          <p:cNvPr id="6147" name="Text Box 8"/>
          <p:cNvSpPr txBox="1">
            <a:spLocks noChangeArrowheads="1"/>
          </p:cNvSpPr>
          <p:nvPr/>
        </p:nvSpPr>
        <p:spPr bwMode="auto">
          <a:xfrm>
            <a:off x="2339975" y="404813"/>
            <a:ext cx="5761038" cy="701675"/>
          </a:xfrm>
          <a:prstGeom prst="rect">
            <a:avLst/>
          </a:prstGeom>
          <a:noFill/>
          <a:ln w="38100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4000" b="1">
                <a:solidFill>
                  <a:schemeClr val="hlink"/>
                </a:solidFill>
                <a:ea typeface="黑体" panose="02010609060101010101" pitchFamily="2" charset="-122"/>
              </a:rPr>
              <a:t>期中测试质量分析</a:t>
            </a:r>
            <a:endParaRPr lang="zh-CN" altLang="en-US" sz="4000" b="1">
              <a:solidFill>
                <a:schemeClr val="hlink"/>
              </a:solidFill>
              <a:ea typeface="黑体" panose="02010609060101010101" pitchFamily="2" charset="-122"/>
            </a:endParaRPr>
          </a:p>
        </p:txBody>
      </p:sp>
      <p:sp>
        <p:nvSpPr>
          <p:cNvPr id="6148" name="WordArt 9"/>
          <p:cNvSpPr>
            <a:spLocks noChangeArrowheads="1" noChangeShapeType="1" noTextEdit="1"/>
          </p:cNvSpPr>
          <p:nvPr/>
        </p:nvSpPr>
        <p:spPr bwMode="auto">
          <a:xfrm>
            <a:off x="827088" y="765175"/>
            <a:ext cx="576262" cy="3384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班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级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现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状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分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析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2411413" y="1557338"/>
            <a:ext cx="6408737" cy="33845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zh-CN" altLang="en-US" sz="3200" b="1">
                <a:solidFill>
                  <a:srgbClr val="0000CC"/>
                </a:solidFill>
                <a:ea typeface="黑体" panose="02010609060101010101" pitchFamily="2" charset="-122"/>
              </a:rPr>
              <a:t>进步较快的学生：</a:t>
            </a:r>
            <a:r>
              <a:rPr lang="zh-CN" altLang="en-US" sz="3200"/>
              <a:t>    </a:t>
            </a:r>
            <a:endParaRPr lang="zh-CN" altLang="en-US" sz="3200"/>
          </a:p>
          <a:p>
            <a:pPr marL="342900" indent="-342900">
              <a:spcBef>
                <a:spcPct val="20000"/>
              </a:spcBef>
            </a:pPr>
            <a:r>
              <a:rPr lang="zh-CN" altLang="en-US" sz="3200"/>
              <a:t>    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339975" y="404813"/>
            <a:ext cx="5761038" cy="701675"/>
          </a:xfrm>
          <a:prstGeom prst="rect">
            <a:avLst/>
          </a:prstGeom>
          <a:noFill/>
          <a:ln w="38100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4000" b="1">
                <a:solidFill>
                  <a:schemeClr val="hlink"/>
                </a:solidFill>
                <a:ea typeface="黑体" panose="02010609060101010101" pitchFamily="2" charset="-122"/>
              </a:rPr>
              <a:t>期中测试质量分析</a:t>
            </a:r>
            <a:endParaRPr lang="zh-CN" altLang="en-US" sz="4000" b="1">
              <a:solidFill>
                <a:schemeClr val="hlink"/>
              </a:solidFill>
              <a:ea typeface="黑体" panose="02010609060101010101" pitchFamily="2" charset="-122"/>
            </a:endParaRPr>
          </a:p>
        </p:txBody>
      </p:sp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>
            <a:off x="827088" y="765175"/>
            <a:ext cx="576262" cy="3384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班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级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现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状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分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析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ChangeArrowheads="1"/>
          </p:cNvSpPr>
          <p:nvPr/>
        </p:nvSpPr>
        <p:spPr bwMode="auto">
          <a:xfrm>
            <a:off x="2411413" y="1196975"/>
            <a:ext cx="7308850" cy="5762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zh-CN" altLang="en-US" sz="3200" b="1">
                <a:solidFill>
                  <a:srgbClr val="0000CC"/>
                </a:solidFill>
                <a:ea typeface="黑体" panose="02010609060101010101" pitchFamily="2" charset="-122"/>
              </a:rPr>
              <a:t>班级各科均分及最高分：</a:t>
            </a:r>
            <a:r>
              <a:rPr lang="zh-CN" altLang="en-US" sz="3200"/>
              <a:t>    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2339975" y="404813"/>
            <a:ext cx="5761038" cy="701675"/>
          </a:xfrm>
          <a:prstGeom prst="rect">
            <a:avLst/>
          </a:prstGeom>
          <a:noFill/>
          <a:ln w="38100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4000" b="1">
                <a:solidFill>
                  <a:schemeClr val="hlink"/>
                </a:solidFill>
                <a:ea typeface="黑体" panose="02010609060101010101" pitchFamily="2" charset="-122"/>
              </a:rPr>
              <a:t>期中测试质量分析</a:t>
            </a:r>
            <a:endParaRPr lang="zh-CN" altLang="en-US" sz="4000" b="1">
              <a:solidFill>
                <a:schemeClr val="hlink"/>
              </a:solidFill>
              <a:ea typeface="黑体" panose="02010609060101010101" pitchFamily="2" charset="-122"/>
            </a:endParaRPr>
          </a:p>
        </p:txBody>
      </p:sp>
      <p:graphicFrame>
        <p:nvGraphicFramePr>
          <p:cNvPr id="84044" name="Group 76"/>
          <p:cNvGraphicFramePr>
            <a:graphicFrameLocks noGrp="1"/>
          </p:cNvGraphicFramePr>
          <p:nvPr>
            <p:ph/>
          </p:nvPr>
        </p:nvGraphicFramePr>
        <p:xfrm>
          <a:off x="3635375" y="1916113"/>
          <a:ext cx="5184775" cy="4548191"/>
        </p:xfrm>
        <a:graphic>
          <a:graphicData uri="http://schemas.openxmlformats.org/drawingml/2006/table">
            <a:tbl>
              <a:tblPr/>
              <a:tblGrid>
                <a:gridCol w="1296988"/>
                <a:gridCol w="1295400"/>
                <a:gridCol w="1295400"/>
                <a:gridCol w="1296987"/>
              </a:tblGrid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科目</a:t>
                      </a: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卷面总分</a:t>
                      </a: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均分</a:t>
                      </a: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最高分</a:t>
                      </a: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语文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数学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英语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物理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化学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政治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历史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总分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48" name="WordArt 77"/>
          <p:cNvSpPr>
            <a:spLocks noChangeArrowheads="1" noChangeShapeType="1" noTextEdit="1"/>
          </p:cNvSpPr>
          <p:nvPr/>
        </p:nvSpPr>
        <p:spPr bwMode="auto">
          <a:xfrm>
            <a:off x="827088" y="765175"/>
            <a:ext cx="576262" cy="3384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班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级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现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状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分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析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ChangeArrowheads="1"/>
          </p:cNvSpPr>
          <p:nvPr/>
        </p:nvSpPr>
        <p:spPr bwMode="auto">
          <a:xfrm>
            <a:off x="1835150" y="1196975"/>
            <a:ext cx="7632700" cy="5762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zh-CN" altLang="en-US" sz="3200" b="1">
                <a:solidFill>
                  <a:srgbClr val="0000CC"/>
                </a:solidFill>
                <a:ea typeface="黑体" panose="02010609060101010101" pitchFamily="2" charset="-122"/>
              </a:rPr>
              <a:t>各科优分（年级前</a:t>
            </a:r>
            <a:r>
              <a:rPr lang="en-US" altLang="zh-CN" sz="3200" b="1">
                <a:solidFill>
                  <a:srgbClr val="0000CC"/>
                </a:solidFill>
                <a:ea typeface="黑体" panose="02010609060101010101" pitchFamily="2" charset="-122"/>
              </a:rPr>
              <a:t>60</a:t>
            </a:r>
            <a:r>
              <a:rPr lang="zh-CN" altLang="en-US" sz="3200" b="1">
                <a:solidFill>
                  <a:srgbClr val="0000CC"/>
                </a:solidFill>
                <a:ea typeface="黑体" panose="02010609060101010101" pitchFamily="2" charset="-122"/>
              </a:rPr>
              <a:t>）：</a:t>
            </a:r>
            <a:endParaRPr lang="zh-CN" altLang="en-US" sz="3200"/>
          </a:p>
          <a:p>
            <a:pPr marL="342900" indent="-342900">
              <a:spcBef>
                <a:spcPct val="20000"/>
              </a:spcBef>
            </a:pPr>
            <a:r>
              <a:rPr lang="zh-CN" altLang="en-US" sz="3200"/>
              <a:t>    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2339975" y="404813"/>
            <a:ext cx="5761038" cy="701675"/>
          </a:xfrm>
          <a:prstGeom prst="rect">
            <a:avLst/>
          </a:prstGeom>
          <a:noFill/>
          <a:ln w="38100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4000" b="1">
                <a:solidFill>
                  <a:schemeClr val="hlink"/>
                </a:solidFill>
                <a:ea typeface="黑体" panose="02010609060101010101" pitchFamily="2" charset="-122"/>
              </a:rPr>
              <a:t>期中测试质量分析</a:t>
            </a:r>
            <a:endParaRPr lang="zh-CN" altLang="en-US" sz="4000" b="1">
              <a:solidFill>
                <a:schemeClr val="hlink"/>
              </a:solidFill>
              <a:ea typeface="黑体" panose="02010609060101010101" pitchFamily="2" charset="-122"/>
            </a:endParaRPr>
          </a:p>
        </p:txBody>
      </p:sp>
      <p:graphicFrame>
        <p:nvGraphicFramePr>
          <p:cNvPr id="79164" name="Group 316"/>
          <p:cNvGraphicFramePr>
            <a:graphicFrameLocks noGrp="1"/>
          </p:cNvGraphicFramePr>
          <p:nvPr>
            <p:ph/>
          </p:nvPr>
        </p:nvGraphicFramePr>
        <p:xfrm>
          <a:off x="3635375" y="1838325"/>
          <a:ext cx="4537075" cy="4548191"/>
        </p:xfrm>
        <a:graphic>
          <a:graphicData uri="http://schemas.openxmlformats.org/drawingml/2006/table">
            <a:tbl>
              <a:tblPr/>
              <a:tblGrid>
                <a:gridCol w="2270125"/>
                <a:gridCol w="2266950"/>
              </a:tblGrid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科目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优分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语文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数学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英语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物理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化学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政治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历史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总分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52" name="WordArt 315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3384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班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级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现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状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分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析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ChangeArrowheads="1"/>
          </p:cNvSpPr>
          <p:nvPr/>
        </p:nvSpPr>
        <p:spPr bwMode="auto">
          <a:xfrm>
            <a:off x="2592388" y="1628775"/>
            <a:ext cx="6265862" cy="34559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zh-CN" altLang="en-US" sz="3200" b="1">
                <a:solidFill>
                  <a:srgbClr val="0000CC"/>
                </a:solidFill>
                <a:ea typeface="黑体" panose="02010609060101010101" pitchFamily="2" charset="-122"/>
              </a:rPr>
              <a:t>期中考试中显露出的优势：</a:t>
            </a:r>
            <a:r>
              <a:rPr lang="zh-CN" altLang="en-US" sz="3200"/>
              <a:t>    </a:t>
            </a:r>
            <a:endParaRPr lang="zh-CN" altLang="en-US" sz="3200"/>
          </a:p>
          <a:p>
            <a:pPr marL="342900" indent="-342900">
              <a:spcBef>
                <a:spcPct val="20000"/>
              </a:spcBef>
            </a:pPr>
            <a:endParaRPr lang="zh-CN" altLang="en-US" sz="1400" b="1">
              <a:solidFill>
                <a:srgbClr val="FF0000"/>
              </a:solidFill>
            </a:endParaRPr>
          </a:p>
          <a:p>
            <a:pPr marL="342900" indent="-342900">
              <a:spcBef>
                <a:spcPct val="20000"/>
              </a:spcBef>
            </a:pPr>
            <a:r>
              <a:rPr lang="zh-CN" altLang="en-US" sz="3200" b="1">
                <a:solidFill>
                  <a:srgbClr val="FF0000"/>
                </a:solidFill>
              </a:rPr>
              <a:t>（示例：</a:t>
            </a:r>
            <a:r>
              <a:rPr lang="en-US" altLang="zh-CN" sz="3200" b="1">
                <a:solidFill>
                  <a:srgbClr val="FF0000"/>
                </a:solidFill>
              </a:rPr>
              <a:t>1.</a:t>
            </a:r>
            <a:r>
              <a:rPr lang="zh-CN" altLang="en-US" sz="3200" b="1">
                <a:solidFill>
                  <a:srgbClr val="FF0000"/>
                </a:solidFill>
              </a:rPr>
              <a:t>班级班风学风较好</a:t>
            </a:r>
            <a:r>
              <a:rPr lang="en-US" altLang="zh-CN" sz="3200" b="1">
                <a:solidFill>
                  <a:srgbClr val="FF0000"/>
                </a:solidFill>
              </a:rPr>
              <a:t>,</a:t>
            </a:r>
            <a:r>
              <a:rPr lang="zh-CN" altLang="en-US" sz="3200" b="1">
                <a:solidFill>
                  <a:srgbClr val="FF0000"/>
                </a:solidFill>
              </a:rPr>
              <a:t>集体荣誉感强</a:t>
            </a:r>
            <a:r>
              <a:rPr lang="en-US" altLang="zh-CN" sz="3200" b="1">
                <a:solidFill>
                  <a:srgbClr val="FF0000"/>
                </a:solidFill>
              </a:rPr>
              <a:t>,</a:t>
            </a:r>
            <a:r>
              <a:rPr lang="zh-CN" altLang="en-US" sz="3200" b="1">
                <a:solidFill>
                  <a:srgbClr val="FF0000"/>
                </a:solidFill>
              </a:rPr>
              <a:t>学生之间竞争意识强 。</a:t>
            </a:r>
            <a:endParaRPr lang="zh-CN" altLang="en-US" sz="3200" b="1">
              <a:solidFill>
                <a:srgbClr val="FF0000"/>
              </a:solidFill>
            </a:endParaRPr>
          </a:p>
          <a:p>
            <a:pPr marL="342900" indent="-342900">
              <a:spcBef>
                <a:spcPct val="20000"/>
              </a:spcBef>
            </a:pPr>
            <a:r>
              <a:rPr lang="en-US" altLang="zh-CN" sz="3200" b="1">
                <a:solidFill>
                  <a:srgbClr val="FF0000"/>
                </a:solidFill>
              </a:rPr>
              <a:t>2.</a:t>
            </a:r>
            <a:r>
              <a:rPr lang="zh-CN" altLang="en-US" sz="3200" b="1">
                <a:solidFill>
                  <a:srgbClr val="FF0000"/>
                </a:solidFill>
              </a:rPr>
              <a:t>班级在优分人数上保持着优势。</a:t>
            </a:r>
            <a:endParaRPr lang="zh-CN" altLang="en-US" sz="3200" b="1">
              <a:solidFill>
                <a:srgbClr val="FF0000"/>
              </a:solidFill>
            </a:endParaRPr>
          </a:p>
          <a:p>
            <a:pPr marL="342900" indent="-342900">
              <a:spcBef>
                <a:spcPct val="20000"/>
              </a:spcBef>
            </a:pPr>
            <a:r>
              <a:rPr lang="en-US" altLang="zh-CN" sz="3200" b="1">
                <a:solidFill>
                  <a:srgbClr val="FF0000"/>
                </a:solidFill>
              </a:rPr>
              <a:t>3.</a:t>
            </a:r>
            <a:r>
              <a:rPr lang="zh-CN" altLang="en-US" sz="3200" b="1">
                <a:solidFill>
                  <a:srgbClr val="FF0000"/>
                </a:solidFill>
              </a:rPr>
              <a:t>各科均分比较令人满意。）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2339975" y="404813"/>
            <a:ext cx="5761038" cy="701675"/>
          </a:xfrm>
          <a:prstGeom prst="rect">
            <a:avLst/>
          </a:prstGeom>
          <a:noFill/>
          <a:ln w="38100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4000" b="1">
                <a:solidFill>
                  <a:schemeClr val="hlink"/>
                </a:solidFill>
                <a:ea typeface="黑体" panose="02010609060101010101" pitchFamily="2" charset="-122"/>
              </a:rPr>
              <a:t>期中测试质量分析</a:t>
            </a:r>
            <a:endParaRPr lang="zh-CN" altLang="en-US" sz="4000" b="1">
              <a:solidFill>
                <a:schemeClr val="hlink"/>
              </a:solidFill>
              <a:ea typeface="黑体" panose="02010609060101010101" pitchFamily="2" charset="-122"/>
            </a:endParaRPr>
          </a:p>
        </p:txBody>
      </p:sp>
      <p:sp>
        <p:nvSpPr>
          <p:cNvPr id="10244" name="WordArt 5"/>
          <p:cNvSpPr>
            <a:spLocks noChangeArrowheads="1" noChangeShapeType="1" noTextEdit="1"/>
          </p:cNvSpPr>
          <p:nvPr/>
        </p:nvSpPr>
        <p:spPr bwMode="auto">
          <a:xfrm>
            <a:off x="827088" y="765175"/>
            <a:ext cx="576262" cy="3384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班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级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现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状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分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析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3761</Words>
  <Application>WPS 演示</Application>
  <PresentationFormat>全屏显示(4:3)</PresentationFormat>
  <Paragraphs>511</Paragraphs>
  <Slides>32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32</vt:i4>
      </vt:variant>
    </vt:vector>
  </HeadingPairs>
  <TitlesOfParts>
    <vt:vector size="45" baseType="lpstr">
      <vt:lpstr>Arial</vt:lpstr>
      <vt:lpstr>宋体</vt:lpstr>
      <vt:lpstr>Wingdings</vt:lpstr>
      <vt:lpstr>Times New Roman</vt:lpstr>
      <vt:lpstr>黑体</vt:lpstr>
      <vt:lpstr>微软雅黑</vt:lpstr>
      <vt:lpstr>Arial Unicode MS</vt:lpstr>
      <vt:lpstr>华文新魏</vt:lpstr>
      <vt:lpstr>华文琥珀</vt:lpstr>
      <vt:lpstr>华文隶书</vt:lpstr>
      <vt:lpstr>楷体_GB2312</vt:lpstr>
      <vt:lpstr>新宋体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任课老师寄语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User</dc:creator>
  <cp:lastModifiedBy>tz</cp:lastModifiedBy>
  <cp:revision>149</cp:revision>
  <dcterms:created xsi:type="dcterms:W3CDTF">2007-09-25T07:25:00Z</dcterms:created>
  <dcterms:modified xsi:type="dcterms:W3CDTF">2017-11-23T08:13:43Z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2052-10.1.0.6877</vt:lpwstr>
  </property>
</Properties>
</file>