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70" r:id="rId15"/>
    <p:sldId id="269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79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7C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23672F-1DED-4C69-B726-894ABF2090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2C11FF2-7AA5-4116-8A9E-2ADE313CD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F5B37F-61D7-475D-B7D2-EEF8F2626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6C2B-E0AC-4841-8463-A84D8CD13D20}" type="datetimeFigureOut">
              <a:rPr lang="zh-CN" altLang="en-US" smtClean="0"/>
              <a:t>2023-03-13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60C3B3-A612-40AF-872D-55487F088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6DF364A-83B7-43AC-9B53-B064C3C2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0F8EC-9F9C-436F-B8F5-CCC2B3DF2E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5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249F3C-26F4-4F4E-B76E-2D93E2974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18037C2-E23C-4B0B-A225-7076FC09D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D02250-7BDD-4999-B661-90E6C0703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6C2B-E0AC-4841-8463-A84D8CD13D20}" type="datetimeFigureOut">
              <a:rPr lang="zh-CN" altLang="en-US" smtClean="0"/>
              <a:t>2023-03-13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630442-6714-4D9F-9AD4-8ED0459C0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0F6D53-AD9F-431A-98AA-519AE9ECF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0F8EC-9F9C-436F-B8F5-CCC2B3DF2E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15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65E1281-9B4D-4FEC-90C6-E21CB7CB3E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615A6D-05DC-4E5A-92F2-6BE6C86295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C1D9E1-B9B4-483F-AD30-97E308666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6C2B-E0AC-4841-8463-A84D8CD13D20}" type="datetimeFigureOut">
              <a:rPr lang="zh-CN" altLang="en-US" smtClean="0"/>
              <a:t>2023-03-13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160809-E9B4-4B15-B480-DAAB553E4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BAAE41-484D-47C3-92CB-A59FEE115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0F8EC-9F9C-436F-B8F5-CCC2B3DF2E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30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1234E3-5EDF-4646-8F2E-FADE440EB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E59D51-7CC0-4D64-A3D4-C28548B5A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1DA56A-6945-4C95-BCB0-3B7571D0D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6C2B-E0AC-4841-8463-A84D8CD13D20}" type="datetimeFigureOut">
              <a:rPr lang="zh-CN" altLang="en-US" smtClean="0"/>
              <a:t>2023-03-13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654176-4CA1-4D9F-A18C-BB5F8DE33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4DE983-3EE9-41D0-8074-E72FE26D2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0F8EC-9F9C-436F-B8F5-CCC2B3DF2E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75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4D6388-B0A2-4A89-8B74-F29675580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A61E252-F0D8-4BD7-A844-797D68B08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B9F8AE-640F-4C81-86A1-F1C13D667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6C2B-E0AC-4841-8463-A84D8CD13D20}" type="datetimeFigureOut">
              <a:rPr lang="zh-CN" altLang="en-US" smtClean="0"/>
              <a:t>2023-03-13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9F5232-BF64-48F8-9B4A-84491DC19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FBD9B8-F846-4A93-9361-EA008A529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0F8EC-9F9C-436F-B8F5-CCC2B3DF2E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03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673951-92D4-42EB-A623-6DC07EA02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D936E6-0E94-433D-A724-D7D7D398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2231BC0-C0B5-4C7D-B06E-A4B3DFC1F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ADDF986-25C0-4B04-9A77-66BFA0D95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6C2B-E0AC-4841-8463-A84D8CD13D20}" type="datetimeFigureOut">
              <a:rPr lang="zh-CN" altLang="en-US" smtClean="0"/>
              <a:t>2023-03-13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F7F2B8-FC6E-456A-9D70-0073F0473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46DAD7-FEF5-4A20-A9BA-EA1150465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0F8EC-9F9C-436F-B8F5-CCC2B3DF2E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94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3EF5E-9D70-4E8D-9032-2668F6EA2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AD67D52-03E0-4CEC-BBE3-6A752517A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69C3EE-4A25-46B4-BCD7-F35496DE0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65A436B-CF74-4B2C-BEE7-A4A349A9B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D18BC58-FD0F-40B3-8FEE-1CD105D143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E2FD469-1398-4AB7-9364-82A02A4D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6C2B-E0AC-4841-8463-A84D8CD13D20}" type="datetimeFigureOut">
              <a:rPr lang="zh-CN" altLang="en-US" smtClean="0"/>
              <a:t>2023-03-13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63E418A-A369-4E43-A6AF-E426A5F96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310C962-B55C-46E1-8BEC-F0B29D26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0F8EC-9F9C-436F-B8F5-CCC2B3DF2E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84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F96988-6A98-4B46-B88A-B22F4EEC0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853595-2382-4C38-B68C-5D4E48F1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6C2B-E0AC-4841-8463-A84D8CD13D20}" type="datetimeFigureOut">
              <a:rPr lang="zh-CN" altLang="en-US" smtClean="0"/>
              <a:t>2023-03-13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21542AA-DE67-4C2A-9711-20B86A739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733045-E6D9-40B6-8159-AAABA4D33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0F8EC-9F9C-436F-B8F5-CCC2B3DF2E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63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BC18288-59C6-4182-96E2-2723144FB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6C2B-E0AC-4841-8463-A84D8CD13D20}" type="datetimeFigureOut">
              <a:rPr lang="zh-CN" altLang="en-US" smtClean="0"/>
              <a:t>2023-03-13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B363603-865B-4E42-A4ED-4A4787692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B2E00A-6275-465E-8AAC-B52849C9F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0F8EC-9F9C-436F-B8F5-CCC2B3DF2E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65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DA4245-358A-498B-86DF-A87B8D114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6B6F9E-75CB-454A-8E7E-226480CFE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9930A0-9F97-4AB7-9D50-EA42A353C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10B960E-D093-473B-8B4C-02911382B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6C2B-E0AC-4841-8463-A84D8CD13D20}" type="datetimeFigureOut">
              <a:rPr lang="zh-CN" altLang="en-US" smtClean="0"/>
              <a:t>2023-03-13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E6C95EE-A84C-441E-8228-ACF1C6E9E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06CD31-A88D-4526-94EB-9D747B570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0F8EC-9F9C-436F-B8F5-CCC2B3DF2E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52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971269-BBC2-4DFC-B1CD-B654A3299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0B5601-C3D6-436D-B11B-026F11FD85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F82FD78-C842-4D1F-A4C1-B0B9E2F52A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EF7B3E-F5AD-413C-8E17-A3B88E39E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6C2B-E0AC-4841-8463-A84D8CD13D20}" type="datetimeFigureOut">
              <a:rPr lang="zh-CN" altLang="en-US" smtClean="0"/>
              <a:t>2023-03-13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A260CE-3CF3-425B-BD58-32F9D68EE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EDDBA-7E6A-48F6-8B7E-0A03502CF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0F8EC-9F9C-436F-B8F5-CCC2B3DF2E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12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9CE4D44-4537-408A-A2EC-D6BE47D9D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E620D5-AE54-4F77-9CE3-34EBC5585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82AB65-F4E4-4378-9E4B-F3859E6296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66C2B-E0AC-4841-8463-A84D8CD13D20}" type="datetimeFigureOut">
              <a:rPr lang="zh-CN" altLang="en-US" smtClean="0"/>
              <a:t>2023-03-13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069530-91E3-48D7-8A96-560C8769DC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069A23-3499-4BEE-8AE2-08AAEA773D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0F8EC-9F9C-436F-B8F5-CCC2B3DF2E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55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B3D29E-0948-4598-BE9E-897F4FC67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D90D9FF-4A0D-4A1B-B6DF-364018D649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0" y="4785495"/>
            <a:ext cx="1939290" cy="114064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2353A15-6F73-42E1-AE3C-D1859A0BA9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8402" flipH="1">
            <a:off x="-681271" y="-583369"/>
            <a:ext cx="2355729" cy="1677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53FA5B2-5502-49D6-8EB1-1CA1F1ACD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" y="4785494"/>
            <a:ext cx="1939290" cy="11406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5DAAD3-418F-41BA-B62E-761762CBE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480"/>
            <a:ext cx="12192000" cy="58115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9BCD606-173D-4F60-8B02-77099AD425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80" y="936194"/>
            <a:ext cx="8095240" cy="36576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77DD220-3E05-4132-B0D5-703BEC4CDA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55" y="4882708"/>
            <a:ext cx="3413691" cy="396149"/>
          </a:xfrm>
          <a:prstGeom prst="rect">
            <a:avLst/>
          </a:prstGeom>
        </p:spPr>
      </p:pic>
      <p:pic>
        <p:nvPicPr>
          <p:cNvPr id="17" name="51miz-S233057-BC6DBC8F">
            <a:hlinkClick r:id="" action="ppaction://media"/>
            <a:extLst>
              <a:ext uri="{FF2B5EF4-FFF2-40B4-BE49-F238E27FC236}">
                <a16:creationId xmlns:a16="http://schemas.microsoft.com/office/drawing/2014/main" id="{AF6F0585-8E3F-4D67-B055-543EC9F20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65657" y="1670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9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B3D29E-0948-4598-BE9E-897F4FC67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8609327-1D1F-4B49-8138-33BA38752BD9}"/>
              </a:ext>
            </a:extLst>
          </p:cNvPr>
          <p:cNvSpPr/>
          <p:nvPr/>
        </p:nvSpPr>
        <p:spPr>
          <a:xfrm>
            <a:off x="243840" y="266700"/>
            <a:ext cx="11704320" cy="6324600"/>
          </a:xfrm>
          <a:prstGeom prst="roundRect">
            <a:avLst>
              <a:gd name="adj" fmla="val 50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A98E2A4-C542-4B9A-A06B-FC53A8BAE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360" y="358140"/>
            <a:ext cx="822960" cy="8229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F2717AF-6FAA-42F6-AC2F-21CDF91946D2}"/>
              </a:ext>
            </a:extLst>
          </p:cNvPr>
          <p:cNvSpPr txBox="1"/>
          <p:nvPr/>
        </p:nvSpPr>
        <p:spPr>
          <a:xfrm>
            <a:off x="1361440" y="538788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solidFill>
                  <a:srgbClr val="477C62"/>
                </a:solidFill>
                <a:latin typeface="Aa奇幻马戏团" panose="02010600010101010101" pitchFamily="2" charset="-122"/>
                <a:ea typeface="Aa奇幻马戏团" panose="02010600010101010101" pitchFamily="2" charset="-122"/>
              </a:rPr>
              <a:t>近视的原因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20FF994-CF04-4372-B679-7E854BD8037C}"/>
              </a:ext>
            </a:extLst>
          </p:cNvPr>
          <p:cNvGrpSpPr/>
          <p:nvPr/>
        </p:nvGrpSpPr>
        <p:grpSpPr>
          <a:xfrm rot="569464" flipH="1">
            <a:off x="5382227" y="2569580"/>
            <a:ext cx="6053560" cy="2013994"/>
            <a:chOff x="1203767" y="2650603"/>
            <a:chExt cx="6053560" cy="2013994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EEC0FBDC-8983-488D-9A4A-9C503D793AB8}"/>
                </a:ext>
              </a:extLst>
            </p:cNvPr>
            <p:cNvSpPr txBox="1"/>
            <p:nvPr/>
          </p:nvSpPr>
          <p:spPr>
            <a:xfrm>
              <a:off x="1847609" y="3272879"/>
              <a:ext cx="47658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 eaLnBrk="1" hangingPunct="1"/>
              <a:r>
                <a:rPr lang="zh-CN" altLang="en-US" sz="4400" b="1" dirty="0">
                  <a:solidFill>
                    <a:srgbClr val="477C62"/>
                  </a:solidFill>
                  <a:latin typeface="Aa奇幻马戏团" panose="02010600010101010101" pitchFamily="2" charset="-122"/>
                  <a:ea typeface="Aa奇幻马戏团" panose="02010600010101010101" pitchFamily="2" charset="-122"/>
                </a:rPr>
                <a:t>躺床上看书</a:t>
              </a:r>
            </a:p>
          </p:txBody>
        </p:sp>
        <p:sp>
          <p:nvSpPr>
            <p:cNvPr id="14" name="对话气泡: 圆角矩形 13">
              <a:extLst>
                <a:ext uri="{FF2B5EF4-FFF2-40B4-BE49-F238E27FC236}">
                  <a16:creationId xmlns:a16="http://schemas.microsoft.com/office/drawing/2014/main" id="{9C805072-D04E-44B4-9291-E2ED500A4BD9}"/>
                </a:ext>
              </a:extLst>
            </p:cNvPr>
            <p:cNvSpPr/>
            <p:nvPr/>
          </p:nvSpPr>
          <p:spPr>
            <a:xfrm>
              <a:off x="1203767" y="2650603"/>
              <a:ext cx="6053560" cy="2013994"/>
            </a:xfrm>
            <a:prstGeom prst="wedgeRoundRectCallout">
              <a:avLst>
                <a:gd name="adj1" fmla="val 69224"/>
                <a:gd name="adj2" fmla="val 67672"/>
                <a:gd name="adj3" fmla="val 16667"/>
              </a:avLst>
            </a:prstGeom>
            <a:noFill/>
            <a:ln>
              <a:solidFill>
                <a:srgbClr val="477C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BA6EF8AA-03F1-4799-9AAA-5BEC64487E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979" y="1728608"/>
            <a:ext cx="5149423" cy="514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2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B3D29E-0948-4598-BE9E-897F4FC67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8609327-1D1F-4B49-8138-33BA38752BD9}"/>
              </a:ext>
            </a:extLst>
          </p:cNvPr>
          <p:cNvSpPr/>
          <p:nvPr/>
        </p:nvSpPr>
        <p:spPr>
          <a:xfrm>
            <a:off x="243840" y="266700"/>
            <a:ext cx="11704320" cy="6324600"/>
          </a:xfrm>
          <a:prstGeom prst="roundRect">
            <a:avLst>
              <a:gd name="adj" fmla="val 50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A98E2A4-C542-4B9A-A06B-FC53A8BAE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360" y="358140"/>
            <a:ext cx="822960" cy="8229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F2717AF-6FAA-42F6-AC2F-21CDF91946D2}"/>
              </a:ext>
            </a:extLst>
          </p:cNvPr>
          <p:cNvSpPr txBox="1"/>
          <p:nvPr/>
        </p:nvSpPr>
        <p:spPr>
          <a:xfrm>
            <a:off x="1361440" y="538788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solidFill>
                  <a:srgbClr val="477C62"/>
                </a:solidFill>
                <a:latin typeface="Aa奇幻马戏团" panose="02010600010101010101" pitchFamily="2" charset="-122"/>
                <a:ea typeface="Aa奇幻马戏团" panose="02010600010101010101" pitchFamily="2" charset="-122"/>
              </a:rPr>
              <a:t>近视的原因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CCAD455-584F-4F57-B07F-5BD9E6693D0A}"/>
              </a:ext>
            </a:extLst>
          </p:cNvPr>
          <p:cNvGrpSpPr/>
          <p:nvPr/>
        </p:nvGrpSpPr>
        <p:grpSpPr>
          <a:xfrm rot="20412409">
            <a:off x="1973259" y="1536821"/>
            <a:ext cx="1658469" cy="4518113"/>
            <a:chOff x="2832087" y="2894081"/>
            <a:chExt cx="4572654" cy="1653476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C20B01E6-B01B-4DDF-A31F-65B868605BF4}"/>
                </a:ext>
              </a:extLst>
            </p:cNvPr>
            <p:cNvSpPr txBox="1"/>
            <p:nvPr/>
          </p:nvSpPr>
          <p:spPr>
            <a:xfrm>
              <a:off x="4014163" y="3031251"/>
              <a:ext cx="2376043" cy="1317342"/>
            </a:xfrm>
            <a:prstGeom prst="rect">
              <a:avLst/>
            </a:prstGeom>
            <a:noFill/>
          </p:spPr>
          <p:txBody>
            <a:bodyPr vert="eaVert" wrap="square">
              <a:spAutoFit/>
            </a:bodyPr>
            <a:lstStyle/>
            <a:p>
              <a:pPr algn="dist" eaLnBrk="1" hangingPunct="1"/>
              <a:r>
                <a:rPr lang="zh-CN" altLang="en-US" sz="4400" b="1" dirty="0">
                  <a:solidFill>
                    <a:srgbClr val="477C62"/>
                  </a:solidFill>
                  <a:latin typeface="Aa奇幻马戏团" panose="02010600010101010101" pitchFamily="2" charset="-122"/>
                  <a:ea typeface="Aa奇幻马戏团" panose="02010600010101010101" pitchFamily="2" charset="-122"/>
                </a:rPr>
                <a:t>弱光下看书</a:t>
              </a:r>
            </a:p>
          </p:txBody>
        </p:sp>
        <p:sp>
          <p:nvSpPr>
            <p:cNvPr id="10" name="对话气泡: 圆角矩形 9">
              <a:extLst>
                <a:ext uri="{FF2B5EF4-FFF2-40B4-BE49-F238E27FC236}">
                  <a16:creationId xmlns:a16="http://schemas.microsoft.com/office/drawing/2014/main" id="{3D1DF5E1-4FA4-4860-8CE7-47840249E18C}"/>
                </a:ext>
              </a:extLst>
            </p:cNvPr>
            <p:cNvSpPr/>
            <p:nvPr/>
          </p:nvSpPr>
          <p:spPr>
            <a:xfrm>
              <a:off x="2832087" y="2894081"/>
              <a:ext cx="4572654" cy="1653476"/>
            </a:xfrm>
            <a:prstGeom prst="wedgeRoundRectCallout">
              <a:avLst>
                <a:gd name="adj1" fmla="val 128388"/>
                <a:gd name="adj2" fmla="val 34596"/>
                <a:gd name="adj3" fmla="val 16667"/>
              </a:avLst>
            </a:prstGeom>
            <a:noFill/>
            <a:ln>
              <a:solidFill>
                <a:srgbClr val="477C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DDCDE5F4-5589-4494-B008-677F24B02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8918" y="188735"/>
            <a:ext cx="11255733" cy="703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3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B3D29E-0948-4598-BE9E-897F4FC67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8609327-1D1F-4B49-8138-33BA38752BD9}"/>
              </a:ext>
            </a:extLst>
          </p:cNvPr>
          <p:cNvSpPr/>
          <p:nvPr/>
        </p:nvSpPr>
        <p:spPr>
          <a:xfrm>
            <a:off x="243840" y="266700"/>
            <a:ext cx="11704320" cy="6324600"/>
          </a:xfrm>
          <a:prstGeom prst="roundRect">
            <a:avLst>
              <a:gd name="adj" fmla="val 50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52B85231-5E74-4EAB-9C74-0D0D987F66B2}"/>
              </a:ext>
            </a:extLst>
          </p:cNvPr>
          <p:cNvGrpSpPr/>
          <p:nvPr/>
        </p:nvGrpSpPr>
        <p:grpSpPr>
          <a:xfrm rot="1187591" flipH="1">
            <a:off x="9223956" y="1442593"/>
            <a:ext cx="1658469" cy="4518113"/>
            <a:chOff x="2832087" y="2894081"/>
            <a:chExt cx="4572654" cy="1653476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A67FDD1B-A966-4367-A843-D822CE3B51A8}"/>
                </a:ext>
              </a:extLst>
            </p:cNvPr>
            <p:cNvSpPr txBox="1"/>
            <p:nvPr/>
          </p:nvSpPr>
          <p:spPr>
            <a:xfrm>
              <a:off x="4014163" y="3031251"/>
              <a:ext cx="2376043" cy="1317342"/>
            </a:xfrm>
            <a:prstGeom prst="rect">
              <a:avLst/>
            </a:prstGeom>
            <a:noFill/>
          </p:spPr>
          <p:txBody>
            <a:bodyPr vert="eaVert" wrap="square">
              <a:spAutoFit/>
            </a:bodyPr>
            <a:lstStyle/>
            <a:p>
              <a:pPr algn="dist" eaLnBrk="1" hangingPunct="1"/>
              <a:r>
                <a:rPr lang="zh-CN" altLang="en-US" sz="4400" b="1" dirty="0">
                  <a:solidFill>
                    <a:srgbClr val="477C62"/>
                  </a:solidFill>
                  <a:latin typeface="Aa奇幻马戏团" panose="02010600010101010101" pitchFamily="2" charset="-122"/>
                  <a:ea typeface="Aa奇幻马戏团" panose="02010600010101010101" pitchFamily="2" charset="-122"/>
                </a:rPr>
                <a:t>近距离看电视</a:t>
              </a:r>
            </a:p>
          </p:txBody>
        </p:sp>
        <p:sp>
          <p:nvSpPr>
            <p:cNvPr id="18" name="对话气泡: 圆角矩形 17">
              <a:extLst>
                <a:ext uri="{FF2B5EF4-FFF2-40B4-BE49-F238E27FC236}">
                  <a16:creationId xmlns:a16="http://schemas.microsoft.com/office/drawing/2014/main" id="{DED02CF2-08A3-43A5-A8FD-8232FE3DFB8F}"/>
                </a:ext>
              </a:extLst>
            </p:cNvPr>
            <p:cNvSpPr/>
            <p:nvPr/>
          </p:nvSpPr>
          <p:spPr>
            <a:xfrm>
              <a:off x="2832087" y="2894081"/>
              <a:ext cx="4572654" cy="1653476"/>
            </a:xfrm>
            <a:prstGeom prst="wedgeRoundRectCallout">
              <a:avLst>
                <a:gd name="adj1" fmla="val 128388"/>
                <a:gd name="adj2" fmla="val 34596"/>
                <a:gd name="adj3" fmla="val 16667"/>
              </a:avLst>
            </a:prstGeom>
            <a:noFill/>
            <a:ln>
              <a:solidFill>
                <a:srgbClr val="477C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75E2088C-38C1-4F0F-8EDC-2FF7D1609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200" y="619511"/>
            <a:ext cx="8711171" cy="653337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98E2A4-C542-4B9A-A06B-FC53A8BAE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360" y="358140"/>
            <a:ext cx="822960" cy="8229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F2717AF-6FAA-42F6-AC2F-21CDF91946D2}"/>
              </a:ext>
            </a:extLst>
          </p:cNvPr>
          <p:cNvSpPr txBox="1"/>
          <p:nvPr/>
        </p:nvSpPr>
        <p:spPr>
          <a:xfrm>
            <a:off x="1361440" y="538788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solidFill>
                  <a:srgbClr val="477C62"/>
                </a:solidFill>
                <a:latin typeface="Aa奇幻马戏团" panose="02010600010101010101" pitchFamily="2" charset="-122"/>
                <a:ea typeface="Aa奇幻马戏团" panose="02010600010101010101" pitchFamily="2" charset="-122"/>
              </a:rPr>
              <a:t>近视的原因</a:t>
            </a:r>
          </a:p>
        </p:txBody>
      </p:sp>
    </p:spTree>
    <p:extLst>
      <p:ext uri="{BB962C8B-B14F-4D97-AF65-F5344CB8AC3E}">
        <p14:creationId xmlns:p14="http://schemas.microsoft.com/office/powerpoint/2010/main" val="231072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B3D29E-0948-4598-BE9E-897F4FC67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8609327-1D1F-4B49-8138-33BA38752BD9}"/>
              </a:ext>
            </a:extLst>
          </p:cNvPr>
          <p:cNvSpPr/>
          <p:nvPr/>
        </p:nvSpPr>
        <p:spPr>
          <a:xfrm>
            <a:off x="243840" y="266700"/>
            <a:ext cx="11704320" cy="6324600"/>
          </a:xfrm>
          <a:prstGeom prst="roundRect">
            <a:avLst>
              <a:gd name="adj" fmla="val 50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A98E2A4-C542-4B9A-A06B-FC53A8BAE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360" y="358140"/>
            <a:ext cx="822960" cy="8229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F2717AF-6FAA-42F6-AC2F-21CDF91946D2}"/>
              </a:ext>
            </a:extLst>
          </p:cNvPr>
          <p:cNvSpPr txBox="1"/>
          <p:nvPr/>
        </p:nvSpPr>
        <p:spPr>
          <a:xfrm>
            <a:off x="1361440" y="538788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solidFill>
                  <a:srgbClr val="477C62"/>
                </a:solidFill>
                <a:latin typeface="Aa奇幻马戏团" panose="02010600010101010101" pitchFamily="2" charset="-122"/>
                <a:ea typeface="Aa奇幻马戏团" panose="02010600010101010101" pitchFamily="2" charset="-122"/>
              </a:rPr>
              <a:t>近视的原因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4E2E589-F394-47ED-9AF5-A01EAFFE55E8}"/>
              </a:ext>
            </a:extLst>
          </p:cNvPr>
          <p:cNvGrpSpPr/>
          <p:nvPr/>
        </p:nvGrpSpPr>
        <p:grpSpPr>
          <a:xfrm rot="21030536">
            <a:off x="625032" y="2569580"/>
            <a:ext cx="6053560" cy="2013994"/>
            <a:chOff x="1203767" y="2650603"/>
            <a:chExt cx="6053560" cy="2013994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164545A-5376-41C0-8A3D-A8131FF4711C}"/>
                </a:ext>
              </a:extLst>
            </p:cNvPr>
            <p:cNvSpPr txBox="1"/>
            <p:nvPr/>
          </p:nvSpPr>
          <p:spPr>
            <a:xfrm>
              <a:off x="1847609" y="3272879"/>
              <a:ext cx="47658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 eaLnBrk="1" hangingPunct="1"/>
              <a:r>
                <a:rPr lang="zh-CN" altLang="en-US" sz="4400" b="1" dirty="0">
                  <a:solidFill>
                    <a:srgbClr val="477C62"/>
                  </a:solidFill>
                  <a:latin typeface="Aa奇幻马戏团" panose="02010600010101010101" pitchFamily="2" charset="-122"/>
                  <a:ea typeface="Aa奇幻马戏团" panose="02010600010101010101" pitchFamily="2" charset="-122"/>
                </a:rPr>
                <a:t>在车上看书</a:t>
              </a:r>
            </a:p>
          </p:txBody>
        </p:sp>
        <p:sp>
          <p:nvSpPr>
            <p:cNvPr id="12" name="对话气泡: 圆角矩形 11">
              <a:extLst>
                <a:ext uri="{FF2B5EF4-FFF2-40B4-BE49-F238E27FC236}">
                  <a16:creationId xmlns:a16="http://schemas.microsoft.com/office/drawing/2014/main" id="{FD949137-34F3-48FF-A027-9265B140677B}"/>
                </a:ext>
              </a:extLst>
            </p:cNvPr>
            <p:cNvSpPr/>
            <p:nvPr/>
          </p:nvSpPr>
          <p:spPr>
            <a:xfrm>
              <a:off x="1203767" y="2650603"/>
              <a:ext cx="6053560" cy="2013994"/>
            </a:xfrm>
            <a:prstGeom prst="wedgeRoundRectCallout">
              <a:avLst>
                <a:gd name="adj1" fmla="val 69224"/>
                <a:gd name="adj2" fmla="val 67672"/>
                <a:gd name="adj3" fmla="val 16667"/>
              </a:avLst>
            </a:prstGeom>
            <a:noFill/>
            <a:ln>
              <a:solidFill>
                <a:srgbClr val="477C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1A1A96CF-A660-4A58-BFDE-A2ECAC8E5F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490" y="273429"/>
            <a:ext cx="7093051" cy="709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8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B3D29E-0948-4598-BE9E-897F4FC67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E804EF2-CEB6-4F91-BCB9-B11BF389A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480"/>
            <a:ext cx="12192000" cy="581152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4D86089-42C0-4255-98F0-075A2941EAF7}"/>
              </a:ext>
            </a:extLst>
          </p:cNvPr>
          <p:cNvSpPr/>
          <p:nvPr/>
        </p:nvSpPr>
        <p:spPr>
          <a:xfrm>
            <a:off x="3948617" y="1902465"/>
            <a:ext cx="429476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a奇幻马戏团" panose="02010600010101010101" pitchFamily="2" charset="-122"/>
                <a:ea typeface="Aa奇幻马戏团" panose="02010600010101010101" pitchFamily="2" charset="-122"/>
              </a:rPr>
              <a:t>第三章节</a:t>
            </a:r>
            <a:endParaRPr lang="zh-CN" alt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a奇幻马戏团" panose="02010600010101010101" pitchFamily="2" charset="-122"/>
              <a:ea typeface="Aa奇幻马戏团" panose="0201060001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26C4E9F-E7D3-4ADC-96AF-F21E490AD3DA}"/>
              </a:ext>
            </a:extLst>
          </p:cNvPr>
          <p:cNvSpPr txBox="1"/>
          <p:nvPr/>
        </p:nvSpPr>
        <p:spPr>
          <a:xfrm>
            <a:off x="2863079" y="3692921"/>
            <a:ext cx="64658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a奇幻马戏团" panose="02010600010101010101" pitchFamily="2" charset="-122"/>
                <a:ea typeface="Aa奇幻马戏团" panose="02010600010101010101" pitchFamily="2" charset="-122"/>
              </a:rPr>
              <a:t>保护眼睛“六不要”</a:t>
            </a:r>
            <a:endParaRPr lang="zh-CN" altLang="en-US" sz="5400" dirty="0">
              <a:latin typeface="Aa奇幻马戏团" panose="02010600010101010101" pitchFamily="2" charset="-122"/>
              <a:ea typeface="Aa奇幻马戏团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268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B3D29E-0948-4598-BE9E-897F4FC67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8609327-1D1F-4B49-8138-33BA38752BD9}"/>
              </a:ext>
            </a:extLst>
          </p:cNvPr>
          <p:cNvSpPr/>
          <p:nvPr/>
        </p:nvSpPr>
        <p:spPr>
          <a:xfrm>
            <a:off x="243840" y="266700"/>
            <a:ext cx="11704320" cy="6324600"/>
          </a:xfrm>
          <a:prstGeom prst="roundRect">
            <a:avLst>
              <a:gd name="adj" fmla="val 50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A98E2A4-C542-4B9A-A06B-FC53A8BAE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360" y="358140"/>
            <a:ext cx="822960" cy="8229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F2717AF-6FAA-42F6-AC2F-21CDF91946D2}"/>
              </a:ext>
            </a:extLst>
          </p:cNvPr>
          <p:cNvSpPr txBox="1"/>
          <p:nvPr/>
        </p:nvSpPr>
        <p:spPr>
          <a:xfrm>
            <a:off x="1361440" y="538788"/>
            <a:ext cx="4257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solidFill>
                  <a:srgbClr val="477C62"/>
                </a:solidFill>
                <a:latin typeface="Aa奇幻马戏团" panose="02010600010101010101" pitchFamily="2" charset="-122"/>
                <a:ea typeface="Aa奇幻马戏团" panose="02010600010101010101" pitchFamily="2" charset="-122"/>
              </a:rPr>
              <a:t>保护眼睛“六不要”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32494AD-E8B5-4F37-AC7E-121401BAF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80" y="1397092"/>
            <a:ext cx="10631840" cy="492212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98AEB61-957A-4D32-9CE2-77DA651213D8}"/>
              </a:ext>
            </a:extLst>
          </p:cNvPr>
          <p:cNvSpPr txBox="1"/>
          <p:nvPr/>
        </p:nvSpPr>
        <p:spPr>
          <a:xfrm>
            <a:off x="5455920" y="2191670"/>
            <a:ext cx="5228862" cy="3332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200000"/>
              </a:lnSpc>
            </a:pPr>
            <a:r>
              <a:rPr lang="en-US" altLang="zh-CN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1</a:t>
            </a:r>
            <a:r>
              <a:rPr lang="zh-CN" altLang="en-US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、不要躺着看书。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zh-CN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2</a:t>
            </a:r>
            <a:r>
              <a:rPr lang="zh-CN" altLang="en-US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、不要走着或乘车时看书。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zh-CN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3</a:t>
            </a:r>
            <a:r>
              <a:rPr lang="zh-CN" altLang="en-US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、不要在暗弱的光线或直射的阳光下看书。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zh-CN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4</a:t>
            </a:r>
            <a:r>
              <a:rPr lang="zh-CN" altLang="en-US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、不要歪着头写字。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zh-CN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5</a:t>
            </a:r>
            <a:r>
              <a:rPr lang="zh-CN" altLang="en-US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、不要长时间近距离看电视和长时间玩电子游戏。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zh-CN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6</a:t>
            </a:r>
            <a:r>
              <a:rPr lang="zh-CN" altLang="en-US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、不要长时间看书写字。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8560F80-5322-4BAD-99BE-6B13E1C456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2051131"/>
            <a:ext cx="5118905" cy="454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1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75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75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2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75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75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7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75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B3D29E-0948-4598-BE9E-897F4FC67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E804EF2-CEB6-4F91-BCB9-B11BF389A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480"/>
            <a:ext cx="12192000" cy="581152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62753B4-F0A3-49B9-A2BF-F5EB486A80BC}"/>
              </a:ext>
            </a:extLst>
          </p:cNvPr>
          <p:cNvSpPr/>
          <p:nvPr/>
        </p:nvSpPr>
        <p:spPr>
          <a:xfrm>
            <a:off x="3948617" y="1902465"/>
            <a:ext cx="429476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a奇幻马戏团" panose="02010600010101010101" pitchFamily="2" charset="-122"/>
                <a:ea typeface="Aa奇幻马戏团" panose="02010600010101010101" pitchFamily="2" charset="-122"/>
              </a:rPr>
              <a:t>第四章节</a:t>
            </a:r>
            <a:endParaRPr lang="zh-CN" alt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a奇幻马戏团" panose="02010600010101010101" pitchFamily="2" charset="-122"/>
              <a:ea typeface="Aa奇幻马戏团" panose="0201060001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38A9E3F-78FC-4521-B9C7-39E84727BAEE}"/>
              </a:ext>
            </a:extLst>
          </p:cNvPr>
          <p:cNvSpPr txBox="1"/>
          <p:nvPr/>
        </p:nvSpPr>
        <p:spPr>
          <a:xfrm>
            <a:off x="2863078" y="3707787"/>
            <a:ext cx="646584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a奇幻马戏团" panose="02010600010101010101" pitchFamily="2" charset="-122"/>
                <a:ea typeface="Aa奇幻马戏团" panose="02010600010101010101" pitchFamily="2" charset="-122"/>
              </a:rPr>
              <a:t>生活的注意事项</a:t>
            </a:r>
            <a:endParaRPr lang="zh-CN" altLang="en-US" sz="6600" dirty="0">
              <a:latin typeface="Aa奇幻马戏团" panose="02010600010101010101" pitchFamily="2" charset="-122"/>
              <a:ea typeface="Aa奇幻马戏团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207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B3D29E-0948-4598-BE9E-897F4FC67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8609327-1D1F-4B49-8138-33BA38752BD9}"/>
              </a:ext>
            </a:extLst>
          </p:cNvPr>
          <p:cNvSpPr/>
          <p:nvPr/>
        </p:nvSpPr>
        <p:spPr>
          <a:xfrm>
            <a:off x="243840" y="266700"/>
            <a:ext cx="11704320" cy="6324600"/>
          </a:xfrm>
          <a:prstGeom prst="roundRect">
            <a:avLst>
              <a:gd name="adj" fmla="val 50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A98E2A4-C542-4B9A-A06B-FC53A8BAE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360" y="358140"/>
            <a:ext cx="822960" cy="8229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F2717AF-6FAA-42F6-AC2F-21CDF91946D2}"/>
              </a:ext>
            </a:extLst>
          </p:cNvPr>
          <p:cNvSpPr txBox="1"/>
          <p:nvPr/>
        </p:nvSpPr>
        <p:spPr>
          <a:xfrm>
            <a:off x="1361440" y="538788"/>
            <a:ext cx="371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solidFill>
                  <a:srgbClr val="477C62"/>
                </a:solidFill>
                <a:latin typeface="Aa奇幻马戏团" panose="02010600010101010101" pitchFamily="2" charset="-122"/>
                <a:ea typeface="Aa奇幻马戏团" panose="02010600010101010101" pitchFamily="2" charset="-122"/>
              </a:rPr>
              <a:t>生活的注意事项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7520D6B-D966-4964-9F03-695DA9CF8190}"/>
              </a:ext>
            </a:extLst>
          </p:cNvPr>
          <p:cNvSpPr txBox="1"/>
          <p:nvPr/>
        </p:nvSpPr>
        <p:spPr>
          <a:xfrm>
            <a:off x="1245116" y="1971014"/>
            <a:ext cx="3370153" cy="4101550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 eaLnBrk="1" hangingPunct="1">
              <a:lnSpc>
                <a:spcPct val="300000"/>
              </a:lnSpc>
            </a:pPr>
            <a:r>
              <a:rPr lang="zh-CN" altLang="en-US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为了预防视力，平时可多吃一些含维生素</a:t>
            </a:r>
            <a:r>
              <a:rPr lang="en-US" altLang="zh-CN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A</a:t>
            </a:r>
            <a:r>
              <a:rPr lang="zh-CN" altLang="en-US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的食物，如鸡蛋、猪肝等，或多吃些蔬菜和水果，胡萝卜、桔子、豆芽等，对保护视力有一定的作用。</a:t>
            </a:r>
            <a:r>
              <a:rPr lang="zh-CN" altLang="en-US" b="1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 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D7B00A9-6522-4053-BB57-D1265E305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778" y="1452279"/>
            <a:ext cx="6255072" cy="513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5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6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B3D29E-0948-4598-BE9E-897F4FC67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8609327-1D1F-4B49-8138-33BA38752BD9}"/>
              </a:ext>
            </a:extLst>
          </p:cNvPr>
          <p:cNvSpPr/>
          <p:nvPr/>
        </p:nvSpPr>
        <p:spPr>
          <a:xfrm>
            <a:off x="243840" y="266700"/>
            <a:ext cx="11704320" cy="6324600"/>
          </a:xfrm>
          <a:prstGeom prst="roundRect">
            <a:avLst>
              <a:gd name="adj" fmla="val 50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A98E2A4-C542-4B9A-A06B-FC53A8BAE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360" y="358140"/>
            <a:ext cx="822960" cy="8229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F2717AF-6FAA-42F6-AC2F-21CDF91946D2}"/>
              </a:ext>
            </a:extLst>
          </p:cNvPr>
          <p:cNvSpPr txBox="1"/>
          <p:nvPr/>
        </p:nvSpPr>
        <p:spPr>
          <a:xfrm>
            <a:off x="1361440" y="538788"/>
            <a:ext cx="371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solidFill>
                  <a:srgbClr val="477C62"/>
                </a:solidFill>
                <a:latin typeface="Aa奇幻马戏团" panose="02010600010101010101" pitchFamily="2" charset="-122"/>
                <a:ea typeface="Aa奇幻马戏团" panose="02010600010101010101" pitchFamily="2" charset="-122"/>
              </a:rPr>
              <a:t>生活的注意事项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D4F48D1-FED7-4B99-A8EE-F230BEA789BA}"/>
              </a:ext>
            </a:extLst>
          </p:cNvPr>
          <p:cNvSpPr txBox="1"/>
          <p:nvPr/>
        </p:nvSpPr>
        <p:spPr>
          <a:xfrm>
            <a:off x="8933157" y="2073938"/>
            <a:ext cx="2158283" cy="3650887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定期视力检查。最好每隔半年检查一次视力，发现有近视，立即验光，配戴眼镜。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E5B8961-8E0B-4B56-BCB2-380DDA091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" y="940763"/>
            <a:ext cx="7889649" cy="591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7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B3D29E-0948-4598-BE9E-897F4FC67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8609327-1D1F-4B49-8138-33BA38752BD9}"/>
              </a:ext>
            </a:extLst>
          </p:cNvPr>
          <p:cNvSpPr/>
          <p:nvPr/>
        </p:nvSpPr>
        <p:spPr>
          <a:xfrm>
            <a:off x="243840" y="266700"/>
            <a:ext cx="11704320" cy="6324600"/>
          </a:xfrm>
          <a:prstGeom prst="roundRect">
            <a:avLst>
              <a:gd name="adj" fmla="val 50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A98E2A4-C542-4B9A-A06B-FC53A8BAE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360" y="358140"/>
            <a:ext cx="822960" cy="8229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F2717AF-6FAA-42F6-AC2F-21CDF91946D2}"/>
              </a:ext>
            </a:extLst>
          </p:cNvPr>
          <p:cNvSpPr txBox="1"/>
          <p:nvPr/>
        </p:nvSpPr>
        <p:spPr>
          <a:xfrm>
            <a:off x="1361440" y="538788"/>
            <a:ext cx="371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solidFill>
                  <a:srgbClr val="477C62"/>
                </a:solidFill>
                <a:latin typeface="Aa奇幻马戏团" panose="02010600010101010101" pitchFamily="2" charset="-122"/>
                <a:ea typeface="Aa奇幻马戏团" panose="02010600010101010101" pitchFamily="2" charset="-122"/>
              </a:rPr>
              <a:t>生活的注意事项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A74CED5-94DC-4CEF-9442-C40005C1EECC}"/>
              </a:ext>
            </a:extLst>
          </p:cNvPr>
          <p:cNvSpPr txBox="1"/>
          <p:nvPr/>
        </p:nvSpPr>
        <p:spPr>
          <a:xfrm>
            <a:off x="3048965" y="1717440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eaLnBrk="1" hangingPunct="1"/>
            <a:r>
              <a:rPr lang="zh-CN" altLang="en-US" b="1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要经常参加体育锻炼，增强身体健康。  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306CDF5-E265-410E-B66F-434524605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91" y="2339533"/>
            <a:ext cx="10629418" cy="425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8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B3D29E-0948-4598-BE9E-897F4FC67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rgbClr val="477C62"/>
          </a:solidFill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541D6AE-9A29-4FEA-82E7-A38BE5DDC001}"/>
              </a:ext>
            </a:extLst>
          </p:cNvPr>
          <p:cNvSpPr txBox="1"/>
          <p:nvPr/>
        </p:nvSpPr>
        <p:spPr>
          <a:xfrm>
            <a:off x="941439" y="1092803"/>
            <a:ext cx="10309123" cy="146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a奇幻马戏团" panose="02010600010101010101" pitchFamily="2" charset="-122"/>
                <a:ea typeface="Aa奇幻马戏团" panose="02010600010101010101" pitchFamily="2" charset="-122"/>
              </a:rPr>
              <a:t>眼睛是心灵的窗户，是人体中最宝贵的感觉器官，如果没有眼睛，我们的面前将会是一片黑暗。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42EFEF41-C8A4-452F-B57D-A073D29A8C45}"/>
              </a:ext>
            </a:extLst>
          </p:cNvPr>
          <p:cNvGrpSpPr/>
          <p:nvPr/>
        </p:nvGrpSpPr>
        <p:grpSpPr>
          <a:xfrm rot="20731248">
            <a:off x="1433090" y="3289910"/>
            <a:ext cx="4409955" cy="1898248"/>
            <a:chOff x="1045338" y="2720050"/>
            <a:chExt cx="4409955" cy="1898248"/>
          </a:xfrm>
        </p:grpSpPr>
        <p:sp>
          <p:nvSpPr>
            <p:cNvPr id="14" name="对话气泡: 圆角矩形 13">
              <a:extLst>
                <a:ext uri="{FF2B5EF4-FFF2-40B4-BE49-F238E27FC236}">
                  <a16:creationId xmlns:a16="http://schemas.microsoft.com/office/drawing/2014/main" id="{FDCC9DA7-B800-4237-8EB2-D2656711C622}"/>
                </a:ext>
              </a:extLst>
            </p:cNvPr>
            <p:cNvSpPr/>
            <p:nvPr/>
          </p:nvSpPr>
          <p:spPr>
            <a:xfrm>
              <a:off x="1045338" y="2720050"/>
              <a:ext cx="4409955" cy="1898248"/>
            </a:xfrm>
            <a:prstGeom prst="wedgeRoundRectCallout">
              <a:avLst>
                <a:gd name="adj1" fmla="val 89818"/>
                <a:gd name="adj2" fmla="val 99802"/>
                <a:gd name="adj3" fmla="val 16667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a奇幻马戏团" panose="02010600010101010101" pitchFamily="2" charset="-122"/>
                <a:ea typeface="Aa奇幻马戏团" panose="02010600010101010101" pitchFamily="2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E6C0CC5F-1459-4748-BA57-27EA8590DBE9}"/>
                </a:ext>
              </a:extLst>
            </p:cNvPr>
            <p:cNvSpPr txBox="1"/>
            <p:nvPr/>
          </p:nvSpPr>
          <p:spPr>
            <a:xfrm>
              <a:off x="1249343" y="3096709"/>
              <a:ext cx="4001945" cy="11449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0" lang="zh-CN" altLang="en-US" sz="2400" b="1" dirty="0">
                  <a:solidFill>
                    <a:schemeClr val="bg1"/>
                  </a:solidFill>
                  <a:latin typeface="Aa奇幻马戏团" panose="02010600010101010101" pitchFamily="2" charset="-122"/>
                  <a:ea typeface="Aa奇幻马戏团" panose="02010600010101010101" pitchFamily="2" charset="-122"/>
                </a:rPr>
                <a:t>眼睛是如此重要，我们应该如何爱护眼睛呢？</a:t>
              </a:r>
              <a:endParaRPr lang="zh-CN" altLang="en-US" sz="2400" b="1" dirty="0">
                <a:solidFill>
                  <a:schemeClr val="bg1"/>
                </a:solidFill>
                <a:latin typeface="Aa奇幻马戏团" panose="02010600010101010101" pitchFamily="2" charset="-122"/>
                <a:ea typeface="Aa奇幻马戏团" panose="02010600010101010101" pitchFamily="2" charset="-122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AE5CD43A-B428-44A9-BCE6-609C1AFBB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018" y="904240"/>
            <a:ext cx="7357766" cy="577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7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5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B3D29E-0948-4598-BE9E-897F4FC67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8609327-1D1F-4B49-8138-33BA38752BD9}"/>
              </a:ext>
            </a:extLst>
          </p:cNvPr>
          <p:cNvSpPr/>
          <p:nvPr/>
        </p:nvSpPr>
        <p:spPr>
          <a:xfrm>
            <a:off x="243840" y="266700"/>
            <a:ext cx="11704320" cy="6324600"/>
          </a:xfrm>
          <a:prstGeom prst="roundRect">
            <a:avLst>
              <a:gd name="adj" fmla="val 50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A98E2A4-C542-4B9A-A06B-FC53A8BAE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360" y="358140"/>
            <a:ext cx="822960" cy="8229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F2717AF-6FAA-42F6-AC2F-21CDF91946D2}"/>
              </a:ext>
            </a:extLst>
          </p:cNvPr>
          <p:cNvSpPr txBox="1"/>
          <p:nvPr/>
        </p:nvSpPr>
        <p:spPr>
          <a:xfrm>
            <a:off x="1361440" y="538788"/>
            <a:ext cx="371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solidFill>
                  <a:srgbClr val="477C62"/>
                </a:solidFill>
                <a:latin typeface="Aa奇幻马戏团" panose="02010600010101010101" pitchFamily="2" charset="-122"/>
                <a:ea typeface="Aa奇幻马戏团" panose="02010600010101010101" pitchFamily="2" charset="-122"/>
              </a:rPr>
              <a:t>生活的注意事项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F7FA30C9-7E50-4E77-9923-C2D43733CBB9}"/>
              </a:ext>
            </a:extLst>
          </p:cNvPr>
          <p:cNvGrpSpPr/>
          <p:nvPr/>
        </p:nvGrpSpPr>
        <p:grpSpPr>
          <a:xfrm rot="21118295">
            <a:off x="741487" y="2230029"/>
            <a:ext cx="6106016" cy="2769793"/>
            <a:chOff x="578734" y="2129742"/>
            <a:chExt cx="5104436" cy="2476982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D6E3168-018F-431C-ACC3-CF771BC82EEA}"/>
                </a:ext>
              </a:extLst>
            </p:cNvPr>
            <p:cNvSpPr txBox="1"/>
            <p:nvPr/>
          </p:nvSpPr>
          <p:spPr>
            <a:xfrm>
              <a:off x="1040779" y="2542513"/>
              <a:ext cx="4180345" cy="16514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ct val="150000"/>
                </a:lnSpc>
              </a:pPr>
              <a:r>
                <a:rPr lang="zh-CN" altLang="en-US" sz="4000" b="1" dirty="0">
                  <a:solidFill>
                    <a:srgbClr val="477C62"/>
                  </a:solidFill>
                  <a:latin typeface="Aa甜食主义" panose="02010600010101010101" pitchFamily="2" charset="-122"/>
                  <a:ea typeface="Aa甜食主义" panose="02010600010101010101" pitchFamily="2" charset="-122"/>
                </a:rPr>
                <a:t>见到盲人，我们应该怎样做呢</a:t>
              </a:r>
              <a:r>
                <a:rPr lang="en-US" altLang="zh-CN" sz="4000" b="1" dirty="0">
                  <a:solidFill>
                    <a:srgbClr val="477C62"/>
                  </a:solidFill>
                  <a:latin typeface="Aa甜食主义" panose="02010600010101010101" pitchFamily="2" charset="-122"/>
                  <a:ea typeface="Aa甜食主义" panose="02010600010101010101" pitchFamily="2" charset="-122"/>
                </a:rPr>
                <a:t>? </a:t>
              </a:r>
            </a:p>
          </p:txBody>
        </p:sp>
        <p:sp>
          <p:nvSpPr>
            <p:cNvPr id="12" name="对话气泡: 圆角矩形 11">
              <a:extLst>
                <a:ext uri="{FF2B5EF4-FFF2-40B4-BE49-F238E27FC236}">
                  <a16:creationId xmlns:a16="http://schemas.microsoft.com/office/drawing/2014/main" id="{67859B17-B503-45CA-B659-B888B1472BB9}"/>
                </a:ext>
              </a:extLst>
            </p:cNvPr>
            <p:cNvSpPr/>
            <p:nvPr/>
          </p:nvSpPr>
          <p:spPr>
            <a:xfrm>
              <a:off x="578734" y="2129742"/>
              <a:ext cx="5104436" cy="2476982"/>
            </a:xfrm>
            <a:prstGeom prst="wedgeRoundRectCallout">
              <a:avLst>
                <a:gd name="adj1" fmla="val 69870"/>
                <a:gd name="adj2" fmla="val 87628"/>
                <a:gd name="adj3" fmla="val 16667"/>
              </a:avLst>
            </a:prstGeom>
            <a:noFill/>
            <a:ln w="28575">
              <a:solidFill>
                <a:srgbClr val="477C62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477C62"/>
                </a:solidFill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85F4B59D-CDA7-4D9C-A08D-448CFD556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927" y="1562603"/>
            <a:ext cx="4509085" cy="51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8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B3D29E-0948-4598-BE9E-897F4FC67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8609327-1D1F-4B49-8138-33BA38752BD9}"/>
              </a:ext>
            </a:extLst>
          </p:cNvPr>
          <p:cNvSpPr/>
          <p:nvPr/>
        </p:nvSpPr>
        <p:spPr>
          <a:xfrm>
            <a:off x="243840" y="266700"/>
            <a:ext cx="11704320" cy="6324600"/>
          </a:xfrm>
          <a:prstGeom prst="roundRect">
            <a:avLst>
              <a:gd name="adj" fmla="val 50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C2BA8F6-A9AF-448F-B225-45D1C389A054}"/>
              </a:ext>
            </a:extLst>
          </p:cNvPr>
          <p:cNvGrpSpPr/>
          <p:nvPr/>
        </p:nvGrpSpPr>
        <p:grpSpPr>
          <a:xfrm>
            <a:off x="762053" y="2248544"/>
            <a:ext cx="10695008" cy="3657600"/>
            <a:chOff x="1053297" y="2071868"/>
            <a:chExt cx="10695008" cy="3657600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8B160D31-FA7F-4D45-955F-AEECD7262075}"/>
                </a:ext>
              </a:extLst>
            </p:cNvPr>
            <p:cNvSpPr txBox="1"/>
            <p:nvPr/>
          </p:nvSpPr>
          <p:spPr>
            <a:xfrm>
              <a:off x="5002615" y="2548182"/>
              <a:ext cx="6116167" cy="27049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dist" eaLnBrk="1" hangingPunct="1">
                <a:lnSpc>
                  <a:spcPct val="250000"/>
                </a:lnSpc>
                <a:buNone/>
              </a:pPr>
              <a:r>
                <a:rPr lang="zh-CN" altLang="en-US" sz="2400" dirty="0">
                  <a:latin typeface="思源宋体 CN" panose="02020400000000000000" pitchFamily="18" charset="-122"/>
                  <a:ea typeface="思源宋体 CN" panose="02020400000000000000" pitchFamily="18" charset="-122"/>
                </a:rPr>
                <a:t>人体眼睛是件宝，生活学习离不了，</a:t>
              </a:r>
              <a:endParaRPr lang="en-US" altLang="zh-CN" sz="2400" dirty="0">
                <a:latin typeface="思源宋体 CN" panose="02020400000000000000" pitchFamily="18" charset="-122"/>
                <a:ea typeface="思源宋体 CN" panose="02020400000000000000" pitchFamily="18" charset="-122"/>
              </a:endParaRPr>
            </a:p>
            <a:p>
              <a:pPr marL="0" indent="0" algn="dist" eaLnBrk="1" hangingPunct="1">
                <a:lnSpc>
                  <a:spcPct val="250000"/>
                </a:lnSpc>
                <a:buNone/>
              </a:pPr>
              <a:r>
                <a:rPr lang="zh-CN" altLang="en-US" sz="2400" dirty="0">
                  <a:latin typeface="思源宋体 CN" panose="02020400000000000000" pitchFamily="18" charset="-122"/>
                  <a:ea typeface="思源宋体 CN" panose="02020400000000000000" pitchFamily="18" charset="-122"/>
                </a:rPr>
                <a:t>保护视力我牢记，眼镜不会把我找，</a:t>
              </a:r>
              <a:endParaRPr lang="en-US" altLang="zh-CN" sz="2400" dirty="0">
                <a:latin typeface="思源宋体 CN" panose="02020400000000000000" pitchFamily="18" charset="-122"/>
                <a:ea typeface="思源宋体 CN" panose="02020400000000000000" pitchFamily="18" charset="-122"/>
              </a:endParaRPr>
            </a:p>
            <a:p>
              <a:pPr marL="0" indent="0" algn="dist" eaLnBrk="1" hangingPunct="1">
                <a:lnSpc>
                  <a:spcPct val="250000"/>
                </a:lnSpc>
                <a:buNone/>
              </a:pPr>
              <a:r>
                <a:rPr lang="zh-CN" altLang="en-US" sz="2400" dirty="0">
                  <a:latin typeface="思源宋体 CN" panose="02020400000000000000" pitchFamily="18" charset="-122"/>
                  <a:ea typeface="思源宋体 CN" panose="02020400000000000000" pitchFamily="18" charset="-122"/>
                </a:rPr>
                <a:t>手不揉眼讲卫生，红眼沙眼得不了。</a:t>
              </a: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0395866-887C-42CF-AF9D-41E179DAC492}"/>
                </a:ext>
              </a:extLst>
            </p:cNvPr>
            <p:cNvSpPr/>
            <p:nvPr/>
          </p:nvSpPr>
          <p:spPr>
            <a:xfrm>
              <a:off x="1053297" y="2071868"/>
              <a:ext cx="10695008" cy="3657600"/>
            </a:xfrm>
            <a:prstGeom prst="roundRect">
              <a:avLst/>
            </a:prstGeom>
            <a:noFill/>
            <a:ln w="38100">
              <a:solidFill>
                <a:srgbClr val="477C6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B817B5DD-9877-4BB6-B3DA-CA422A2DD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19572" y="951856"/>
            <a:ext cx="5034281" cy="608006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98E2A4-C542-4B9A-A06B-FC53A8BAE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360" y="358140"/>
            <a:ext cx="822960" cy="8229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F2717AF-6FAA-42F6-AC2F-21CDF91946D2}"/>
              </a:ext>
            </a:extLst>
          </p:cNvPr>
          <p:cNvSpPr txBox="1"/>
          <p:nvPr/>
        </p:nvSpPr>
        <p:spPr>
          <a:xfrm>
            <a:off x="1361440" y="538788"/>
            <a:ext cx="371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solidFill>
                  <a:srgbClr val="477C62"/>
                </a:solidFill>
                <a:latin typeface="Aa奇幻马戏团" panose="02010600010101010101" pitchFamily="2" charset="-122"/>
                <a:ea typeface="Aa奇幻马戏团" panose="02010600010101010101" pitchFamily="2" charset="-122"/>
              </a:rPr>
              <a:t>生活的注意事项</a:t>
            </a:r>
          </a:p>
        </p:txBody>
      </p:sp>
    </p:spTree>
    <p:extLst>
      <p:ext uri="{BB962C8B-B14F-4D97-AF65-F5344CB8AC3E}">
        <p14:creationId xmlns:p14="http://schemas.microsoft.com/office/powerpoint/2010/main" val="396873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B3D29E-0948-4598-BE9E-897F4FC67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8609327-1D1F-4B49-8138-33BA38752BD9}"/>
              </a:ext>
            </a:extLst>
          </p:cNvPr>
          <p:cNvSpPr/>
          <p:nvPr/>
        </p:nvSpPr>
        <p:spPr>
          <a:xfrm>
            <a:off x="243840" y="266700"/>
            <a:ext cx="11704320" cy="6324600"/>
          </a:xfrm>
          <a:prstGeom prst="roundRect">
            <a:avLst>
              <a:gd name="adj" fmla="val 50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A98E2A4-C542-4B9A-A06B-FC53A8BAE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360" y="358140"/>
            <a:ext cx="822960" cy="8229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F2717AF-6FAA-42F6-AC2F-21CDF91946D2}"/>
              </a:ext>
            </a:extLst>
          </p:cNvPr>
          <p:cNvSpPr txBox="1"/>
          <p:nvPr/>
        </p:nvSpPr>
        <p:spPr>
          <a:xfrm>
            <a:off x="1361440" y="538788"/>
            <a:ext cx="371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solidFill>
                  <a:srgbClr val="477C62"/>
                </a:solidFill>
                <a:latin typeface="Aa奇幻马戏团" panose="02010600010101010101" pitchFamily="2" charset="-122"/>
                <a:ea typeface="Aa奇幻马戏团" panose="02010600010101010101" pitchFamily="2" charset="-122"/>
              </a:rPr>
              <a:t>生活的注意事项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BCAF16E-18BD-4751-AC62-79AC11779A96}"/>
              </a:ext>
            </a:extLst>
          </p:cNvPr>
          <p:cNvGrpSpPr/>
          <p:nvPr/>
        </p:nvGrpSpPr>
        <p:grpSpPr>
          <a:xfrm rot="21118295">
            <a:off x="779190" y="2016762"/>
            <a:ext cx="5346963" cy="2769793"/>
            <a:chOff x="1213278" y="2129742"/>
            <a:chExt cx="4469892" cy="2476982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C92B642-31B4-4841-98FD-41AB3518C503}"/>
                </a:ext>
              </a:extLst>
            </p:cNvPr>
            <p:cNvSpPr txBox="1"/>
            <p:nvPr/>
          </p:nvSpPr>
          <p:spPr>
            <a:xfrm>
              <a:off x="1583664" y="2542657"/>
              <a:ext cx="3729120" cy="16511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ct val="200000"/>
                </a:lnSpc>
              </a:pPr>
              <a:r>
                <a:rPr lang="zh-CN" altLang="en-US" sz="2000" b="1" dirty="0">
                  <a:latin typeface="思源宋体 CN" panose="02020400000000000000" pitchFamily="18" charset="-122"/>
                  <a:ea typeface="思源宋体 CN" panose="02020400000000000000" pitchFamily="18" charset="-122"/>
                </a:rPr>
                <a:t>祝大家都有一双明亮的眼睛</a:t>
              </a:r>
              <a:endParaRPr lang="en-US" altLang="zh-CN" sz="2000" b="1" dirty="0">
                <a:latin typeface="思源宋体 CN" panose="02020400000000000000" pitchFamily="18" charset="-122"/>
                <a:ea typeface="思源宋体 CN" panose="02020400000000000000" pitchFamily="18" charset="-122"/>
              </a:endParaRPr>
            </a:p>
            <a:p>
              <a:pPr algn="ctr">
                <a:lnSpc>
                  <a:spcPct val="200000"/>
                </a:lnSpc>
              </a:pPr>
              <a:r>
                <a:rPr lang="zh-CN" altLang="en-US" sz="2000" b="1" dirty="0">
                  <a:latin typeface="思源宋体 CN" panose="02020400000000000000" pitchFamily="18" charset="-122"/>
                  <a:ea typeface="思源宋体 CN" panose="02020400000000000000" pitchFamily="18" charset="-122"/>
                </a:rPr>
                <a:t>为了让我们的生活永远美好，我们要从小做起</a:t>
              </a:r>
              <a:r>
                <a:rPr lang="en-US" altLang="zh-CN" sz="2000" b="1" dirty="0">
                  <a:latin typeface="思源宋体 CN" panose="02020400000000000000" pitchFamily="18" charset="-122"/>
                  <a:ea typeface="思源宋体 CN" panose="02020400000000000000" pitchFamily="18" charset="-122"/>
                </a:rPr>
                <a:t>——</a:t>
              </a:r>
              <a:r>
                <a:rPr lang="zh-CN" altLang="en-US" sz="2000" b="1" dirty="0">
                  <a:latin typeface="思源宋体 CN" panose="02020400000000000000" pitchFamily="18" charset="-122"/>
                  <a:ea typeface="思源宋体 CN" panose="02020400000000000000" pitchFamily="18" charset="-122"/>
                </a:rPr>
                <a:t>爱眼护眼 。</a:t>
              </a:r>
              <a:r>
                <a:rPr lang="zh-CN" altLang="en-US" sz="2000" dirty="0">
                  <a:latin typeface="思源宋体 CN" panose="02020400000000000000" pitchFamily="18" charset="-122"/>
                  <a:ea typeface="思源宋体 CN" panose="02020400000000000000" pitchFamily="18" charset="-122"/>
                </a:rPr>
                <a:t> </a:t>
              </a:r>
              <a:endParaRPr lang="en-US" altLang="zh-CN" sz="2000" b="1" dirty="0">
                <a:latin typeface="思源宋体 CN" panose="02020400000000000000" pitchFamily="18" charset="-122"/>
                <a:ea typeface="思源宋体 CN" panose="02020400000000000000" pitchFamily="18" charset="-122"/>
              </a:endParaRPr>
            </a:p>
          </p:txBody>
        </p:sp>
        <p:sp>
          <p:nvSpPr>
            <p:cNvPr id="13" name="对话气泡: 圆角矩形 12">
              <a:extLst>
                <a:ext uri="{FF2B5EF4-FFF2-40B4-BE49-F238E27FC236}">
                  <a16:creationId xmlns:a16="http://schemas.microsoft.com/office/drawing/2014/main" id="{628EDC92-C78F-41A1-97C4-009ADA42969E}"/>
                </a:ext>
              </a:extLst>
            </p:cNvPr>
            <p:cNvSpPr/>
            <p:nvPr/>
          </p:nvSpPr>
          <p:spPr>
            <a:xfrm>
              <a:off x="1213278" y="2129742"/>
              <a:ext cx="4469892" cy="2476982"/>
            </a:xfrm>
            <a:prstGeom prst="wedgeRoundRectCallout">
              <a:avLst>
                <a:gd name="adj1" fmla="val 69870"/>
                <a:gd name="adj2" fmla="val 87628"/>
                <a:gd name="adj3" fmla="val 16667"/>
              </a:avLst>
            </a:prstGeom>
            <a:noFill/>
            <a:ln w="28575">
              <a:solidFill>
                <a:srgbClr val="477C62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0CD7144-C1F2-4469-A923-469E09FCD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69814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2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B3D29E-0948-4598-BE9E-897F4FC67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D90D9FF-4A0D-4A1B-B6DF-364018D64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0" y="4785495"/>
            <a:ext cx="1939290" cy="114064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2353A15-6F73-42E1-AE3C-D1859A0BA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8402" flipH="1">
            <a:off x="-681271" y="-583369"/>
            <a:ext cx="2355729" cy="1677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53FA5B2-5502-49D6-8EB1-1CA1F1ACD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" y="4785494"/>
            <a:ext cx="1939290" cy="11406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5DAAD3-418F-41BA-B62E-761762CBE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480"/>
            <a:ext cx="12192000" cy="58115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9BCD606-173D-4F60-8B02-77099AD425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80" y="936194"/>
            <a:ext cx="8095240" cy="36576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77DD220-3E05-4132-B0D5-703BEC4CDA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55" y="4882708"/>
            <a:ext cx="3413691" cy="39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9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B3D29E-0948-4598-BE9E-897F4FC67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E804EF2-CEB6-4F91-BCB9-B11BF389A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480"/>
            <a:ext cx="12192000" cy="581152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C743C34F-1887-4AD8-9028-D67CEB761FF0}"/>
              </a:ext>
            </a:extLst>
          </p:cNvPr>
          <p:cNvSpPr/>
          <p:nvPr/>
        </p:nvSpPr>
        <p:spPr>
          <a:xfrm>
            <a:off x="3085882" y="828265"/>
            <a:ext cx="602023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zh-CN" alt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a奇幻马戏团" panose="02010600010101010101" pitchFamily="2" charset="-122"/>
                <a:ea typeface="Aa奇幻马戏团" panose="02010600010101010101" pitchFamily="2" charset="-122"/>
              </a:rPr>
              <a:t>目录</a:t>
            </a:r>
            <a:r>
              <a:rPr lang="en-US" altLang="zh-CN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a奇幻马戏团" panose="02010600010101010101" pitchFamily="2" charset="-122"/>
                <a:ea typeface="Aa奇幻马戏团" panose="02010600010101010101" pitchFamily="2" charset="-122"/>
              </a:rPr>
              <a:t>/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a奇幻马戏团" panose="02010600010101010101" pitchFamily="2" charset="-122"/>
                <a:ea typeface="Aa奇幻马戏团" panose="02010600010101010101" pitchFamily="2" charset="-122"/>
              </a:rPr>
              <a:t>contents</a:t>
            </a:r>
            <a:endParaRPr lang="zh-CN" altLang="en-US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a奇幻马戏团" panose="02010600010101010101" pitchFamily="2" charset="-122"/>
              <a:ea typeface="Aa奇幻马戏团" panose="02010600010101010101" pitchFamily="2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3205FBD-E78A-4636-A5F6-B7ED7C2ACA4D}"/>
              </a:ext>
            </a:extLst>
          </p:cNvPr>
          <p:cNvSpPr/>
          <p:nvPr/>
        </p:nvSpPr>
        <p:spPr>
          <a:xfrm>
            <a:off x="2695924" y="2613408"/>
            <a:ext cx="712867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zh-CN" alt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a奇幻马戏团" panose="02010600010101010101" pitchFamily="2" charset="-122"/>
                <a:ea typeface="Aa奇幻马戏团" panose="02010600010101010101" pitchFamily="2" charset="-122"/>
              </a:rPr>
              <a:t>一、保护眼睛“二要”与“三个一”</a:t>
            </a:r>
            <a:endParaRPr lang="zh-CN" alt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a奇幻马戏团" panose="02010600010101010101" pitchFamily="2" charset="-122"/>
              <a:ea typeface="Aa奇幻马戏团" panose="02010600010101010101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0D29C58-9AB9-4A1A-8988-18C8768F59A6}"/>
              </a:ext>
            </a:extLst>
          </p:cNvPr>
          <p:cNvSpPr/>
          <p:nvPr/>
        </p:nvSpPr>
        <p:spPr>
          <a:xfrm>
            <a:off x="2695924" y="3528362"/>
            <a:ext cx="347114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zh-CN" alt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a奇幻马戏团" panose="02010600010101010101" pitchFamily="2" charset="-122"/>
                <a:ea typeface="Aa奇幻马戏团" panose="02010600010101010101" pitchFamily="2" charset="-122"/>
              </a:rPr>
              <a:t>二、近视的原因</a:t>
            </a:r>
            <a:endParaRPr lang="zh-CN" alt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a奇幻马戏团" panose="02010600010101010101" pitchFamily="2" charset="-122"/>
              <a:ea typeface="Aa奇幻马戏团" panose="02010600010101010101" pitchFamily="2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E91968B-1FE5-4E14-88BC-73423AF23F01}"/>
              </a:ext>
            </a:extLst>
          </p:cNvPr>
          <p:cNvSpPr/>
          <p:nvPr/>
        </p:nvSpPr>
        <p:spPr>
          <a:xfrm>
            <a:off x="2695924" y="4443316"/>
            <a:ext cx="533484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zh-CN" alt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a奇幻马戏团" panose="02010600010101010101" pitchFamily="2" charset="-122"/>
                <a:ea typeface="Aa奇幻马戏团" panose="02010600010101010101" pitchFamily="2" charset="-122"/>
              </a:rPr>
              <a:t>三、保护眼睛“六不要”</a:t>
            </a:r>
            <a:endParaRPr lang="zh-CN" alt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a奇幻马戏团" panose="02010600010101010101" pitchFamily="2" charset="-122"/>
              <a:ea typeface="Aa奇幻马戏团" panose="02010600010101010101" pitchFamily="2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1A2F050-F44C-40DA-8877-AE88BE05CD21}"/>
              </a:ext>
            </a:extLst>
          </p:cNvPr>
          <p:cNvSpPr/>
          <p:nvPr/>
        </p:nvSpPr>
        <p:spPr>
          <a:xfrm>
            <a:off x="2695924" y="5358270"/>
            <a:ext cx="44029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zh-CN" alt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a奇幻马戏团" panose="02010600010101010101" pitchFamily="2" charset="-122"/>
                <a:ea typeface="Aa奇幻马戏团" panose="02010600010101010101" pitchFamily="2" charset="-122"/>
              </a:rPr>
              <a:t>四、生活的注意事项</a:t>
            </a:r>
          </a:p>
        </p:txBody>
      </p:sp>
    </p:spTree>
    <p:extLst>
      <p:ext uri="{BB962C8B-B14F-4D97-AF65-F5344CB8AC3E}">
        <p14:creationId xmlns:p14="http://schemas.microsoft.com/office/powerpoint/2010/main" val="263923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B3D29E-0948-4598-BE9E-897F4FC67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E804EF2-CEB6-4F91-BCB9-B11BF389A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480"/>
            <a:ext cx="12192000" cy="581152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94713E79-BA00-49CF-A1AA-D475914BD821}"/>
              </a:ext>
            </a:extLst>
          </p:cNvPr>
          <p:cNvSpPr/>
          <p:nvPr/>
        </p:nvSpPr>
        <p:spPr>
          <a:xfrm>
            <a:off x="3948617" y="1554067"/>
            <a:ext cx="429476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a奇幻马戏团" panose="02010600010101010101" pitchFamily="2" charset="-122"/>
                <a:ea typeface="Aa奇幻马戏团" panose="02010600010101010101" pitchFamily="2" charset="-122"/>
              </a:rPr>
              <a:t>第一章节</a:t>
            </a:r>
            <a:endParaRPr lang="zh-CN" alt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a奇幻马戏团" panose="02010600010101010101" pitchFamily="2" charset="-122"/>
              <a:ea typeface="Aa奇幻马戏团" panose="02010600010101010101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08F3BBD-F850-4C6E-ADAF-E57E6ACC9DEA}"/>
              </a:ext>
            </a:extLst>
          </p:cNvPr>
          <p:cNvSpPr txBox="1"/>
          <p:nvPr/>
        </p:nvSpPr>
        <p:spPr>
          <a:xfrm>
            <a:off x="2674990" y="3026588"/>
            <a:ext cx="6842019" cy="246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a奇幻马戏团" panose="02010600010101010101" pitchFamily="2" charset="-122"/>
                <a:ea typeface="Aa奇幻马戏团" panose="02010600010101010101" pitchFamily="2" charset="-122"/>
              </a:rPr>
              <a:t>保护眼睛“二要”与“三个一”</a:t>
            </a:r>
            <a:endParaRPr lang="zh-CN" altLang="en-US" sz="5400" dirty="0">
              <a:latin typeface="Aa奇幻马戏团" panose="02010600010101010101" pitchFamily="2" charset="-122"/>
              <a:ea typeface="Aa奇幻马戏团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481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B3D29E-0948-4598-BE9E-897F4FC67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8609327-1D1F-4B49-8138-33BA38752BD9}"/>
              </a:ext>
            </a:extLst>
          </p:cNvPr>
          <p:cNvSpPr/>
          <p:nvPr/>
        </p:nvSpPr>
        <p:spPr>
          <a:xfrm>
            <a:off x="243840" y="266700"/>
            <a:ext cx="11704320" cy="6324600"/>
          </a:xfrm>
          <a:prstGeom prst="roundRect">
            <a:avLst>
              <a:gd name="adj" fmla="val 50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A98E2A4-C542-4B9A-A06B-FC53A8BAE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360" y="358140"/>
            <a:ext cx="822960" cy="8229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F2717AF-6FAA-42F6-AC2F-21CDF91946D2}"/>
              </a:ext>
            </a:extLst>
          </p:cNvPr>
          <p:cNvSpPr txBox="1"/>
          <p:nvPr/>
        </p:nvSpPr>
        <p:spPr>
          <a:xfrm>
            <a:off x="1361440" y="538788"/>
            <a:ext cx="5577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solidFill>
                  <a:srgbClr val="477C62"/>
                </a:solidFill>
                <a:latin typeface="Aa奇幻马戏团" panose="02010600010101010101" pitchFamily="2" charset="-122"/>
                <a:ea typeface="Aa奇幻马戏团" panose="02010600010101010101" pitchFamily="2" charset="-122"/>
              </a:rPr>
              <a:t>保护眼睛“二要”与“三个一”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1D3DE7A-92D9-40EF-87C1-AAF37C289978}"/>
              </a:ext>
            </a:extLst>
          </p:cNvPr>
          <p:cNvSpPr txBox="1"/>
          <p:nvPr/>
        </p:nvSpPr>
        <p:spPr>
          <a:xfrm>
            <a:off x="879676" y="1817206"/>
            <a:ext cx="1932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“二要”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B26E9AE-2794-40E1-9754-6650E5EB266B}"/>
              </a:ext>
            </a:extLst>
          </p:cNvPr>
          <p:cNvSpPr txBox="1"/>
          <p:nvPr/>
        </p:nvSpPr>
        <p:spPr>
          <a:xfrm>
            <a:off x="6399834" y="3363736"/>
            <a:ext cx="4453359" cy="2432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300000"/>
              </a:lnSpc>
            </a:pPr>
            <a:r>
              <a:rPr lang="en-US" altLang="zh-CN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1</a:t>
            </a:r>
            <a:r>
              <a:rPr lang="zh-CN" altLang="en-US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、读书写字的姿势要端正。</a:t>
            </a:r>
          </a:p>
          <a:p>
            <a:pPr eaLnBrk="1" hangingPunct="1">
              <a:lnSpc>
                <a:spcPct val="300000"/>
              </a:lnSpc>
            </a:pPr>
            <a:endParaRPr lang="en-US" altLang="zh-CN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  <a:p>
            <a:pPr eaLnBrk="1" hangingPunct="1">
              <a:lnSpc>
                <a:spcPct val="300000"/>
              </a:lnSpc>
            </a:pPr>
            <a:r>
              <a:rPr lang="en-US" altLang="zh-CN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2</a:t>
            </a:r>
            <a:r>
              <a:rPr lang="zh-CN" altLang="en-US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、连续读书写字一小时左右要休息片刻。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2D7847D-CFE2-444B-ACAF-7A14E8749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07" y="2679435"/>
            <a:ext cx="3799388" cy="379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5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B3D29E-0948-4598-BE9E-897F4FC67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8609327-1D1F-4B49-8138-33BA38752BD9}"/>
              </a:ext>
            </a:extLst>
          </p:cNvPr>
          <p:cNvSpPr/>
          <p:nvPr/>
        </p:nvSpPr>
        <p:spPr>
          <a:xfrm>
            <a:off x="243840" y="266700"/>
            <a:ext cx="11704320" cy="6324600"/>
          </a:xfrm>
          <a:prstGeom prst="roundRect">
            <a:avLst>
              <a:gd name="adj" fmla="val 50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A98E2A4-C542-4B9A-A06B-FC53A8BAE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360" y="358140"/>
            <a:ext cx="822960" cy="8229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F2717AF-6FAA-42F6-AC2F-21CDF91946D2}"/>
              </a:ext>
            </a:extLst>
          </p:cNvPr>
          <p:cNvSpPr txBox="1"/>
          <p:nvPr/>
        </p:nvSpPr>
        <p:spPr>
          <a:xfrm>
            <a:off x="1361440" y="538788"/>
            <a:ext cx="5577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solidFill>
                  <a:srgbClr val="477C62"/>
                </a:solidFill>
                <a:latin typeface="Aa奇幻马戏团" panose="02010600010101010101" pitchFamily="2" charset="-122"/>
                <a:ea typeface="Aa奇幻马戏团" panose="02010600010101010101" pitchFamily="2" charset="-122"/>
              </a:rPr>
              <a:t>保护眼睛“二要”与“三个一”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5EBF0B7-ACAE-4F85-80CA-AC7809FE8EEC}"/>
              </a:ext>
            </a:extLst>
          </p:cNvPr>
          <p:cNvSpPr txBox="1"/>
          <p:nvPr/>
        </p:nvSpPr>
        <p:spPr>
          <a:xfrm>
            <a:off x="879676" y="1817206"/>
            <a:ext cx="2708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“三个一”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661192F-F5E9-4F31-8733-83F4E1583E55}"/>
              </a:ext>
            </a:extLst>
          </p:cNvPr>
          <p:cNvSpPr txBox="1"/>
          <p:nvPr/>
        </p:nvSpPr>
        <p:spPr>
          <a:xfrm>
            <a:off x="1654216" y="3112763"/>
            <a:ext cx="4441784" cy="2432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300000"/>
              </a:lnSpc>
            </a:pPr>
            <a:r>
              <a:rPr lang="en-US" altLang="zh-CN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1</a:t>
            </a:r>
            <a:r>
              <a:rPr lang="zh-CN" altLang="en-US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、握笔的手离笔尖一寸（</a:t>
            </a:r>
            <a:r>
              <a:rPr lang="en-US" altLang="zh-CN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3</a:t>
            </a:r>
            <a:r>
              <a:rPr lang="zh-CN" altLang="en-US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．</a:t>
            </a:r>
            <a:r>
              <a:rPr lang="en-US" altLang="zh-CN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3</a:t>
            </a:r>
            <a:r>
              <a:rPr lang="zh-CN" altLang="en-US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厘米），</a:t>
            </a:r>
          </a:p>
          <a:p>
            <a:pPr eaLnBrk="1" hangingPunct="1">
              <a:lnSpc>
                <a:spcPct val="300000"/>
              </a:lnSpc>
            </a:pPr>
            <a:r>
              <a:rPr lang="en-US" altLang="zh-CN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2</a:t>
            </a:r>
            <a:r>
              <a:rPr lang="zh-CN" altLang="en-US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、胸部离桌子一拳（</a:t>
            </a:r>
            <a:r>
              <a:rPr lang="en-US" altLang="zh-CN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6</a:t>
            </a:r>
            <a:r>
              <a:rPr lang="zh-CN" altLang="en-US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～</a:t>
            </a:r>
            <a:r>
              <a:rPr lang="en-US" altLang="zh-CN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7</a:t>
            </a:r>
            <a:r>
              <a:rPr lang="zh-CN" altLang="en-US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厘米），</a:t>
            </a:r>
          </a:p>
          <a:p>
            <a:pPr eaLnBrk="1" hangingPunct="1">
              <a:lnSpc>
                <a:spcPct val="300000"/>
              </a:lnSpc>
            </a:pPr>
            <a:r>
              <a:rPr lang="en-US" altLang="zh-CN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3</a:t>
            </a:r>
            <a:r>
              <a:rPr lang="zh-CN" altLang="en-US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、书本离眼一尺（</a:t>
            </a:r>
            <a:r>
              <a:rPr lang="en-US" altLang="zh-CN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33</a:t>
            </a:r>
            <a:r>
              <a:rPr lang="zh-CN" altLang="en-US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厘米）。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565EE7A-F6C5-4084-8D0A-1C13A52C8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785" y="2060966"/>
            <a:ext cx="4536311" cy="453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1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B3D29E-0948-4598-BE9E-897F4FC67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8609327-1D1F-4B49-8138-33BA38752BD9}"/>
              </a:ext>
            </a:extLst>
          </p:cNvPr>
          <p:cNvSpPr/>
          <p:nvPr/>
        </p:nvSpPr>
        <p:spPr>
          <a:xfrm>
            <a:off x="243840" y="266700"/>
            <a:ext cx="11704320" cy="6324600"/>
          </a:xfrm>
          <a:prstGeom prst="roundRect">
            <a:avLst>
              <a:gd name="adj" fmla="val 50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A98E2A4-C542-4B9A-A06B-FC53A8BAE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360" y="358140"/>
            <a:ext cx="822960" cy="8229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F2717AF-6FAA-42F6-AC2F-21CDF91946D2}"/>
              </a:ext>
            </a:extLst>
          </p:cNvPr>
          <p:cNvSpPr txBox="1"/>
          <p:nvPr/>
        </p:nvSpPr>
        <p:spPr>
          <a:xfrm>
            <a:off x="1361440" y="538788"/>
            <a:ext cx="5577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solidFill>
                  <a:srgbClr val="477C62"/>
                </a:solidFill>
                <a:latin typeface="Aa奇幻马戏团" panose="02010600010101010101" pitchFamily="2" charset="-122"/>
                <a:ea typeface="Aa奇幻马戏团" panose="02010600010101010101" pitchFamily="2" charset="-122"/>
              </a:rPr>
              <a:t>保护眼睛“二要”与“三个一”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ED50859-D9EA-4C42-9967-9F86495CC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480"/>
            <a:ext cx="12192000" cy="581152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534BC5E-74F3-424A-B975-CB95AF40099B}"/>
              </a:ext>
            </a:extLst>
          </p:cNvPr>
          <p:cNvSpPr txBox="1"/>
          <p:nvPr/>
        </p:nvSpPr>
        <p:spPr>
          <a:xfrm>
            <a:off x="2320705" y="2244349"/>
            <a:ext cx="7550591" cy="2369303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4000" b="1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讲究用眼卫生，用自己的毛巾洗脸，避免感染眼病。</a:t>
            </a:r>
            <a:endParaRPr lang="zh-CN" altLang="en-US" sz="4000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468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B3D29E-0948-4598-BE9E-897F4FC67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E804EF2-CEB6-4F91-BCB9-B11BF389A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480"/>
            <a:ext cx="12192000" cy="581152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7276641-3ABE-4EFE-9F50-D6B1C6BE7423}"/>
              </a:ext>
            </a:extLst>
          </p:cNvPr>
          <p:cNvSpPr/>
          <p:nvPr/>
        </p:nvSpPr>
        <p:spPr>
          <a:xfrm>
            <a:off x="3948617" y="1808067"/>
            <a:ext cx="429476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a奇幻马戏团" panose="02010600010101010101" pitchFamily="2" charset="-122"/>
                <a:ea typeface="Aa奇幻马戏团" panose="02010600010101010101" pitchFamily="2" charset="-122"/>
              </a:rPr>
              <a:t>第二章节</a:t>
            </a:r>
            <a:endParaRPr lang="zh-CN" alt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a奇幻马戏团" panose="02010600010101010101" pitchFamily="2" charset="-122"/>
              <a:ea typeface="Aa奇幻马戏团" panose="0201060001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90F70CD-B285-4D70-BF75-93AC1C9A9E07}"/>
              </a:ext>
            </a:extLst>
          </p:cNvPr>
          <p:cNvSpPr txBox="1"/>
          <p:nvPr/>
        </p:nvSpPr>
        <p:spPr>
          <a:xfrm>
            <a:off x="2863079" y="3598523"/>
            <a:ext cx="646584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a奇幻马戏团" panose="02010600010101010101" pitchFamily="2" charset="-122"/>
                <a:ea typeface="Aa奇幻马戏团" panose="02010600010101010101" pitchFamily="2" charset="-122"/>
              </a:rPr>
              <a:t>近视的原因</a:t>
            </a:r>
            <a:endParaRPr lang="zh-CN" altLang="en-US" sz="8800" dirty="0">
              <a:latin typeface="Aa奇幻马戏团" panose="02010600010101010101" pitchFamily="2" charset="-122"/>
              <a:ea typeface="Aa奇幻马戏团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701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B3D29E-0948-4598-BE9E-897F4FC67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8609327-1D1F-4B49-8138-33BA38752BD9}"/>
              </a:ext>
            </a:extLst>
          </p:cNvPr>
          <p:cNvSpPr/>
          <p:nvPr/>
        </p:nvSpPr>
        <p:spPr>
          <a:xfrm>
            <a:off x="243840" y="266700"/>
            <a:ext cx="11704320" cy="6324600"/>
          </a:xfrm>
          <a:prstGeom prst="roundRect">
            <a:avLst>
              <a:gd name="adj" fmla="val 50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A98E2A4-C542-4B9A-A06B-FC53A8BAE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360" y="358140"/>
            <a:ext cx="822960" cy="8229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F2717AF-6FAA-42F6-AC2F-21CDF91946D2}"/>
              </a:ext>
            </a:extLst>
          </p:cNvPr>
          <p:cNvSpPr txBox="1"/>
          <p:nvPr/>
        </p:nvSpPr>
        <p:spPr>
          <a:xfrm>
            <a:off x="1361440" y="538788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solidFill>
                  <a:srgbClr val="477C62"/>
                </a:solidFill>
                <a:latin typeface="Aa奇幻马戏团" panose="02010600010101010101" pitchFamily="2" charset="-122"/>
                <a:ea typeface="Aa奇幻马戏团" panose="02010600010101010101" pitchFamily="2" charset="-122"/>
              </a:rPr>
              <a:t>近视的原因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CCAD455-584F-4F57-B07F-5BD9E6693D0A}"/>
              </a:ext>
            </a:extLst>
          </p:cNvPr>
          <p:cNvGrpSpPr/>
          <p:nvPr/>
        </p:nvGrpSpPr>
        <p:grpSpPr>
          <a:xfrm rot="21030536">
            <a:off x="625032" y="2569580"/>
            <a:ext cx="6053560" cy="2013994"/>
            <a:chOff x="1203767" y="2650603"/>
            <a:chExt cx="6053560" cy="2013994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C20B01E6-B01B-4DDF-A31F-65B868605BF4}"/>
                </a:ext>
              </a:extLst>
            </p:cNvPr>
            <p:cNvSpPr txBox="1"/>
            <p:nvPr/>
          </p:nvSpPr>
          <p:spPr>
            <a:xfrm>
              <a:off x="1847609" y="3272879"/>
              <a:ext cx="47658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 eaLnBrk="1" hangingPunct="1"/>
              <a:r>
                <a:rPr lang="zh-CN" altLang="en-US" sz="4400" b="1" dirty="0">
                  <a:solidFill>
                    <a:srgbClr val="477C62"/>
                  </a:solidFill>
                  <a:latin typeface="Aa奇幻马戏团" panose="02010600010101010101" pitchFamily="2" charset="-122"/>
                  <a:ea typeface="Aa奇幻马戏团" panose="02010600010101010101" pitchFamily="2" charset="-122"/>
                </a:rPr>
                <a:t>做的姿势不正确</a:t>
              </a:r>
            </a:p>
          </p:txBody>
        </p:sp>
        <p:sp>
          <p:nvSpPr>
            <p:cNvPr id="10" name="对话气泡: 圆角矩形 9">
              <a:extLst>
                <a:ext uri="{FF2B5EF4-FFF2-40B4-BE49-F238E27FC236}">
                  <a16:creationId xmlns:a16="http://schemas.microsoft.com/office/drawing/2014/main" id="{3D1DF5E1-4FA4-4860-8CE7-47840249E18C}"/>
                </a:ext>
              </a:extLst>
            </p:cNvPr>
            <p:cNvSpPr/>
            <p:nvPr/>
          </p:nvSpPr>
          <p:spPr>
            <a:xfrm>
              <a:off x="1203767" y="2650603"/>
              <a:ext cx="6053560" cy="2013994"/>
            </a:xfrm>
            <a:prstGeom prst="wedgeRoundRectCallout">
              <a:avLst>
                <a:gd name="adj1" fmla="val 69224"/>
                <a:gd name="adj2" fmla="val 67672"/>
                <a:gd name="adj3" fmla="val 16667"/>
              </a:avLst>
            </a:prstGeom>
            <a:noFill/>
            <a:ln>
              <a:solidFill>
                <a:srgbClr val="477C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F43921C9-595C-49CE-9C02-5A25375B07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43763">
            <a:off x="6909062" y="2084267"/>
            <a:ext cx="4782521" cy="436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3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452</Words>
  <Application>Microsoft Office PowerPoint</Application>
  <PresentationFormat>宽屏</PresentationFormat>
  <Paragraphs>59</Paragraphs>
  <Slides>23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0" baseType="lpstr">
      <vt:lpstr>Aa奇幻马戏团</vt:lpstr>
      <vt:lpstr>Aa甜食主义</vt:lpstr>
      <vt:lpstr>等线</vt:lpstr>
      <vt:lpstr>等线 Light</vt:lpstr>
      <vt:lpstr>思源宋体 CN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wu min</cp:lastModifiedBy>
  <cp:revision>2</cp:revision>
  <dcterms:created xsi:type="dcterms:W3CDTF">2021-09-11T22:02:34Z</dcterms:created>
  <dcterms:modified xsi:type="dcterms:W3CDTF">2023-03-13T01:25:29Z</dcterms:modified>
</cp:coreProperties>
</file>