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73" r:id="rId3"/>
  </p:sldMasterIdLst>
  <p:notesMasterIdLst>
    <p:notesMasterId r:id="rId6"/>
  </p:notesMasterIdLst>
  <p:handoutMasterIdLst>
    <p:handoutMasterId r:id="rId39"/>
  </p:handoutMasterIdLst>
  <p:sldIdLst>
    <p:sldId id="1155" r:id="rId4"/>
    <p:sldId id="523" r:id="rId5"/>
    <p:sldId id="1012" r:id="rId7"/>
    <p:sldId id="1074" r:id="rId8"/>
    <p:sldId id="1044" r:id="rId9"/>
    <p:sldId id="1082" r:id="rId10"/>
    <p:sldId id="1075" r:id="rId11"/>
    <p:sldId id="1057" r:id="rId12"/>
    <p:sldId id="1047" r:id="rId13"/>
    <p:sldId id="1077" r:id="rId14"/>
    <p:sldId id="1046" r:id="rId15"/>
    <p:sldId id="1059" r:id="rId16"/>
    <p:sldId id="1060" r:id="rId17"/>
    <p:sldId id="1058" r:id="rId18"/>
    <p:sldId id="1078" r:id="rId19"/>
    <p:sldId id="1048" r:id="rId20"/>
    <p:sldId id="1062" r:id="rId21"/>
    <p:sldId id="1063" r:id="rId22"/>
    <p:sldId id="1079" r:id="rId23"/>
    <p:sldId id="1049" r:id="rId24"/>
    <p:sldId id="1056" r:id="rId25"/>
    <p:sldId id="1072" r:id="rId26"/>
    <p:sldId id="1073" r:id="rId27"/>
    <p:sldId id="1071" r:id="rId28"/>
    <p:sldId id="1003" r:id="rId29"/>
    <p:sldId id="1083" r:id="rId30"/>
    <p:sldId id="1080" r:id="rId31"/>
    <p:sldId id="1084" r:id="rId32"/>
    <p:sldId id="1081" r:id="rId33"/>
    <p:sldId id="1051" r:id="rId34"/>
    <p:sldId id="1066" r:id="rId35"/>
    <p:sldId id="1064" r:id="rId36"/>
    <p:sldId id="1085" r:id="rId37"/>
    <p:sldId id="1008" r:id="rId38"/>
  </p:sldIdLst>
  <p:sldSz cx="9144000" cy="5143500" type="screen16x9"/>
  <p:notesSz cx="6858000" cy="9144000"/>
  <p:embeddedFontLst>
    <p:embeddedFont>
      <p:font typeface="黑体" panose="02010609060101010101" pitchFamily="49" charset="-122"/>
      <p:regular r:id="rId43"/>
    </p:embeddedFont>
    <p:embeddedFont>
      <p:font typeface="Calibri" panose="020F0502020204030204" pitchFamily="34" charset="0"/>
      <p:regular r:id="rId44"/>
      <p:bold r:id="rId45"/>
      <p:italic r:id="rId46"/>
      <p:boldItalic r:id="rId47"/>
    </p:embeddedFont>
    <p:embeddedFont>
      <p:font typeface="微软雅黑" panose="020B0503020204020204" pitchFamily="34" charset="-122"/>
      <p:regular r:id="rId48"/>
    </p:embeddedFont>
    <p:embeddedFont>
      <p:font typeface="Open Sans" panose="020B0606030504020204" pitchFamily="34" charset="0"/>
      <p:regular r:id="rId49"/>
    </p:embeddedFont>
    <p:embeddedFont>
      <p:font typeface="楷体" panose="02010609060101010101" charset="-122"/>
      <p:regular r:id="rId50"/>
    </p:embeddedFont>
    <p:embeddedFont>
      <p:font typeface="汉语拼音" panose="000B0604020202020204" pitchFamily="34" charset="0"/>
      <p:regular r:id="rId51"/>
    </p:embeddedFont>
    <p:embeddedFont>
      <p:font typeface="Calibri" panose="020F0502020204030204"/>
      <p:regular r:id="rId52"/>
      <p:bold r:id="rId53"/>
      <p:italic r:id="rId54"/>
      <p:boldItalic r:id="rId55"/>
    </p:embeddedFont>
    <p:embeddedFont>
      <p:font typeface="方正姚体" panose="02010601030101010101" pitchFamily="2" charset="-122"/>
      <p:regular r:id="rId56"/>
    </p:embeddedFont>
  </p:embeddedFontLst>
  <p:custDataLst>
    <p:tags r:id="rId5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2" userDrawn="1">
          <p15:clr>
            <a:srgbClr val="A4A3A4"/>
          </p15:clr>
        </p15:guide>
        <p15:guide id="2" pos="57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9" autoAdjust="0"/>
    <p:restoredTop sz="94705" autoAdjust="0"/>
  </p:normalViewPr>
  <p:slideViewPr>
    <p:cSldViewPr showGuides="1">
      <p:cViewPr>
        <p:scale>
          <a:sx n="100" d="100"/>
          <a:sy n="100" d="100"/>
        </p:scale>
        <p:origin x="-666" y="-246"/>
      </p:cViewPr>
      <p:guideLst>
        <p:guide orient="horz" pos="3132"/>
        <p:guide pos="5759"/>
      </p:guideLst>
    </p:cSldViewPr>
  </p:slideViewPr>
  <p:outlineViewPr>
    <p:cViewPr>
      <p:scale>
        <a:sx n="33" d="100"/>
        <a:sy n="33" d="100"/>
      </p:scale>
      <p:origin x="0" y="1122"/>
    </p:cViewPr>
  </p:outlineViewPr>
  <p:notesTextViewPr>
    <p:cViewPr>
      <p:scale>
        <a:sx n="1" d="1"/>
        <a:sy n="1" d="1"/>
      </p:scale>
      <p:origin x="0" y="0"/>
    </p:cViewPr>
  </p:notesTextViewPr>
  <p:sorterViewPr>
    <p:cViewPr>
      <p:scale>
        <a:sx n="66" d="100"/>
        <a:sy n="66" d="100"/>
      </p:scale>
      <p:origin x="0" y="4578"/>
    </p:cViewPr>
  </p:sorterViewPr>
  <p:notesViewPr>
    <p:cSldViewPr>
      <p:cViewPr varScale="1">
        <p:scale>
          <a:sx n="65" d="100"/>
          <a:sy n="65" d="100"/>
        </p:scale>
        <p:origin x="-2502" y="-114"/>
      </p:cViewPr>
      <p:guideLst>
        <p:guide orient="horz" pos="3203"/>
        <p:guide pos="219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7" Type="http://schemas.openxmlformats.org/officeDocument/2006/relationships/tags" Target="tags/tag1.xml"/><Relationship Id="rId56" Type="http://schemas.openxmlformats.org/officeDocument/2006/relationships/font" Target="fonts/font14.fntdata"/><Relationship Id="rId55" Type="http://schemas.openxmlformats.org/officeDocument/2006/relationships/font" Target="fonts/font13.fntdata"/><Relationship Id="rId54" Type="http://schemas.openxmlformats.org/officeDocument/2006/relationships/font" Target="fonts/font12.fntdata"/><Relationship Id="rId53" Type="http://schemas.openxmlformats.org/officeDocument/2006/relationships/font" Target="fonts/font11.fntdata"/><Relationship Id="rId52" Type="http://schemas.openxmlformats.org/officeDocument/2006/relationships/font" Target="fonts/font10.fntdata"/><Relationship Id="rId51" Type="http://schemas.openxmlformats.org/officeDocument/2006/relationships/font" Target="fonts/font9.fntdata"/><Relationship Id="rId50" Type="http://schemas.openxmlformats.org/officeDocument/2006/relationships/font" Target="fonts/font8.fntdata"/><Relationship Id="rId5" Type="http://schemas.openxmlformats.org/officeDocument/2006/relationships/slide" Target="slides/slide2.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handoutMaster" Target="handoutMasters/handoutMaster1.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5514D-1C19-4227-9FDB-AE9C2557C60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62" y="1200151"/>
            <a:ext cx="8229481"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标题和内容">
    <p:bg>
      <p:bgPr>
        <a:solidFill>
          <a:schemeClr val="bg1"/>
        </a:solidFill>
        <a:effectLst/>
      </p:bgPr>
    </p:bg>
    <p:spTree>
      <p:nvGrpSpPr>
        <p:cNvPr id="1" name=""/>
        <p:cNvGrpSpPr/>
        <p:nvPr/>
      </p:nvGrpSpPr>
      <p:grpSpPr/>
      <p:sp>
        <p:nvSpPr>
          <p:cNvPr id="2050" name="矩形 6"/>
          <p:cNvSpPr/>
          <p:nvPr/>
        </p:nvSpPr>
        <p:spPr>
          <a:xfrm>
            <a:off x="0" y="0"/>
            <a:ext cx="9144000" cy="3132138"/>
          </a:xfrm>
          <a:prstGeom prst="rect">
            <a:avLst/>
          </a:prstGeom>
          <a:gradFill rotWithShape="1">
            <a:gsLst>
              <a:gs pos="0">
                <a:schemeClr val="bg1"/>
              </a:gs>
              <a:gs pos="100000">
                <a:srgbClr val="B7E0EC"/>
              </a:gs>
            </a:gsLst>
            <a:lin ang="0"/>
          </a:gradFill>
          <a:ln>
            <a:noFill/>
            <a:miter lim="800000"/>
          </a:ln>
        </p:spPr>
        <p:txBody>
          <a:bodyPr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fontAlgn="base">
              <a:spcBef>
                <a:spcPct val="0"/>
              </a:spcBef>
              <a:spcAft>
                <a:spcPct val="0"/>
              </a:spcAft>
              <a:buClrTx/>
            </a:pPr>
            <a:endParaRPr lang="zh-CN" altLang="en-US" sz="1800">
              <a:solidFill>
                <a:srgbClr val="FFFFFF"/>
              </a:solidFill>
            </a:endParaRPr>
          </a:p>
        </p:txBody>
      </p:sp>
      <p:pic>
        <p:nvPicPr>
          <p:cNvPr id="2051" name="Picture 39" descr="구름"/>
          <p:cNvPicPr>
            <a:picLocks noChangeAspect="1"/>
          </p:cNvPicPr>
          <p:nvPr/>
        </p:nvPicPr>
        <p:blipFill>
          <a:blip r:embed="rId2"/>
          <a:stretch>
            <a:fillRect/>
          </a:stretch>
        </p:blipFill>
        <p:spPr>
          <a:xfrm>
            <a:off x="4795838" y="134938"/>
            <a:ext cx="682625" cy="273050"/>
          </a:xfrm>
          <a:prstGeom prst="rect">
            <a:avLst/>
          </a:prstGeom>
          <a:noFill/>
          <a:ln>
            <a:noFill/>
            <a:miter lim="800000"/>
            <a:headEnd/>
            <a:tailEnd/>
          </a:ln>
        </p:spPr>
      </p:pic>
      <p:pic>
        <p:nvPicPr>
          <p:cNvPr id="2052" name="图片 93"/>
          <p:cNvPicPr>
            <a:picLocks noGrp="1" noChangeAspect="1"/>
          </p:cNvPicPr>
          <p:nvPr/>
        </p:nvPicPr>
        <p:blipFill>
          <a:blip r:embed="rId3"/>
          <a:stretch>
            <a:fillRect/>
          </a:stretch>
        </p:blipFill>
        <p:spPr>
          <a:xfrm>
            <a:off x="-28575" y="3189288"/>
            <a:ext cx="9220200" cy="2011362"/>
          </a:xfrm>
          <a:prstGeom prst="rect">
            <a:avLst/>
          </a:prstGeom>
          <a:noFill/>
          <a:ln>
            <a:miter lim="800000"/>
            <a:headEnd/>
            <a:tailEnd/>
          </a:ln>
        </p:spPr>
      </p:pic>
      <p:pic>
        <p:nvPicPr>
          <p:cNvPr id="2053" name="图片 8" descr="小花.png"/>
          <p:cNvPicPr>
            <a:picLocks noChangeAspect="1"/>
          </p:cNvPicPr>
          <p:nvPr/>
        </p:nvPicPr>
        <p:blipFill>
          <a:blip r:embed="rId4"/>
          <a:stretch>
            <a:fillRect/>
          </a:stretch>
        </p:blipFill>
        <p:spPr>
          <a:xfrm rot="1320000">
            <a:off x="546100" y="4141788"/>
            <a:ext cx="1022350" cy="752475"/>
          </a:xfrm>
          <a:prstGeom prst="rect">
            <a:avLst/>
          </a:prstGeom>
          <a:noFill/>
          <a:ln>
            <a:noFill/>
            <a:miter lim="800000"/>
            <a:headEnd/>
            <a:tailEnd/>
          </a:ln>
        </p:spPr>
      </p:pic>
      <p:pic>
        <p:nvPicPr>
          <p:cNvPr id="2054" name="图片 8" descr="C:\Users\sunrj\Desktop\凤凰教师.png凤凰教师"/>
          <p:cNvPicPr>
            <a:picLocks noChangeAspect="1"/>
          </p:cNvPicPr>
          <p:nvPr/>
        </p:nvPicPr>
        <p:blipFill>
          <a:blip r:embed="rId5"/>
          <a:stretch>
            <a:fillRect/>
          </a:stretch>
        </p:blipFill>
        <p:spPr>
          <a:xfrm>
            <a:off x="187325" y="90488"/>
            <a:ext cx="1187450" cy="504825"/>
          </a:xfrm>
          <a:prstGeom prst="rect">
            <a:avLst/>
          </a:prstGeom>
          <a:noFill/>
          <a:ln>
            <a:noFill/>
            <a:miter lim="800000"/>
            <a:headEnd/>
            <a:tailEnd/>
          </a:ln>
        </p:spPr>
      </p:pic>
      <p:sp>
        <p:nvSpPr>
          <p:cNvPr id="2057" name="日期占位符 1"/>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F1AE0FBC-04FB-4850-952D-6C2C3073FCCD}" type="datetime1">
              <a:rPr lang="zh-CN" altLang="en-US" sz="1200">
                <a:solidFill>
                  <a:srgbClr val="898989"/>
                </a:solidFill>
              </a:rPr>
            </a:fld>
            <a:endParaRPr lang="zh-CN" altLang="en-US" sz="1200">
              <a:solidFill>
                <a:srgbClr val="898989"/>
              </a:solidFill>
            </a:endParaRPr>
          </a:p>
        </p:txBody>
      </p:sp>
      <p:sp>
        <p:nvSpPr>
          <p:cNvPr id="2058" name="页脚占位符 2"/>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2059" name="灯片编号占位符 3"/>
          <p:cNvSpPr>
            <a:spLocks noGrp="1"/>
          </p:cNvSpPr>
          <p:nvPr>
            <p:ph type="sldNum" sz="quarter" idx="12"/>
          </p:nvPr>
        </p:nvSpPr>
        <p:spPr>
          <a:xfrm>
            <a:off x="6553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62DDABE6-51CB-427A-912A-C09318B84E68}" type="slidenum">
              <a:rPr lang="zh-CN" altLang="en-US" sz="1200">
                <a:solidFill>
                  <a:srgbClr val="898989"/>
                </a:solidFill>
              </a:rPr>
            </a:fld>
            <a:endParaRPr lang="zh-CN" altLang="en-US" sz="1200">
              <a:solidFill>
                <a:srgbClr val="898989"/>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p:pic>
        <p:nvPicPr>
          <p:cNvPr id="3074" name="Picture 2" descr="C:\Users\Administrator\Desktop\宽屏语文绿.jpg"/>
          <p:cNvPicPr>
            <a:picLocks noChangeAspect="1"/>
          </p:cNvPicPr>
          <p:nvPr/>
        </p:nvPicPr>
        <p:blipFill>
          <a:blip r:embed="rId2"/>
          <a:stretch>
            <a:fillRect/>
          </a:stretch>
        </p:blipFill>
        <p:spPr>
          <a:xfrm>
            <a:off x="0" y="0"/>
            <a:ext cx="9144000" cy="5143500"/>
          </a:xfrm>
          <a:prstGeom prst="rect">
            <a:avLst/>
          </a:prstGeom>
          <a:noFill/>
          <a:ln>
            <a:noFill/>
            <a:miter lim="800000"/>
            <a:headEnd/>
            <a:tailEnd/>
          </a:ln>
        </p:spPr>
      </p:pic>
      <p:pic>
        <p:nvPicPr>
          <p:cNvPr id="3075" name="Picture 2"/>
          <p:cNvPicPr>
            <a:picLocks noChangeAspect="1"/>
          </p:cNvPicPr>
          <p:nvPr/>
        </p:nvPicPr>
        <p:blipFill>
          <a:blip r:embed="rId3"/>
          <a:stretch>
            <a:fillRect/>
          </a:stretch>
        </p:blipFill>
        <p:spPr>
          <a:xfrm>
            <a:off x="3041650" y="-271462"/>
            <a:ext cx="3060700" cy="1292225"/>
          </a:xfrm>
          <a:prstGeom prst="rect">
            <a:avLst/>
          </a:prstGeom>
          <a:noFill/>
          <a:ln>
            <a:noFill/>
            <a:miter lim="800000"/>
            <a:headEnd/>
            <a:tailEnd/>
          </a:ln>
        </p:spPr>
      </p:pic>
      <p:pic>
        <p:nvPicPr>
          <p:cNvPr id="3076" name="图片 8" descr="C:\Users\sunrj\Desktop\凤凰教师.png凤凰教师"/>
          <p:cNvPicPr>
            <a:picLocks noChangeAspect="1"/>
          </p:cNvPicPr>
          <p:nvPr/>
        </p:nvPicPr>
        <p:blipFill>
          <a:blip r:embed="rId4"/>
          <a:stretch>
            <a:fillRect/>
          </a:stretch>
        </p:blipFill>
        <p:spPr>
          <a:xfrm>
            <a:off x="187325" y="90488"/>
            <a:ext cx="1187450" cy="504825"/>
          </a:xfrm>
          <a:prstGeom prst="rect">
            <a:avLst/>
          </a:prstGeom>
          <a:noFill/>
          <a:ln>
            <a:noFill/>
            <a:miter lim="800000"/>
            <a:headEnd/>
            <a:tailEnd/>
          </a:ln>
        </p:spPr>
      </p:pic>
      <p:sp>
        <p:nvSpPr>
          <p:cNvPr id="3079" name="日期占位符 1"/>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2384B745-8F0B-426C-9CF6-43A982C893D4}" type="datetime1">
              <a:rPr lang="zh-CN" altLang="en-US" sz="1200">
                <a:solidFill>
                  <a:srgbClr val="898989"/>
                </a:solidFill>
              </a:rPr>
            </a:fld>
            <a:endParaRPr lang="zh-CN" altLang="en-US" sz="1200">
              <a:solidFill>
                <a:srgbClr val="898989"/>
              </a:solidFill>
            </a:endParaRPr>
          </a:p>
        </p:txBody>
      </p:sp>
      <p:sp>
        <p:nvSpPr>
          <p:cNvPr id="3080" name="页脚占位符 2"/>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3081" name="灯片编号占位符 3"/>
          <p:cNvSpPr>
            <a:spLocks noGrp="1"/>
          </p:cNvSpPr>
          <p:nvPr>
            <p:ph type="sldNum" sz="quarter" idx="12"/>
          </p:nvPr>
        </p:nvSpPr>
        <p:spPr>
          <a:xfrm>
            <a:off x="6553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FE9D2012-22E1-46E1-ADA1-EE5209E32DB4}" type="slidenum">
              <a:rPr lang="zh-CN" altLang="en-US" sz="1200">
                <a:solidFill>
                  <a:srgbClr val="898989"/>
                </a:solidFill>
              </a:rPr>
            </a:fld>
            <a:endParaRPr lang="zh-CN" altLang="en-US" sz="1200">
              <a:solidFill>
                <a:srgbClr val="898989"/>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2_空白">
    <p:bg>
      <p:bgPr>
        <a:solidFill>
          <a:schemeClr val="bg1"/>
        </a:solidFill>
        <a:effectLst/>
      </p:bgPr>
    </p:bg>
    <p:spTree>
      <p:nvGrpSpPr>
        <p:cNvPr id="1" name=""/>
        <p:cNvGrpSpPr/>
        <p:nvPr/>
      </p:nvGrpSpPr>
      <p:grpSpPr/>
      <p:pic>
        <p:nvPicPr>
          <p:cNvPr id="4098" name="Picture 2" descr="C:\Users\Administrator\Desktop\宽屏语文绿.jpg"/>
          <p:cNvPicPr>
            <a:picLocks noChangeAspect="1"/>
          </p:cNvPicPr>
          <p:nvPr/>
        </p:nvPicPr>
        <p:blipFill>
          <a:blip r:embed="rId2"/>
          <a:stretch>
            <a:fillRect/>
          </a:stretch>
        </p:blipFill>
        <p:spPr>
          <a:xfrm>
            <a:off x="0" y="0"/>
            <a:ext cx="9144000" cy="5143500"/>
          </a:xfrm>
          <a:prstGeom prst="rect">
            <a:avLst/>
          </a:prstGeom>
          <a:noFill/>
          <a:ln>
            <a:noFill/>
            <a:miter lim="800000"/>
            <a:headEnd/>
            <a:tailEnd/>
          </a:ln>
        </p:spPr>
      </p:pic>
      <p:pic>
        <p:nvPicPr>
          <p:cNvPr id="4099" name="Picture 2"/>
          <p:cNvPicPr>
            <a:picLocks noChangeAspect="1"/>
          </p:cNvPicPr>
          <p:nvPr/>
        </p:nvPicPr>
        <p:blipFill>
          <a:blip r:embed="rId3"/>
          <a:stretch>
            <a:fillRect/>
          </a:stretch>
        </p:blipFill>
        <p:spPr>
          <a:xfrm>
            <a:off x="3041650" y="-271462"/>
            <a:ext cx="3060700" cy="1292225"/>
          </a:xfrm>
          <a:prstGeom prst="rect">
            <a:avLst/>
          </a:prstGeom>
          <a:noFill/>
          <a:ln>
            <a:noFill/>
            <a:miter lim="800000"/>
            <a:headEnd/>
            <a:tailEnd/>
          </a:ln>
        </p:spPr>
      </p:pic>
      <p:pic>
        <p:nvPicPr>
          <p:cNvPr id="4100" name="图片 8" descr="C:\Users\sunrj\Desktop\凤凰教师.png凤凰教师"/>
          <p:cNvPicPr>
            <a:picLocks noChangeAspect="1"/>
          </p:cNvPicPr>
          <p:nvPr/>
        </p:nvPicPr>
        <p:blipFill>
          <a:blip r:embed="rId4"/>
          <a:stretch>
            <a:fillRect/>
          </a:stretch>
        </p:blipFill>
        <p:spPr>
          <a:xfrm>
            <a:off x="187325" y="90488"/>
            <a:ext cx="1187450" cy="504825"/>
          </a:xfrm>
          <a:prstGeom prst="rect">
            <a:avLst/>
          </a:prstGeom>
          <a:noFill/>
          <a:ln>
            <a:noFill/>
            <a:miter lim="800000"/>
            <a:headEnd/>
            <a:tailEnd/>
          </a:ln>
        </p:spPr>
      </p:pic>
      <p:sp>
        <p:nvSpPr>
          <p:cNvPr id="4103" name="日期占位符 1"/>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2F4DBBC6-3491-4C3D-B8F0-1EB5154E0018}" type="datetime1">
              <a:rPr lang="zh-CN" altLang="en-US" sz="1200">
                <a:solidFill>
                  <a:srgbClr val="898989"/>
                </a:solidFill>
              </a:rPr>
            </a:fld>
            <a:endParaRPr lang="zh-CN" altLang="en-US" sz="1200">
              <a:solidFill>
                <a:srgbClr val="898989"/>
              </a:solidFill>
            </a:endParaRPr>
          </a:p>
        </p:txBody>
      </p:sp>
      <p:sp>
        <p:nvSpPr>
          <p:cNvPr id="4104" name="页脚占位符 2"/>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4105" name="灯片编号占位符 3"/>
          <p:cNvSpPr>
            <a:spLocks noGrp="1"/>
          </p:cNvSpPr>
          <p:nvPr>
            <p:ph type="sldNum" sz="quarter" idx="12"/>
          </p:nvPr>
        </p:nvSpPr>
        <p:spPr>
          <a:xfrm>
            <a:off x="6553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15968D31-6080-4982-9A9E-3DB095023862}" type="slidenum">
              <a:rPr lang="zh-CN" altLang="en-US" sz="1200">
                <a:solidFill>
                  <a:srgbClr val="898989"/>
                </a:solidFill>
              </a:rPr>
            </a:fld>
            <a:endParaRPr lang="zh-CN" altLang="en-US" sz="1200">
              <a:solidFill>
                <a:srgbClr val="898989"/>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3_空白">
    <p:bg>
      <p:bgPr>
        <a:solidFill>
          <a:schemeClr val="bg1"/>
        </a:solidFill>
        <a:effectLst/>
      </p:bgPr>
    </p:bg>
    <p:spTree>
      <p:nvGrpSpPr>
        <p:cNvPr id="1" name=""/>
        <p:cNvGrpSpPr/>
        <p:nvPr/>
      </p:nvGrpSpPr>
      <p:grpSpPr/>
      <p:pic>
        <p:nvPicPr>
          <p:cNvPr id="5122" name="Picture 2" descr="C:\Users\Administrator\Desktop\宽屏语文绿.jpg"/>
          <p:cNvPicPr>
            <a:picLocks noChangeAspect="1"/>
          </p:cNvPicPr>
          <p:nvPr/>
        </p:nvPicPr>
        <p:blipFill>
          <a:blip r:embed="rId2"/>
          <a:stretch>
            <a:fillRect/>
          </a:stretch>
        </p:blipFill>
        <p:spPr>
          <a:xfrm>
            <a:off x="0" y="0"/>
            <a:ext cx="9144000" cy="5143500"/>
          </a:xfrm>
          <a:prstGeom prst="rect">
            <a:avLst/>
          </a:prstGeom>
          <a:noFill/>
          <a:ln>
            <a:noFill/>
            <a:miter lim="800000"/>
            <a:headEnd/>
            <a:tailEnd/>
          </a:ln>
        </p:spPr>
      </p:pic>
      <p:pic>
        <p:nvPicPr>
          <p:cNvPr id="5123" name="Picture 2"/>
          <p:cNvPicPr>
            <a:picLocks noChangeAspect="1"/>
          </p:cNvPicPr>
          <p:nvPr/>
        </p:nvPicPr>
        <p:blipFill>
          <a:blip r:embed="rId3"/>
          <a:stretch>
            <a:fillRect/>
          </a:stretch>
        </p:blipFill>
        <p:spPr>
          <a:xfrm>
            <a:off x="3041650" y="-271462"/>
            <a:ext cx="3060700" cy="1292225"/>
          </a:xfrm>
          <a:prstGeom prst="rect">
            <a:avLst/>
          </a:prstGeom>
          <a:noFill/>
          <a:ln>
            <a:noFill/>
            <a:miter lim="800000"/>
            <a:headEnd/>
            <a:tailEnd/>
          </a:ln>
        </p:spPr>
      </p:pic>
      <p:pic>
        <p:nvPicPr>
          <p:cNvPr id="5124" name="图片 8" descr="C:\Users\sunrj\Desktop\凤凰教师.png凤凰教师"/>
          <p:cNvPicPr>
            <a:picLocks noChangeAspect="1"/>
          </p:cNvPicPr>
          <p:nvPr/>
        </p:nvPicPr>
        <p:blipFill>
          <a:blip r:embed="rId4"/>
          <a:stretch>
            <a:fillRect/>
          </a:stretch>
        </p:blipFill>
        <p:spPr>
          <a:xfrm>
            <a:off x="187325" y="90488"/>
            <a:ext cx="1187450" cy="504825"/>
          </a:xfrm>
          <a:prstGeom prst="rect">
            <a:avLst/>
          </a:prstGeom>
          <a:noFill/>
          <a:ln>
            <a:noFill/>
            <a:miter lim="800000"/>
            <a:headEnd/>
            <a:tailEnd/>
          </a:ln>
        </p:spPr>
      </p:pic>
      <p:sp>
        <p:nvSpPr>
          <p:cNvPr id="5127" name="日期占位符 1"/>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471740F1-BB7A-40E2-A062-FEFEFBC622E1}" type="datetime1">
              <a:rPr lang="zh-CN" altLang="en-US" sz="1200">
                <a:solidFill>
                  <a:srgbClr val="898989"/>
                </a:solidFill>
              </a:rPr>
            </a:fld>
            <a:endParaRPr lang="zh-CN" altLang="en-US" sz="1200">
              <a:solidFill>
                <a:srgbClr val="898989"/>
              </a:solidFill>
            </a:endParaRPr>
          </a:p>
        </p:txBody>
      </p:sp>
      <p:sp>
        <p:nvSpPr>
          <p:cNvPr id="5128" name="页脚占位符 2"/>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5129" name="灯片编号占位符 3"/>
          <p:cNvSpPr>
            <a:spLocks noGrp="1"/>
          </p:cNvSpPr>
          <p:nvPr>
            <p:ph type="sldNum" sz="quarter" idx="12"/>
          </p:nvPr>
        </p:nvSpPr>
        <p:spPr>
          <a:xfrm>
            <a:off x="6553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ACCA491D-6698-404C-A693-4A9B3FF590E6}" type="slidenum">
              <a:rPr lang="zh-CN" altLang="en-US" sz="1200">
                <a:solidFill>
                  <a:srgbClr val="898989"/>
                </a:solidFill>
              </a:rPr>
            </a:fld>
            <a:endParaRPr lang="zh-CN" altLang="en-US" sz="1200">
              <a:solidFill>
                <a:srgbClr val="898989"/>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图片与标题">
    <p:bg>
      <p:bgPr>
        <a:solidFill>
          <a:schemeClr val="bg1"/>
        </a:solidFill>
        <a:effectLst/>
      </p:bgPr>
    </p:bg>
    <p:spTree>
      <p:nvGrpSpPr>
        <p:cNvPr id="1" name=""/>
        <p:cNvGrpSpPr/>
        <p:nvPr/>
      </p:nvGrpSpPr>
      <p:grpSpPr/>
      <p:sp>
        <p:nvSpPr>
          <p:cNvPr id="6146" name="矩形 6"/>
          <p:cNvSpPr/>
          <p:nvPr/>
        </p:nvSpPr>
        <p:spPr>
          <a:xfrm>
            <a:off x="0" y="0"/>
            <a:ext cx="9144000" cy="5383213"/>
          </a:xfrm>
          <a:prstGeom prst="rect">
            <a:avLst/>
          </a:prstGeom>
          <a:gradFill rotWithShape="1">
            <a:gsLst>
              <a:gs pos="0">
                <a:schemeClr val="bg1"/>
              </a:gs>
              <a:gs pos="100000">
                <a:srgbClr val="B7E0EC"/>
              </a:gs>
            </a:gsLst>
            <a:lin ang="0"/>
          </a:gradFill>
          <a:ln>
            <a:noFill/>
            <a:miter lim="800000"/>
          </a:ln>
        </p:spPr>
        <p:txBody>
          <a:bodyPr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fontAlgn="base">
              <a:spcBef>
                <a:spcPct val="0"/>
              </a:spcBef>
              <a:spcAft>
                <a:spcPct val="0"/>
              </a:spcAft>
              <a:buClrTx/>
            </a:pPr>
            <a:endParaRPr lang="zh-CN" altLang="en-US" sz="1800">
              <a:solidFill>
                <a:srgbClr val="FFFFFF"/>
              </a:solidFill>
            </a:endParaRPr>
          </a:p>
        </p:txBody>
      </p:sp>
      <p:pic>
        <p:nvPicPr>
          <p:cNvPr id="6147" name="图片 5"/>
          <p:cNvPicPr>
            <a:picLocks noChangeAspect="1"/>
          </p:cNvPicPr>
          <p:nvPr/>
        </p:nvPicPr>
        <p:blipFill>
          <a:blip r:embed="rId2"/>
          <a:stretch>
            <a:fillRect/>
          </a:stretch>
        </p:blipFill>
        <p:spPr>
          <a:xfrm>
            <a:off x="0" y="3373438"/>
            <a:ext cx="9144000" cy="2011362"/>
          </a:xfrm>
          <a:prstGeom prst="rect">
            <a:avLst/>
          </a:prstGeom>
          <a:noFill/>
          <a:ln>
            <a:noFill/>
            <a:miter lim="800000"/>
            <a:headEnd/>
            <a:tailEnd/>
          </a:ln>
        </p:spPr>
      </p:pic>
      <p:pic>
        <p:nvPicPr>
          <p:cNvPr id="6148" name="Picture 39" descr="구름"/>
          <p:cNvPicPr>
            <a:picLocks noChangeAspect="1"/>
          </p:cNvPicPr>
          <p:nvPr/>
        </p:nvPicPr>
        <p:blipFill>
          <a:blip r:embed="rId3"/>
          <a:stretch>
            <a:fillRect/>
          </a:stretch>
        </p:blipFill>
        <p:spPr>
          <a:xfrm>
            <a:off x="4795838" y="179388"/>
            <a:ext cx="682625" cy="363537"/>
          </a:xfrm>
          <a:prstGeom prst="rect">
            <a:avLst/>
          </a:prstGeom>
          <a:noFill/>
          <a:ln>
            <a:noFill/>
            <a:miter lim="800000"/>
            <a:headEnd/>
            <a:tailEnd/>
          </a:ln>
        </p:spPr>
      </p:pic>
      <p:pic>
        <p:nvPicPr>
          <p:cNvPr id="6149" name="Picture 40" descr="구름"/>
          <p:cNvPicPr>
            <a:picLocks noChangeAspect="1"/>
          </p:cNvPicPr>
          <p:nvPr/>
        </p:nvPicPr>
        <p:blipFill>
          <a:blip r:embed="rId4"/>
          <a:stretch>
            <a:fillRect/>
          </a:stretch>
        </p:blipFill>
        <p:spPr>
          <a:xfrm>
            <a:off x="7235825" y="503238"/>
            <a:ext cx="1042988" cy="555625"/>
          </a:xfrm>
          <a:prstGeom prst="rect">
            <a:avLst/>
          </a:prstGeom>
          <a:noFill/>
          <a:ln>
            <a:noFill/>
            <a:miter lim="800000"/>
            <a:headEnd/>
            <a:tailEnd/>
          </a:ln>
        </p:spPr>
      </p:pic>
      <p:grpSp>
        <p:nvGrpSpPr>
          <p:cNvPr id="6150" name="组合 10"/>
          <p:cNvGrpSpPr/>
          <p:nvPr/>
        </p:nvGrpSpPr>
        <p:grpSpPr>
          <a:xfrm>
            <a:off x="2371725" y="2062163"/>
            <a:ext cx="4398963" cy="3019425"/>
            <a:chOff x="2371725" y="2061566"/>
            <a:chExt cx="4398963" cy="3019838"/>
          </a:xfrm>
        </p:grpSpPr>
        <p:sp>
          <p:nvSpPr>
            <p:cNvPr id="6151" name="Oval 17"/>
            <p:cNvSpPr/>
            <p:nvPr/>
          </p:nvSpPr>
          <p:spPr>
            <a:xfrm>
              <a:off x="2371725" y="4338821"/>
              <a:ext cx="4398963" cy="742583"/>
            </a:xfrm>
            <a:prstGeom prst="ellipse">
              <a:avLst/>
            </a:prstGeom>
            <a:gradFill rotWithShape="1">
              <a:gsLst>
                <a:gs pos="0">
                  <a:srgbClr val="0E320D"/>
                </a:gs>
                <a:gs pos="100000">
                  <a:srgbClr val="1F6B1B">
                    <a:alpha val="0"/>
                  </a:srgbClr>
                </a:gs>
              </a:gsLst>
              <a:path path="shape">
                <a:fillToRect l="50000" t="50000" r="50000" b="50000"/>
              </a:path>
            </a:gradFill>
            <a:ln>
              <a:noFill/>
              <a:miter lim="800000"/>
            </a:ln>
          </p:spPr>
          <p:txBody>
            <a:bodyPr wrap="none"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endParaRPr lang="ko-KR" altLang="en-US">
                <a:ea typeface="Malgun Gothic" panose="020B0503020000020004" pitchFamily="34" charset="-127"/>
              </a:endParaRPr>
            </a:p>
          </p:txBody>
        </p:sp>
        <p:pic>
          <p:nvPicPr>
            <p:cNvPr id="6152" name="Picture 16" descr="꽃"/>
            <p:cNvPicPr>
              <a:picLocks noChangeAspect="1"/>
            </p:cNvPicPr>
            <p:nvPr/>
          </p:nvPicPr>
          <p:blipFill>
            <a:blip r:embed="rId5"/>
            <a:stretch>
              <a:fillRect/>
            </a:stretch>
          </p:blipFill>
          <p:spPr>
            <a:xfrm>
              <a:off x="3332510" y="2061566"/>
              <a:ext cx="2845692" cy="2745981"/>
            </a:xfrm>
            <a:prstGeom prst="rect">
              <a:avLst/>
            </a:prstGeom>
            <a:noFill/>
            <a:ln>
              <a:noFill/>
              <a:miter lim="800000"/>
              <a:headEnd/>
              <a:tailEnd/>
            </a:ln>
          </p:spPr>
        </p:pic>
      </p:grpSp>
      <p:sp>
        <p:nvSpPr>
          <p:cNvPr id="6153" name="矩形 3"/>
          <p:cNvSpPr/>
          <p:nvPr/>
        </p:nvSpPr>
        <p:spPr>
          <a:xfrm>
            <a:off x="5580063" y="5080000"/>
            <a:ext cx="3119437" cy="260350"/>
          </a:xfrm>
          <a:prstGeom prst="rect">
            <a:avLst/>
          </a:prstGeom>
          <a:noFill/>
          <a:ln>
            <a:noFill/>
            <a:miter lim="800000"/>
          </a:ln>
        </p:spPr>
        <p:txBody>
          <a:bodyPr wrap="none" anchor="t" anchorCtr="0">
            <a:spAutoFit/>
          </a:bodyPr>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r>
              <a:rPr lang="zh-CN" altLang="en-US" sz="1100">
                <a:solidFill>
                  <a:srgbClr val="414141"/>
                </a:solidFill>
              </a:rPr>
              <a:t> </a:t>
            </a:r>
            <a:endParaRPr lang="zh-CN" altLang="en-US" sz="1100">
              <a:solidFill>
                <a:srgbClr val="414141"/>
              </a:solidFill>
            </a:endParaRPr>
          </a:p>
        </p:txBody>
      </p:sp>
      <p:sp>
        <p:nvSpPr>
          <p:cNvPr id="6154" name="TextBox 3"/>
          <p:cNvSpPr/>
          <p:nvPr/>
        </p:nvSpPr>
        <p:spPr>
          <a:xfrm>
            <a:off x="2087563" y="1006475"/>
            <a:ext cx="4968875" cy="504825"/>
          </a:xfrm>
          <a:prstGeom prst="rect">
            <a:avLst/>
          </a:prstGeom>
          <a:noFill/>
          <a:ln>
            <a:noFill/>
            <a:miter lim="800000"/>
          </a:ln>
        </p:spPr>
        <p:txBody>
          <a:bodyPr anchor="t"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defTabSz="914400"/>
            <a:r>
              <a:rPr lang="zh-CN" altLang="en-US" sz="2800">
                <a:solidFill>
                  <a:srgbClr val="014079"/>
                </a:solidFill>
                <a:ea typeface="微软雅黑" panose="020B0503020204020204" pitchFamily="34" charset="-122"/>
                <a:sym typeface="Calibri" panose="020F0502020204030204" pitchFamily="34" charset="0"/>
              </a:rPr>
              <a:t>感受美好自然，培养知识素养！</a:t>
            </a:r>
            <a:endParaRPr lang="zh-CN" altLang="en-US" sz="2800">
              <a:solidFill>
                <a:srgbClr val="014079"/>
              </a:solidFill>
            </a:endParaRPr>
          </a:p>
        </p:txBody>
      </p:sp>
      <p:sp>
        <p:nvSpPr>
          <p:cNvPr id="6155" name="TextBox 3"/>
          <p:cNvSpPr/>
          <p:nvPr/>
        </p:nvSpPr>
        <p:spPr>
          <a:xfrm>
            <a:off x="1833563" y="1471613"/>
            <a:ext cx="5399087" cy="504825"/>
          </a:xfrm>
          <a:prstGeom prst="rect">
            <a:avLst/>
          </a:prstGeom>
          <a:noFill/>
          <a:ln>
            <a:noFill/>
            <a:miter lim="800000"/>
          </a:ln>
        </p:spPr>
        <p:txBody>
          <a:bodyPr anchor="t"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defTabSz="914400"/>
            <a:r>
              <a:rPr lang="en-US" altLang="zh-CN" sz="1600">
                <a:solidFill>
                  <a:srgbClr val="014079"/>
                </a:solidFill>
              </a:rPr>
              <a:t>GAN SHOU MEI HAO ZI RAN</a:t>
            </a:r>
            <a:r>
              <a:rPr lang="zh-CN" altLang="en-US" sz="1600">
                <a:solidFill>
                  <a:srgbClr val="014079"/>
                </a:solidFill>
              </a:rPr>
              <a:t>   </a:t>
            </a:r>
            <a:r>
              <a:rPr lang="en-US" altLang="zh-CN" sz="1600">
                <a:solidFill>
                  <a:srgbClr val="014079"/>
                </a:solidFill>
              </a:rPr>
              <a:t> PEI YANG ZHI SHI SU YANG</a:t>
            </a:r>
            <a:endParaRPr lang="zh-CN" altLang="en-US" sz="1600">
              <a:solidFill>
                <a:srgbClr val="014079"/>
              </a:solidFill>
            </a:endParaRPr>
          </a:p>
        </p:txBody>
      </p:sp>
      <p:pic>
        <p:nvPicPr>
          <p:cNvPr id="6156" name="图片 8" descr="C:\Users\sunrj\Desktop\凤凰教师.png凤凰教师"/>
          <p:cNvPicPr>
            <a:picLocks noChangeAspect="1"/>
          </p:cNvPicPr>
          <p:nvPr/>
        </p:nvPicPr>
        <p:blipFill>
          <a:blip r:embed="rId6"/>
          <a:stretch>
            <a:fillRect/>
          </a:stretch>
        </p:blipFill>
        <p:spPr>
          <a:xfrm>
            <a:off x="187325" y="90488"/>
            <a:ext cx="1187450" cy="504825"/>
          </a:xfrm>
          <a:prstGeom prst="rect">
            <a:avLst/>
          </a:prstGeom>
          <a:noFill/>
          <a:ln>
            <a:noFill/>
            <a:miter lim="800000"/>
            <a:headEnd/>
            <a:tailEnd/>
          </a:ln>
        </p:spPr>
      </p:pic>
      <p:sp>
        <p:nvSpPr>
          <p:cNvPr id="6159" name="日期占位符 1"/>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46C1B1B2-0662-49D3-98C1-BF2E50719297}" type="datetime1">
              <a:rPr lang="zh-CN" altLang="en-US" sz="1200">
                <a:solidFill>
                  <a:srgbClr val="898989"/>
                </a:solidFill>
              </a:rPr>
            </a:fld>
            <a:endParaRPr lang="zh-CN" altLang="en-US" sz="1200">
              <a:solidFill>
                <a:srgbClr val="898989"/>
              </a:solidFill>
            </a:endParaRPr>
          </a:p>
        </p:txBody>
      </p:sp>
      <p:sp>
        <p:nvSpPr>
          <p:cNvPr id="6160" name="页脚占位符 2"/>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6161" name="灯片编号占位符 3"/>
          <p:cNvSpPr>
            <a:spLocks noGrp="1"/>
          </p:cNvSpPr>
          <p:nvPr>
            <p:ph type="sldNum" sz="quarter" idx="12"/>
          </p:nvPr>
        </p:nvSpPr>
        <p:spPr>
          <a:xfrm>
            <a:off x="6553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488A5EEB-BEDA-4F70-816A-FAEA061ABB14}" type="slidenum">
              <a:rPr lang="zh-CN" altLang="en-US" sz="1200">
                <a:solidFill>
                  <a:srgbClr val="898989"/>
                </a:solidFill>
              </a:rPr>
            </a:fld>
            <a:endParaRPr lang="zh-CN" altLang="en-US" sz="1200">
              <a:solidFill>
                <a:srgbClr val="898989"/>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p:pic>
        <p:nvPicPr>
          <p:cNvPr id="7170" name="图片 8" descr="C:\Users\sunrj\Desktop\凤凰教师.png凤凰教师"/>
          <p:cNvPicPr>
            <a:picLocks noChangeAspect="1"/>
          </p:cNvPicPr>
          <p:nvPr/>
        </p:nvPicPr>
        <p:blipFill>
          <a:blip r:embed="rId2"/>
          <a:stretch>
            <a:fillRect/>
          </a:stretch>
        </p:blipFill>
        <p:spPr>
          <a:xfrm>
            <a:off x="187325" y="90488"/>
            <a:ext cx="1187450" cy="504825"/>
          </a:xfrm>
          <a:prstGeom prst="rect">
            <a:avLst/>
          </a:prstGeom>
          <a:noFill/>
          <a:ln>
            <a:noFill/>
            <a:miter lim="800000"/>
            <a:headEnd/>
            <a:tailEnd/>
          </a:ln>
        </p:spPr>
      </p:pic>
      <p:sp>
        <p:nvSpPr>
          <p:cNvPr id="7173" name="日期占位符 1"/>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424085BA-6B85-46EC-9B05-3D754363A095}" type="datetime1">
              <a:rPr lang="zh-CN" altLang="en-US" sz="1200">
                <a:solidFill>
                  <a:srgbClr val="898989"/>
                </a:solidFill>
              </a:rPr>
            </a:fld>
            <a:endParaRPr lang="zh-CN" altLang="en-US" sz="1200">
              <a:solidFill>
                <a:srgbClr val="898989"/>
              </a:solidFill>
            </a:endParaRPr>
          </a:p>
        </p:txBody>
      </p:sp>
      <p:sp>
        <p:nvSpPr>
          <p:cNvPr id="7174" name="页脚占位符 2"/>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7175" name="灯片编号占位符 3"/>
          <p:cNvSpPr>
            <a:spLocks noGrp="1"/>
          </p:cNvSpPr>
          <p:nvPr>
            <p:ph type="sldNum" sz="quarter" idx="12"/>
          </p:nvPr>
        </p:nvSpPr>
        <p:spPr>
          <a:xfrm>
            <a:off x="6553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724D5772-B558-48D0-A46E-2D22129EB9E9}" type="slidenum">
              <a:rPr lang="zh-CN" altLang="en-US" sz="1200">
                <a:solidFill>
                  <a:srgbClr val="898989"/>
                </a:solidFill>
              </a:rPr>
            </a:fld>
            <a:endParaRPr lang="zh-CN" altLang="en-US" sz="1200">
              <a:solidFill>
                <a:srgbClr val="898989"/>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标题和内容">
    <p:bg>
      <p:bgPr>
        <a:solidFill>
          <a:schemeClr val="bg1"/>
        </a:solidFill>
        <a:effectLst/>
      </p:bgPr>
    </p:bg>
    <p:spTree>
      <p:nvGrpSpPr>
        <p:cNvPr id="1" name=""/>
        <p:cNvGrpSpPr/>
        <p:nvPr/>
      </p:nvGrpSpPr>
      <p:grpSpPr/>
      <p:pic>
        <p:nvPicPr>
          <p:cNvPr id="8194" name="Picture 39" descr="구름"/>
          <p:cNvPicPr>
            <a:picLocks noChangeAspect="1"/>
          </p:cNvPicPr>
          <p:nvPr/>
        </p:nvPicPr>
        <p:blipFill>
          <a:blip r:embed="rId2"/>
          <a:stretch>
            <a:fillRect/>
          </a:stretch>
        </p:blipFill>
        <p:spPr>
          <a:xfrm>
            <a:off x="4795838" y="134938"/>
            <a:ext cx="682625" cy="273050"/>
          </a:xfrm>
          <a:prstGeom prst="rect">
            <a:avLst/>
          </a:prstGeom>
          <a:noFill/>
          <a:ln>
            <a:noFill/>
            <a:miter lim="800000"/>
            <a:headEnd/>
            <a:tailEnd/>
          </a:ln>
        </p:spPr>
      </p:pic>
      <p:pic>
        <p:nvPicPr>
          <p:cNvPr id="8195" name="图片 8" descr="C:\Users\sunrj\Desktop\凤凰教师.png凤凰教师"/>
          <p:cNvPicPr>
            <a:picLocks noChangeAspect="1"/>
          </p:cNvPicPr>
          <p:nvPr/>
        </p:nvPicPr>
        <p:blipFill>
          <a:blip r:embed="rId3"/>
          <a:stretch>
            <a:fillRect/>
          </a:stretch>
        </p:blipFill>
        <p:spPr>
          <a:xfrm>
            <a:off x="187325" y="90488"/>
            <a:ext cx="1187450" cy="504825"/>
          </a:xfrm>
          <a:prstGeom prst="rect">
            <a:avLst/>
          </a:prstGeom>
          <a:noFill/>
          <a:ln>
            <a:noFill/>
            <a:miter lim="800000"/>
            <a:headEnd/>
            <a:tailEnd/>
          </a:ln>
        </p:spPr>
      </p:pic>
      <p:sp>
        <p:nvSpPr>
          <p:cNvPr id="8198" name="日期占位符 1"/>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28DAFFFE-8A2E-42DE-BE61-66E10A9716B0}" type="datetime1">
              <a:rPr lang="zh-CN" altLang="en-US" sz="1200">
                <a:solidFill>
                  <a:srgbClr val="898989"/>
                </a:solidFill>
              </a:rPr>
            </a:fld>
            <a:endParaRPr lang="zh-CN" altLang="en-US" sz="1200">
              <a:solidFill>
                <a:srgbClr val="898989"/>
              </a:solidFill>
            </a:endParaRPr>
          </a:p>
        </p:txBody>
      </p:sp>
      <p:sp>
        <p:nvSpPr>
          <p:cNvPr id="8199" name="页脚占位符 2"/>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8200" name="灯片编号占位符 3"/>
          <p:cNvSpPr>
            <a:spLocks noGrp="1"/>
          </p:cNvSpPr>
          <p:nvPr>
            <p:ph type="sldNum" sz="quarter" idx="12"/>
          </p:nvPr>
        </p:nvSpPr>
        <p:spPr>
          <a:xfrm>
            <a:off x="6553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002154DA-D7D2-4A16-B652-EAB8D83224BD}" type="slidenum">
              <a:rPr lang="zh-CN" altLang="en-US" sz="1200">
                <a:solidFill>
                  <a:srgbClr val="898989"/>
                </a:solidFill>
              </a:rPr>
            </a:fld>
            <a:endParaRPr lang="zh-CN" altLang="en-US" sz="1200">
              <a:solidFill>
                <a:srgbClr val="898989"/>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自定义版式">
    <p:bg>
      <p:bgPr>
        <a:solidFill>
          <a:schemeClr val="bg1"/>
        </a:solidFill>
        <a:effectLst/>
      </p:bgPr>
    </p:bg>
    <p:spTree>
      <p:nvGrpSpPr>
        <p:cNvPr id="1" name=""/>
        <p:cNvGrpSpPr/>
        <p:nvPr/>
      </p:nvGrpSpPr>
      <p:grpSpPr/>
      <p:pic>
        <p:nvPicPr>
          <p:cNvPr id="9218" name="Picture 39" descr="구름"/>
          <p:cNvPicPr>
            <a:picLocks noChangeAspect="1"/>
          </p:cNvPicPr>
          <p:nvPr/>
        </p:nvPicPr>
        <p:blipFill>
          <a:blip r:embed="rId2"/>
          <a:stretch>
            <a:fillRect/>
          </a:stretch>
        </p:blipFill>
        <p:spPr>
          <a:xfrm>
            <a:off x="4795838" y="134938"/>
            <a:ext cx="682625" cy="273050"/>
          </a:xfrm>
          <a:prstGeom prst="rect">
            <a:avLst/>
          </a:prstGeom>
          <a:noFill/>
          <a:ln>
            <a:noFill/>
            <a:miter lim="800000"/>
            <a:headEnd/>
            <a:tailEnd/>
          </a:ln>
        </p:spPr>
      </p:pic>
      <p:pic>
        <p:nvPicPr>
          <p:cNvPr id="9219" name="Picture 3"/>
          <p:cNvPicPr>
            <a:picLocks noChangeAspect="1"/>
          </p:cNvPicPr>
          <p:nvPr/>
        </p:nvPicPr>
        <p:blipFill>
          <a:blip r:embed="rId3"/>
          <a:stretch>
            <a:fillRect/>
          </a:stretch>
        </p:blipFill>
        <p:spPr>
          <a:xfrm>
            <a:off x="0" y="4484688"/>
            <a:ext cx="9144000" cy="658812"/>
          </a:xfrm>
          <a:prstGeom prst="rect">
            <a:avLst/>
          </a:prstGeom>
          <a:noFill/>
          <a:ln>
            <a:noFill/>
            <a:miter lim="800000"/>
            <a:headEnd/>
            <a:tailEnd/>
          </a:ln>
        </p:spPr>
      </p:pic>
      <p:pic>
        <p:nvPicPr>
          <p:cNvPr id="9220" name="图片 8" descr="C:\Users\sunrj\Desktop\凤凰教师.png凤凰教师"/>
          <p:cNvPicPr>
            <a:picLocks noChangeAspect="1"/>
          </p:cNvPicPr>
          <p:nvPr/>
        </p:nvPicPr>
        <p:blipFill>
          <a:blip r:embed="rId4"/>
          <a:stretch>
            <a:fillRect/>
          </a:stretch>
        </p:blipFill>
        <p:spPr>
          <a:xfrm>
            <a:off x="187325" y="90488"/>
            <a:ext cx="1187450" cy="504825"/>
          </a:xfrm>
          <a:prstGeom prst="rect">
            <a:avLst/>
          </a:prstGeom>
          <a:noFill/>
          <a:ln>
            <a:noFill/>
            <a:miter lim="800000"/>
            <a:headEnd/>
            <a:tailEnd/>
          </a:ln>
        </p:spPr>
      </p:pic>
      <p:sp>
        <p:nvSpPr>
          <p:cNvPr id="9223" name="日期占位符 1"/>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0F0F96E0-BEC1-480F-ABE0-70959CC3AD07}" type="datetime1">
              <a:rPr lang="zh-CN" altLang="en-US" sz="1200">
                <a:solidFill>
                  <a:srgbClr val="898989"/>
                </a:solidFill>
              </a:rPr>
            </a:fld>
            <a:endParaRPr lang="zh-CN" altLang="en-US" sz="1200">
              <a:solidFill>
                <a:srgbClr val="898989"/>
              </a:solidFill>
            </a:endParaRPr>
          </a:p>
        </p:txBody>
      </p:sp>
      <p:sp>
        <p:nvSpPr>
          <p:cNvPr id="9224" name="页脚占位符 2"/>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9225" name="灯片编号占位符 3"/>
          <p:cNvSpPr>
            <a:spLocks noGrp="1"/>
          </p:cNvSpPr>
          <p:nvPr>
            <p:ph type="sldNum" sz="quarter" idx="12"/>
          </p:nvPr>
        </p:nvSpPr>
        <p:spPr>
          <a:xfrm>
            <a:off x="6553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78F1EB54-56FD-4AFB-8576-48366BD98A08}" type="slidenum">
              <a:rPr lang="zh-CN" altLang="en-US" sz="1200">
                <a:solidFill>
                  <a:srgbClr val="898989"/>
                </a:solidFill>
              </a:rPr>
            </a:fld>
            <a:endParaRPr lang="zh-CN" altLang="en-US" sz="1200">
              <a:solidFill>
                <a:srgbClr val="898989"/>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781" y="2914650"/>
            <a:ext cx="6400443"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2.png"/><Relationship Id="rId25" Type="http://schemas.openxmlformats.org/officeDocument/2006/relationships/image" Target="../media/image1.png"/><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5">
            <a:alphaModFix amt="83000"/>
          </a:blip>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028384" y="123478"/>
            <a:ext cx="915984" cy="360040"/>
          </a:xfrm>
          <a:prstGeom prst="rect">
            <a:avLst/>
          </a:prstGeom>
        </p:spPr>
      </p:pic>
      <p:sp>
        <p:nvSpPr>
          <p:cNvPr id="5" name="矩形 4"/>
          <p:cNvSpPr/>
          <p:nvPr userDrawn="1"/>
        </p:nvSpPr>
        <p:spPr>
          <a:xfrm flipH="1">
            <a:off x="1" y="123478"/>
            <a:ext cx="2771800" cy="216000"/>
          </a:xfrm>
          <a:prstGeom prst="rect">
            <a:avLst/>
          </a:prstGeom>
          <a:gradFill flip="none" rotWithShape="1">
            <a:gsLst>
              <a:gs pos="40000">
                <a:schemeClr val="accent5">
                  <a:lumMod val="60000"/>
                  <a:lumOff val="40000"/>
                </a:schemeClr>
              </a:gs>
              <a:gs pos="97000">
                <a:schemeClr val="bg1">
                  <a:alpha val="0"/>
                </a:schemeClr>
              </a:gs>
              <a:gs pos="70000">
                <a:schemeClr val="accent5">
                  <a:lumMod val="40000"/>
                  <a:lumOff val="60000"/>
                  <a:alpha val="76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TextBox 1"/>
          <p:cNvSpPr txBox="1"/>
          <p:nvPr userDrawn="1"/>
        </p:nvSpPr>
        <p:spPr>
          <a:xfrm>
            <a:off x="282705" y="77589"/>
            <a:ext cx="1249680" cy="306705"/>
          </a:xfrm>
          <a:prstGeom prst="rect">
            <a:avLst/>
          </a:prstGeom>
          <a:noFill/>
        </p:spPr>
        <p:txBody>
          <a:bodyPr wrap="none" rtlCol="0">
            <a:spAutoFit/>
          </a:bodyPr>
          <a:lstStyle/>
          <a:p>
            <a:r>
              <a:rPr lang="zh-CN" altLang="en-US" smtClean="0">
                <a:latin typeface="黑体" panose="02010609060101010101" pitchFamily="49" charset="-122"/>
                <a:ea typeface="黑体" panose="02010609060101010101" pitchFamily="49" charset="-122"/>
              </a:rPr>
              <a:t>第一单元复习</a:t>
            </a:r>
            <a:endParaRPr lang="zh-CN" altLang="en-US">
              <a:latin typeface="黑体" panose="02010609060101010101" pitchFamily="49" charset="-122"/>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idx="4294967295"/>
          </p:nvPr>
        </p:nvSpPr>
        <p:spPr>
          <a:xfrm>
            <a:off x="457200" y="206375"/>
            <a:ext cx="8229600" cy="857250"/>
          </a:xfrm>
          <a:prstGeom prst="rect">
            <a:avLst/>
          </a:prstGeom>
          <a:noFill/>
          <a:ln>
            <a:noFill/>
            <a:miter lim="800000"/>
          </a:ln>
        </p:spPr>
        <p:txBody>
          <a:bodyPr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kern="1200">
                <a:solidFill>
                  <a:schemeClr val="tx1"/>
                </a:solidFill>
                <a:latin typeface="Calibri" panose="020F0502020204030204" pitchFamily="34" charset="0"/>
                <a:ea typeface="宋体" panose="02010600030101010101" pitchFamily="2" charset="-122"/>
                <a:cs typeface="+mj-cs"/>
              </a:defRPr>
            </a:lvl1pPr>
          </a:lstStyle>
          <a:p>
            <a:pPr lvl="0"/>
            <a:r>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a:noFill/>
            <a:miter lim="800000"/>
          </a:ln>
        </p:spPr>
        <p:txBody>
          <a:bodyPr anchor="t" anchorCtr="0"/>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3200" kern="1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800" kern="120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400" kern="120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000" kern="120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1028" name="日期占位符 3"/>
          <p:cNvSpPr>
            <a:spLocks noGrp="1"/>
          </p:cNvSpPr>
          <p:nvPr>
            <p:ph type="dt" sz="half" idx="2"/>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200" b="0" i="0" u="none" baseline="0">
                <a:solidFill>
                  <a:schemeClr val="tx1">
                    <a:tint val="75000"/>
                  </a:schemeClr>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buClrTx/>
            </a:pPr>
            <a:fld id="{FBBDA67A-B409-4B91-9D95-6F571BD358C8}" type="datetime1">
              <a:rPr lang="zh-CN" altLang="en-US" sz="1200">
                <a:solidFill>
                  <a:srgbClr val="898989"/>
                </a:solidFill>
              </a:rPr>
            </a:fld>
            <a:endParaRPr lang="zh-CN" altLang="en-US" sz="1200">
              <a:solidFill>
                <a:srgbClr val="898989"/>
              </a:solidFill>
            </a:endParaRPr>
          </a:p>
        </p:txBody>
      </p:sp>
      <p:sp>
        <p:nvSpPr>
          <p:cNvPr id="1029" name="页脚占位符 4"/>
          <p:cNvSpPr>
            <a:spLocks noGrp="1"/>
          </p:cNvSpPr>
          <p:nvPr>
            <p:ph type="ftr" sz="quarter" idx="3"/>
          </p:nvPr>
        </p:nvSpPr>
        <p:spPr>
          <a:xfrm>
            <a:off x="3124200" y="4767263"/>
            <a:ext cx="2895600" cy="274638"/>
          </a:xfrm>
          <a:prstGeom prst="rect">
            <a:avLst/>
          </a:prstGeom>
        </p:spPr>
        <p:txBody>
          <a:bodyPr lIns="91440" tIns="45720" rIns="91440" bIns="45720" rtlCol="0" anchor="ctr" anchorCtr="0"/>
          <a:lstStyle>
            <a:defPPr>
              <a:defRPr lang="zh-CN"/>
            </a:defPPr>
            <a:lvl1pPr marL="0" indent="0" algn="ctr" defTabSz="457200" rtl="0" eaLnBrk="1" fontAlgn="base" hangingPunct="1">
              <a:lnSpc>
                <a:spcPct val="100000"/>
              </a:lnSpc>
              <a:spcBef>
                <a:spcPct val="0"/>
              </a:spcBef>
              <a:spcAft>
                <a:spcPct val="0"/>
              </a:spcAft>
              <a:buClrTx/>
              <a:buSzTx/>
              <a:buFont typeface="Arial" panose="020B0604020202020204" pitchFamily="34" charset="0"/>
              <a:buNone/>
              <a:defRPr lang="zh-CN" altLang="en-US" sz="1200" b="0" i="0" u="none" baseline="0">
                <a:solidFill>
                  <a:schemeClr val="tx1">
                    <a:tint val="75000"/>
                  </a:schemeClr>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ctr">
              <a:buClrTx/>
            </a:pPr>
            <a:endParaRPr lang="zh-CN" altLang="en-US" sz="1200">
              <a:solidFill>
                <a:srgbClr val="898989"/>
              </a:solidFill>
            </a:endParaRPr>
          </a:p>
        </p:txBody>
      </p:sp>
      <p:sp>
        <p:nvSpPr>
          <p:cNvPr id="1030" name="灯片编号占位符 5"/>
          <p:cNvSpPr>
            <a:spLocks noGrp="1"/>
          </p:cNvSpPr>
          <p:nvPr>
            <p:ph type="sldNum" sz="quarter" idx="4"/>
          </p:nvPr>
        </p:nvSpPr>
        <p:spPr>
          <a:xfrm>
            <a:off x="6553200" y="4767263"/>
            <a:ext cx="2133600" cy="274638"/>
          </a:xfrm>
          <a:prstGeom prst="rect">
            <a:avLst/>
          </a:prstGeom>
        </p:spPr>
        <p:txBody>
          <a:bodyPr lIns="91440" tIns="45720" rIns="91440" bIns="45720" rtlCol="0" anchor="ctr" anchorCtr="0"/>
          <a:lstStyle>
            <a:defPPr>
              <a:defRPr lang="zh-CN"/>
            </a:defPPr>
            <a:lvl1pPr marL="0" indent="0" algn="r" defTabSz="457200" rtl="0" eaLnBrk="1" fontAlgn="base" hangingPunct="1">
              <a:lnSpc>
                <a:spcPct val="100000"/>
              </a:lnSpc>
              <a:spcBef>
                <a:spcPct val="0"/>
              </a:spcBef>
              <a:spcAft>
                <a:spcPct val="0"/>
              </a:spcAft>
              <a:buClrTx/>
              <a:buSzTx/>
              <a:buFont typeface="Arial" panose="020B0604020202020204" pitchFamily="34" charset="0"/>
              <a:buNone/>
              <a:defRPr lang="zh-CN" altLang="en-US" sz="1200" b="0" i="0" u="none" baseline="0">
                <a:solidFill>
                  <a:srgbClr val="898989"/>
                </a:solidFill>
                <a:latin typeface="Calibri" panose="020F0502020204030204" pitchFamily="34" charset="0"/>
                <a:ea typeface="宋体" panose="02010600030101010101" pitchFamily="2" charset="-122"/>
              </a:defRPr>
            </a:lvl1pPr>
            <a:lvl2pPr marL="4572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4572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lvl="0" algn="r"/>
            <a:fld id="{582725E8-F28B-4625-A13C-A11AF9E1EFBB}" type="slidenum">
              <a:rPr lang="zh-CN" altLang="en-US" sz="1200">
                <a:solidFill>
                  <a:srgbClr val="898989"/>
                </a:solidFill>
              </a:rPr>
            </a:fld>
            <a:endParaRPr lang="zh-CN" altLang="en-US" sz="1200">
              <a:solidFill>
                <a:srgbClr val="898989"/>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ransition/>
  <p:txStyles>
    <p:titleStyle>
      <a:lvl1pPr marL="0" indent="0" algn="ctr" defTabSz="914400" rtl="0" eaLnBrk="0" fontAlgn="base" hangingPunct="0">
        <a:lnSpc>
          <a:spcPct val="100000"/>
        </a:lnSpc>
        <a:spcBef>
          <a:spcPct val="0"/>
        </a:spcBef>
        <a:spcAft>
          <a:spcPct val="0"/>
        </a:spcAft>
        <a:buClrTx/>
        <a:buSzTx/>
        <a:buFontTx/>
        <a:buNone/>
        <a:defRPr sz="4400" kern="1200">
          <a:solidFill>
            <a:schemeClr val="tx1"/>
          </a:solidFill>
          <a:latin typeface="Calibri" panose="020F0502020204030204" pitchFamily="34" charset="0"/>
          <a:ea typeface="宋体" panose="02010600030101010101" pitchFamily="2" charset="-122"/>
          <a:cs typeface="+mj-cs"/>
        </a:defRPr>
      </a:lvl1pPr>
    </p:titleStyle>
    <p:body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28.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19971;&#24425;-&#35838;&#25991;&#26391;&#35835;-2%20&#26690;&#26519;&#23665;&#27700;.mp4" TargetMode="External"/><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29.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19971;&#24425;-&#35838;&#25991;&#26391;&#35835;-2%20&#26690;&#26519;&#23665;&#27700;.mp4" TargetMode="Externa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30.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8.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19971;&#24425;-&#35838;&#25991;&#26391;&#35835;-2%20&#26690;&#26519;&#23665;&#27700;.mp4" TargetMode="Externa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hyperlink" Target="&#19971;&#24425;-&#35838;&#25991;&#26391;&#35835;-2%20&#26690;&#26519;&#23665;&#27700;.mp4" TargetMode="External"/><Relationship Id="rId1"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19971;&#24425;-&#35838;&#25991;&#26391;&#35835;-2%20&#26690;&#26519;&#23665;&#27700;.mp4" TargetMode="Externa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19971;&#24425;-&#35838;&#25991;&#26391;&#35835;-2%20&#26690;&#26519;&#23665;&#27700;.mp4" TargetMode="External"/><Relationship Id="rId1"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image" Target="../media/image27.png"/><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19971;&#24425;-&#35838;&#25991;&#26391;&#35835;-2%20&#26690;&#26519;&#23665;&#27700;.mp4" TargetMode="Externa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19971;&#24425;-&#35838;&#25991;&#26391;&#35835;-2%20&#26690;&#26519;&#23665;&#27700;.mp4" TargetMode="Externa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5910" y="53975"/>
            <a:ext cx="3242945" cy="1761490"/>
            <a:chOff x="8618" y="32"/>
            <a:chExt cx="3662" cy="2774"/>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rcRect t="46724"/>
            <a:stretch>
              <a:fillRect/>
            </a:stretch>
          </p:blipFill>
          <p:spPr>
            <a:xfrm>
              <a:off x="8618" y="32"/>
              <a:ext cx="3662" cy="2774"/>
            </a:xfrm>
            <a:prstGeom prst="rect">
              <a:avLst/>
            </a:prstGeom>
          </p:spPr>
        </p:pic>
        <p:sp>
          <p:nvSpPr>
            <p:cNvPr id="2" name="文本框 1"/>
            <p:cNvSpPr txBox="1"/>
            <p:nvPr/>
          </p:nvSpPr>
          <p:spPr>
            <a:xfrm>
              <a:off x="9264" y="1057"/>
              <a:ext cx="2140"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巩固练习</a:t>
              </a:r>
              <a:endParaRPr lang="zh-CN" altLang="en-US" sz="2400" b="1">
                <a:latin typeface="楷体" panose="02010609060101010101" charset="-122"/>
                <a:ea typeface="楷体" panose="02010609060101010101" charset="-122"/>
              </a:endParaRPr>
            </a:p>
          </p:txBody>
        </p:sp>
      </p:grpSp>
      <p:pic>
        <p:nvPicPr>
          <p:cNvPr id="3" name="图片 23"/>
          <p:cNvPicPr>
            <a:picLocks noChangeAspect="1"/>
          </p:cNvPicPr>
          <p:nvPr/>
        </p:nvPicPr>
        <p:blipFill>
          <a:blip r:embed="rId2"/>
          <a:srcRect t="20768"/>
          <a:stretch>
            <a:fillRect/>
          </a:stretch>
        </p:blipFill>
        <p:spPr>
          <a:xfrm>
            <a:off x="833120" y="2346960"/>
            <a:ext cx="7758430" cy="1821815"/>
          </a:xfrm>
          <a:prstGeom prst="rect">
            <a:avLst/>
          </a:prstGeom>
        </p:spPr>
      </p:pic>
      <p:sp>
        <p:nvSpPr>
          <p:cNvPr id="4" name="文本框 3"/>
          <p:cNvSpPr txBox="1"/>
          <p:nvPr/>
        </p:nvSpPr>
        <p:spPr>
          <a:xfrm>
            <a:off x="2171065" y="1659255"/>
            <a:ext cx="4531360" cy="460375"/>
          </a:xfrm>
          <a:prstGeom prst="rect">
            <a:avLst/>
          </a:prstGeom>
          <a:noFill/>
        </p:spPr>
        <p:txBody>
          <a:bodyPr wrap="square" rtlCol="0">
            <a:spAutoFit/>
          </a:bodyPr>
          <a:lstStyle/>
          <a:p>
            <a:r>
              <a:rPr lang="zh-CN" altLang="en-US" sz="2400"/>
              <a:t>把下面的词语补充完整。</a:t>
            </a:r>
            <a:endParaRPr lang="zh-CN" altLang="en-US" sz="2400"/>
          </a:p>
        </p:txBody>
      </p:sp>
      <p:sp>
        <p:nvSpPr>
          <p:cNvPr id="17" name="矩形 16"/>
          <p:cNvSpPr/>
          <p:nvPr/>
        </p:nvSpPr>
        <p:spPr>
          <a:xfrm>
            <a:off x="1878420" y="234701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面</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5" name="矩形 4"/>
          <p:cNvSpPr/>
          <p:nvPr/>
        </p:nvSpPr>
        <p:spPr>
          <a:xfrm>
            <a:off x="3744685" y="234701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万</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6" name="矩形 5"/>
          <p:cNvSpPr/>
          <p:nvPr/>
        </p:nvSpPr>
        <p:spPr>
          <a:xfrm>
            <a:off x="6702515" y="234701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空</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8" name="矩形 7"/>
          <p:cNvSpPr/>
          <p:nvPr/>
        </p:nvSpPr>
        <p:spPr>
          <a:xfrm>
            <a:off x="1067525" y="333761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五</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9" name="矩形 8"/>
          <p:cNvSpPr/>
          <p:nvPr/>
        </p:nvSpPr>
        <p:spPr>
          <a:xfrm>
            <a:off x="2028915" y="333761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六</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0" name="矩形 9"/>
          <p:cNvSpPr/>
          <p:nvPr/>
        </p:nvSpPr>
        <p:spPr>
          <a:xfrm>
            <a:off x="3848825" y="333761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兴</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1" name="矩形 10"/>
          <p:cNvSpPr/>
          <p:nvPr/>
        </p:nvSpPr>
        <p:spPr>
          <a:xfrm>
            <a:off x="6816180" y="333761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丽</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6"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 y="273685"/>
            <a:ext cx="1076960" cy="1076960"/>
          </a:xfrm>
          <a:prstGeom prst="rect">
            <a:avLst/>
          </a:prstGeom>
        </p:spPr>
      </p:pic>
      <p:grpSp>
        <p:nvGrpSpPr>
          <p:cNvPr id="3" name="组合 2"/>
          <p:cNvGrpSpPr/>
          <p:nvPr/>
        </p:nvGrpSpPr>
        <p:grpSpPr>
          <a:xfrm>
            <a:off x="985520" y="557980"/>
            <a:ext cx="2513330" cy="508324"/>
            <a:chOff x="458" y="988"/>
            <a:chExt cx="4134" cy="912"/>
          </a:xfrm>
          <a:effectLst>
            <a:outerShdw blurRad="50800" dist="38100" dir="2700000" algn="tl" rotWithShape="0">
              <a:prstClr val="black">
                <a:alpha val="40000"/>
              </a:prstClr>
            </a:outerShdw>
          </a:effectLst>
        </p:grpSpPr>
        <p:sp>
          <p:nvSpPr>
            <p:cNvPr id="4" name="流程图: 延期 3"/>
            <p:cNvSpPr/>
            <p:nvPr/>
          </p:nvSpPr>
          <p:spPr>
            <a:xfrm>
              <a:off x="623" y="988"/>
              <a:ext cx="3969" cy="908"/>
            </a:xfrm>
            <a:prstGeom prst="flowChartDelay">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9" name="文本框 14">
              <a:hlinkClick r:id="rId2" action="ppaction://hlinkfile"/>
            </p:cNvPr>
            <p:cNvSpPr txBox="1"/>
            <p:nvPr/>
          </p:nvSpPr>
          <p:spPr>
            <a:xfrm>
              <a:off x="458" y="1005"/>
              <a:ext cx="3688" cy="895"/>
            </a:xfrm>
            <a:prstGeom prst="rect">
              <a:avLst/>
            </a:prstGeom>
            <a:noFill/>
          </p:spPr>
          <p:txBody>
            <a:bodyPr wrap="square" lIns="68580" tIns="34290" rIns="68580" bIns="34290" rtlCol="0">
              <a:spAutoFit/>
            </a:bodyPr>
            <a:lstStyle/>
            <a:p>
              <a:pPr algn="ctr"/>
              <a:r>
                <a:rPr lang="zh-CN" altLang="en-US" sz="2800" b="1">
                  <a:latin typeface="楷体" panose="02010609060101010101" charset="-122"/>
                  <a:ea typeface="楷体" panose="02010609060101010101" charset="-122"/>
                  <a:sym typeface="+mn-ea"/>
                </a:rPr>
                <a:t>词语分类</a:t>
              </a:r>
              <a:endParaRPr lang="zh-CN" altLang="en-US" sz="2800" b="1">
                <a:solidFill>
                  <a:schemeClr val="tx1"/>
                </a:solidFill>
                <a:latin typeface="楷体" panose="02010609060101010101" charset="-122"/>
                <a:ea typeface="楷体" panose="02010609060101010101" charset="-122"/>
              </a:endParaRPr>
            </a:p>
          </p:txBody>
        </p:sp>
      </p:grpSp>
      <p:sp>
        <p:nvSpPr>
          <p:cNvPr id="5" name="文本框 4"/>
          <p:cNvSpPr txBox="1"/>
          <p:nvPr/>
        </p:nvSpPr>
        <p:spPr>
          <a:xfrm>
            <a:off x="497840" y="1350645"/>
            <a:ext cx="8274685" cy="3415030"/>
          </a:xfrm>
          <a:prstGeom prst="rect">
            <a:avLst/>
          </a:prstGeom>
          <a:noFill/>
          <a:ln w="9525">
            <a:noFill/>
          </a:ln>
        </p:spPr>
        <p:txBody>
          <a:bodyPr wrap="square">
            <a:spAutoFit/>
          </a:bodyPr>
          <a:lstStyle/>
          <a:p>
            <a:pPr indent="304800"/>
            <a:r>
              <a:rPr lang="en-US" sz="3600" b="0">
                <a:solidFill>
                  <a:srgbClr val="000000"/>
                </a:solidFill>
                <a:latin typeface="楷体" panose="02010609060101010101" charset="-122"/>
                <a:ea typeface="楷体" panose="02010609060101010101" charset="-122"/>
                <a:cs typeface="楷体" panose="02010609060101010101" charset="-122"/>
              </a:rPr>
              <a:t>①AABB</a:t>
            </a:r>
            <a:r>
              <a:rPr lang="zh-CN" sz="3600" b="0">
                <a:solidFill>
                  <a:srgbClr val="000000"/>
                </a:solidFill>
                <a:latin typeface="楷体" panose="02010609060101010101" charset="-122"/>
                <a:ea typeface="楷体" panose="02010609060101010101" charset="-122"/>
                <a:cs typeface="楷体" panose="02010609060101010101" charset="-122"/>
              </a:rPr>
              <a:t>式词语</a:t>
            </a:r>
            <a:r>
              <a:rPr lang="en-US" sz="3600" b="0">
                <a:solidFill>
                  <a:srgbClr val="000000"/>
                </a:solidFill>
                <a:latin typeface="楷体" panose="02010609060101010101" charset="-122"/>
                <a:ea typeface="楷体" panose="02010609060101010101" charset="-122"/>
                <a:cs typeface="楷体" panose="02010609060101010101" charset="-122"/>
              </a:rPr>
              <a:t>:</a:t>
            </a:r>
            <a:r>
              <a:rPr lang="zh-CN" sz="3600" b="0">
                <a:solidFill>
                  <a:srgbClr val="000000"/>
                </a:solidFill>
                <a:latin typeface="楷体" panose="02010609060101010101" charset="-122"/>
                <a:ea typeface="楷体" panose="02010609060101010101" charset="-122"/>
                <a:cs typeface="楷体" panose="02010609060101010101" charset="-122"/>
              </a:rPr>
              <a:t>遮遮掩掩　躲躲藏藏</a:t>
            </a:r>
            <a:endParaRPr lang="zh-CN" sz="3600" b="0">
              <a:solidFill>
                <a:srgbClr val="000000"/>
              </a:solidFill>
              <a:latin typeface="楷体" panose="02010609060101010101" charset="-122"/>
              <a:ea typeface="楷体" panose="02010609060101010101" charset="-122"/>
              <a:cs typeface="楷体" panose="02010609060101010101" charset="-122"/>
            </a:endParaRPr>
          </a:p>
          <a:p>
            <a:pPr indent="304800"/>
            <a:r>
              <a:rPr lang="zh-CN" sz="3600" b="0">
                <a:solidFill>
                  <a:srgbClr val="000000"/>
                </a:solidFill>
                <a:latin typeface="楷体" panose="02010609060101010101" charset="-122"/>
                <a:ea typeface="楷体" panose="02010609060101010101" charset="-122"/>
                <a:cs typeface="楷体" panose="02010609060101010101" charset="-122"/>
              </a:rPr>
              <a:t>         　  叮叮咚咚</a:t>
            </a:r>
            <a:endParaRPr lang="zh-CN" sz="3600" b="0">
              <a:solidFill>
                <a:srgbClr val="000000"/>
              </a:solidFill>
              <a:latin typeface="楷体" panose="02010609060101010101" charset="-122"/>
              <a:ea typeface="楷体" panose="02010609060101010101" charset="-122"/>
              <a:cs typeface="楷体" panose="02010609060101010101" charset="-122"/>
            </a:endParaRPr>
          </a:p>
          <a:p>
            <a:pPr indent="304800"/>
            <a:endParaRPr lang="zh-CN" sz="3600" b="0">
              <a:solidFill>
                <a:srgbClr val="000000"/>
              </a:solidFill>
              <a:latin typeface="楷体" panose="02010609060101010101" charset="-122"/>
              <a:ea typeface="楷体" panose="02010609060101010101" charset="-122"/>
              <a:cs typeface="楷体" panose="02010609060101010101" charset="-122"/>
            </a:endParaRPr>
          </a:p>
          <a:p>
            <a:pPr indent="304800"/>
            <a:r>
              <a:rPr lang="zh-CN" sz="3600" b="0">
                <a:solidFill>
                  <a:srgbClr val="000000"/>
                </a:solidFill>
                <a:latin typeface="楷体" panose="02010609060101010101" charset="-122"/>
                <a:ea typeface="楷体" panose="02010609060101010101" charset="-122"/>
                <a:cs typeface="楷体" panose="02010609060101010101" charset="-122"/>
              </a:rPr>
              <a:t> 类似词语</a:t>
            </a:r>
            <a:r>
              <a:rPr lang="en-US" sz="3600" b="0">
                <a:solidFill>
                  <a:srgbClr val="000000"/>
                </a:solidFill>
                <a:latin typeface="楷体" panose="02010609060101010101" charset="-122"/>
                <a:ea typeface="楷体" panose="02010609060101010101" charset="-122"/>
                <a:cs typeface="楷体" panose="02010609060101010101" charset="-122"/>
              </a:rPr>
              <a:t>: </a:t>
            </a:r>
            <a:r>
              <a:rPr lang="zh-CN" sz="3600" b="0">
                <a:solidFill>
                  <a:srgbClr val="000000"/>
                </a:solidFill>
                <a:latin typeface="楷体" panose="02010609060101010101" charset="-122"/>
                <a:ea typeface="楷体" panose="02010609060101010101" charset="-122"/>
                <a:cs typeface="楷体" panose="02010609060101010101" charset="-122"/>
              </a:rPr>
              <a:t>整整齐齐　高高兴兴　</a:t>
            </a:r>
            <a:endParaRPr lang="zh-CN" sz="3600" b="0">
              <a:solidFill>
                <a:srgbClr val="000000"/>
              </a:solidFill>
              <a:latin typeface="楷体" panose="02010609060101010101" charset="-122"/>
              <a:ea typeface="楷体" panose="02010609060101010101" charset="-122"/>
              <a:cs typeface="楷体" panose="02010609060101010101" charset="-122"/>
            </a:endParaRPr>
          </a:p>
          <a:p>
            <a:pPr indent="304800"/>
            <a:r>
              <a:rPr lang="zh-CN" sz="3600" b="0">
                <a:solidFill>
                  <a:srgbClr val="000000"/>
                </a:solidFill>
                <a:latin typeface="楷体" panose="02010609060101010101" charset="-122"/>
                <a:ea typeface="楷体" panose="02010609060101010101" charset="-122"/>
                <a:cs typeface="楷体" panose="02010609060101010101" charset="-122"/>
              </a:rPr>
              <a:t>          开开心心　嘻嘻哈哈</a:t>
            </a:r>
            <a:endParaRPr lang="en-US" sz="3600" b="0">
              <a:solidFill>
                <a:srgbClr val="000000"/>
              </a:solidFill>
              <a:latin typeface="楷体" panose="02010609060101010101" charset="-122"/>
              <a:ea typeface="楷体" panose="02010609060101010101" charset="-122"/>
              <a:cs typeface="楷体" panose="02010609060101010101" charset="-122"/>
            </a:endParaRPr>
          </a:p>
          <a:p>
            <a:endParaRPr lang="zh-CN" altLang="en-US" sz="36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8640" y="669290"/>
            <a:ext cx="8289925" cy="4523105"/>
          </a:xfrm>
          <a:prstGeom prst="rect">
            <a:avLst/>
          </a:prstGeom>
          <a:noFill/>
        </p:spPr>
        <p:txBody>
          <a:bodyPr wrap="square" rtlCol="0" anchor="t">
            <a:spAutoFit/>
          </a:bodyPr>
          <a:lstStyle/>
          <a:p>
            <a:pPr indent="304800"/>
            <a:r>
              <a:rPr lang="en-US" sz="3600">
                <a:solidFill>
                  <a:srgbClr val="000000"/>
                </a:solidFill>
                <a:latin typeface="楷体" panose="02010609060101010101" charset="-122"/>
                <a:ea typeface="楷体" panose="02010609060101010101" charset="-122"/>
                <a:cs typeface="楷体" panose="02010609060101010101" charset="-122"/>
                <a:sym typeface="+mn-ea"/>
              </a:rPr>
              <a:t>②ABCC</a:t>
            </a:r>
            <a:r>
              <a:rPr lang="zh-CN" sz="3600">
                <a:solidFill>
                  <a:srgbClr val="000000"/>
                </a:solidFill>
                <a:latin typeface="楷体" panose="02010609060101010101" charset="-122"/>
                <a:ea typeface="楷体" panose="02010609060101010101" charset="-122"/>
                <a:cs typeface="楷体" panose="02010609060101010101" charset="-122"/>
                <a:sym typeface="+mn-ea"/>
              </a:rPr>
              <a:t>式词语</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兴致勃勃</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类似词语</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小心翼翼　两手空空　</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白发苍苍</a:t>
            </a:r>
            <a:endParaRPr lang="en-US"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en-US" sz="3600">
                <a:solidFill>
                  <a:srgbClr val="000000"/>
                </a:solidFill>
                <a:latin typeface="楷体" panose="02010609060101010101" charset="-122"/>
                <a:ea typeface="楷体" panose="02010609060101010101" charset="-122"/>
                <a:cs typeface="楷体" panose="02010609060101010101" charset="-122"/>
                <a:sym typeface="+mn-ea"/>
              </a:rPr>
              <a:t> </a:t>
            </a:r>
            <a:endParaRPr lang="en-US"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en-US" sz="3600">
                <a:solidFill>
                  <a:srgbClr val="000000"/>
                </a:solidFill>
                <a:latin typeface="楷体" panose="02010609060101010101" charset="-122"/>
                <a:ea typeface="楷体" panose="02010609060101010101" charset="-122"/>
                <a:cs typeface="楷体" panose="02010609060101010101" charset="-122"/>
                <a:sym typeface="+mn-ea"/>
              </a:rPr>
              <a:t>③</a:t>
            </a:r>
            <a:r>
              <a:rPr lang="zh-CN" sz="3600">
                <a:solidFill>
                  <a:srgbClr val="000000"/>
                </a:solidFill>
                <a:latin typeface="楷体" panose="02010609060101010101" charset="-122"/>
                <a:ea typeface="楷体" panose="02010609060101010101" charset="-122"/>
                <a:cs typeface="楷体" panose="02010609060101010101" charset="-122"/>
                <a:sym typeface="+mn-ea"/>
              </a:rPr>
              <a:t>含有数字的四字词语</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五颜六色</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类似的词语</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三心二意　十全十美</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七上八下　三五成群</a:t>
            </a:r>
            <a:endParaRPr lang="en-US" sz="3600">
              <a:solidFill>
                <a:srgbClr val="000000"/>
              </a:solidFill>
              <a:latin typeface="楷体" panose="02010609060101010101" charset="-122"/>
              <a:ea typeface="楷体" panose="02010609060101010101" charset="-122"/>
              <a:cs typeface="楷体" panose="02010609060101010101" charset="-122"/>
              <a:sym typeface="+mn-ea"/>
            </a:endParaRPr>
          </a:p>
          <a:p>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8640" y="669290"/>
            <a:ext cx="8289925" cy="3969385"/>
          </a:xfrm>
          <a:prstGeom prst="rect">
            <a:avLst/>
          </a:prstGeom>
          <a:noFill/>
        </p:spPr>
        <p:txBody>
          <a:bodyPr wrap="square" rtlCol="0" anchor="t">
            <a:spAutoFit/>
          </a:bodyPr>
          <a:lstStyle/>
          <a:p>
            <a:pPr indent="304800"/>
            <a:r>
              <a:rPr lang="en-US" sz="3600">
                <a:solidFill>
                  <a:srgbClr val="000000"/>
                </a:solidFill>
                <a:latin typeface="楷体" panose="02010609060101010101" charset="-122"/>
                <a:ea typeface="楷体" panose="02010609060101010101" charset="-122"/>
                <a:cs typeface="楷体" panose="02010609060101010101" charset="-122"/>
                <a:sym typeface="+mn-ea"/>
              </a:rPr>
              <a:t>④</a:t>
            </a:r>
            <a:r>
              <a:rPr lang="zh-CN" sz="3600">
                <a:solidFill>
                  <a:srgbClr val="000000"/>
                </a:solidFill>
                <a:latin typeface="楷体" panose="02010609060101010101" charset="-122"/>
                <a:ea typeface="楷体" panose="02010609060101010101" charset="-122"/>
                <a:cs typeface="楷体" panose="02010609060101010101" charset="-122"/>
                <a:sym typeface="+mn-ea"/>
              </a:rPr>
              <a:t>动词积累</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脱掉棉袄　冲出家门　</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奔向田野　寻找春天　荡秋千</a:t>
            </a:r>
            <a:endParaRPr lang="en-US"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en-US" sz="3600">
                <a:solidFill>
                  <a:srgbClr val="000000"/>
                </a:solidFill>
                <a:latin typeface="楷体" panose="02010609060101010101" charset="-122"/>
                <a:ea typeface="楷体" panose="02010609060101010101" charset="-122"/>
                <a:cs typeface="楷体" panose="02010609060101010101" charset="-122"/>
                <a:sym typeface="+mn-ea"/>
              </a:rPr>
              <a:t> </a:t>
            </a:r>
            <a:endParaRPr lang="en-US"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en-US" sz="3600">
                <a:solidFill>
                  <a:srgbClr val="000000"/>
                </a:solidFill>
                <a:latin typeface="楷体" panose="02010609060101010101" charset="-122"/>
                <a:ea typeface="楷体" panose="02010609060101010101" charset="-122"/>
                <a:cs typeface="楷体" panose="02010609060101010101" charset="-122"/>
                <a:sym typeface="+mn-ea"/>
              </a:rPr>
              <a:t>⑤</a:t>
            </a:r>
            <a:r>
              <a:rPr lang="zh-CN" sz="3600">
                <a:solidFill>
                  <a:srgbClr val="000000"/>
                </a:solidFill>
                <a:latin typeface="楷体" panose="02010609060101010101" charset="-122"/>
                <a:ea typeface="楷体" panose="02010609060101010101" charset="-122"/>
                <a:cs typeface="楷体" panose="02010609060101010101" charset="-122"/>
                <a:sym typeface="+mn-ea"/>
              </a:rPr>
              <a:t>量词积累</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一个包裹　 一片鲜花　</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一个树坑　一棵柏树苗</a:t>
            </a:r>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9920" y="530860"/>
            <a:ext cx="7814310" cy="4523105"/>
          </a:xfrm>
          <a:prstGeom prst="rect">
            <a:avLst/>
          </a:prstGeom>
          <a:noFill/>
        </p:spPr>
        <p:txBody>
          <a:bodyPr wrap="square" rtlCol="0" anchor="t">
            <a:spAutoFit/>
          </a:bodyPr>
          <a:lstStyle/>
          <a:p>
            <a:pPr indent="304800"/>
            <a:r>
              <a:rPr lang="en-US" sz="3600">
                <a:solidFill>
                  <a:srgbClr val="000000"/>
                </a:solidFill>
                <a:latin typeface="楷体" panose="02010609060101010101" charset="-122"/>
                <a:ea typeface="楷体" panose="02010609060101010101" charset="-122"/>
                <a:cs typeface="楷体" panose="02010609060101010101" charset="-122"/>
                <a:sym typeface="+mn-ea"/>
              </a:rPr>
              <a:t>⑥</a:t>
            </a:r>
            <a:r>
              <a:rPr lang="zh-CN" sz="3600">
                <a:solidFill>
                  <a:srgbClr val="000000"/>
                </a:solidFill>
                <a:latin typeface="楷体" panose="02010609060101010101" charset="-122"/>
                <a:ea typeface="楷体" panose="02010609060101010101" charset="-122"/>
                <a:cs typeface="楷体" panose="02010609060101010101" charset="-122"/>
                <a:sym typeface="+mn-ea"/>
              </a:rPr>
              <a:t>修饰词积累</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a:t>
            </a:r>
            <a:r>
              <a:rPr lang="zh-CN" sz="3600" smtClean="0">
                <a:solidFill>
                  <a:srgbClr val="000000"/>
                </a:solidFill>
                <a:latin typeface="楷体" panose="02010609060101010101" charset="-122"/>
                <a:ea typeface="楷体" panose="02010609060101010101" charset="-122"/>
                <a:cs typeface="楷体" panose="02010609060101010101" charset="-122"/>
                <a:sym typeface="+mn-ea"/>
              </a:rPr>
              <a:t>害羞</a:t>
            </a:r>
            <a:r>
              <a:rPr lang="zh-CN" sz="3600">
                <a:solidFill>
                  <a:srgbClr val="000000"/>
                </a:solidFill>
                <a:latin typeface="楷体" panose="02010609060101010101" charset="-122"/>
                <a:ea typeface="楷体" panose="02010609060101010101" charset="-122"/>
                <a:cs typeface="楷体" panose="02010609060101010101" charset="-122"/>
                <a:sym typeface="+mn-ea"/>
              </a:rPr>
              <a:t>的小姑娘　 </a:t>
            </a:r>
            <a:r>
              <a:rPr lang="zh-CN" sz="3600" smtClean="0">
                <a:solidFill>
                  <a:srgbClr val="000000"/>
                </a:solidFill>
                <a:latin typeface="楷体" panose="02010609060101010101" charset="-122"/>
                <a:ea typeface="楷体" panose="02010609060101010101" charset="-122"/>
                <a:cs typeface="楷体" panose="02010609060101010101" charset="-122"/>
                <a:sym typeface="+mn-ea"/>
              </a:rPr>
              <a:t>开</a:t>
            </a:r>
            <a:r>
              <a:rPr lang="zh-CN" sz="3600">
                <a:solidFill>
                  <a:srgbClr val="000000"/>
                </a:solidFill>
                <a:latin typeface="楷体" panose="02010609060101010101" charset="-122"/>
                <a:ea typeface="楷体" panose="02010609060101010101" charset="-122"/>
                <a:cs typeface="楷体" panose="02010609060101010101" charset="-122"/>
                <a:sym typeface="+mn-ea"/>
              </a:rPr>
              <a:t>满鲜花的小路　</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美好的礼物　    绚丽多彩的鲜花　</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难忘的日子　    绿油油的小柏树</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满意的笑容　 </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仔细地找　惊奇地说　精心地挑选</a:t>
            </a:r>
            <a:endParaRPr lang="zh-CN" sz="3600" b="0">
              <a:solidFill>
                <a:srgbClr val="000000"/>
              </a:solidFill>
              <a:latin typeface="楷体" panose="02010609060101010101" charset="-122"/>
              <a:ea typeface="楷体" panose="02010609060101010101" charset="-122"/>
              <a:cs typeface="楷体" panose="02010609060101010101" charset="-122"/>
            </a:endParaRPr>
          </a:p>
          <a:p>
            <a:pPr indent="304800"/>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5910" y="53975"/>
            <a:ext cx="3242945" cy="1761490"/>
            <a:chOff x="8618" y="32"/>
            <a:chExt cx="3662" cy="2774"/>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rcRect t="46724"/>
            <a:stretch>
              <a:fillRect/>
            </a:stretch>
          </p:blipFill>
          <p:spPr>
            <a:xfrm>
              <a:off x="8618" y="32"/>
              <a:ext cx="3662" cy="2774"/>
            </a:xfrm>
            <a:prstGeom prst="rect">
              <a:avLst/>
            </a:prstGeom>
          </p:spPr>
        </p:pic>
        <p:sp>
          <p:nvSpPr>
            <p:cNvPr id="2" name="文本框 1"/>
            <p:cNvSpPr txBox="1"/>
            <p:nvPr/>
          </p:nvSpPr>
          <p:spPr>
            <a:xfrm>
              <a:off x="9264" y="1057"/>
              <a:ext cx="2140"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巩固练习</a:t>
              </a:r>
              <a:endParaRPr lang="zh-CN" altLang="en-US" sz="2400" b="1">
                <a:latin typeface="楷体" panose="02010609060101010101" charset="-122"/>
                <a:ea typeface="楷体" panose="02010609060101010101" charset="-122"/>
              </a:endParaRPr>
            </a:p>
          </p:txBody>
        </p:sp>
      </p:grpSp>
      <p:pic>
        <p:nvPicPr>
          <p:cNvPr id="3" name="图片 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82320" y="2181860"/>
            <a:ext cx="7905750" cy="2219325"/>
          </a:xfrm>
          <a:prstGeom prst="rect">
            <a:avLst/>
          </a:prstGeom>
        </p:spPr>
      </p:pic>
      <p:sp>
        <p:nvSpPr>
          <p:cNvPr id="4" name="文本框 3"/>
          <p:cNvSpPr txBox="1"/>
          <p:nvPr/>
        </p:nvSpPr>
        <p:spPr>
          <a:xfrm>
            <a:off x="782320" y="1577340"/>
            <a:ext cx="2402840" cy="521970"/>
          </a:xfrm>
          <a:prstGeom prst="rect">
            <a:avLst/>
          </a:prstGeom>
          <a:noFill/>
        </p:spPr>
        <p:txBody>
          <a:bodyPr wrap="square" rtlCol="0">
            <a:spAutoFit/>
          </a:bodyPr>
          <a:lstStyle/>
          <a:p>
            <a:r>
              <a:rPr lang="zh-CN" altLang="en-US" sz="2800"/>
              <a:t>连一连</a:t>
            </a:r>
            <a:endParaRPr lang="zh-CN" altLang="en-US" sz="2800"/>
          </a:p>
        </p:txBody>
      </p:sp>
      <p:cxnSp>
        <p:nvCxnSpPr>
          <p:cNvPr id="5" name="直接连接符 4"/>
          <p:cNvCxnSpPr/>
          <p:nvPr/>
        </p:nvCxnSpPr>
        <p:spPr>
          <a:xfrm>
            <a:off x="1748790" y="2478405"/>
            <a:ext cx="878840" cy="597535"/>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748790" y="3075940"/>
            <a:ext cx="878840" cy="1080135"/>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748790" y="2571750"/>
            <a:ext cx="951230" cy="986790"/>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748790" y="3579495"/>
            <a:ext cx="878840" cy="576580"/>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793105" y="3003550"/>
            <a:ext cx="1299210" cy="565150"/>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5793105" y="2499360"/>
            <a:ext cx="1299210" cy="576580"/>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03290" y="2499360"/>
            <a:ext cx="1089025" cy="1080135"/>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03290" y="4156075"/>
            <a:ext cx="1089025" cy="0"/>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 y="273685"/>
            <a:ext cx="1076960" cy="1076960"/>
          </a:xfrm>
          <a:prstGeom prst="rect">
            <a:avLst/>
          </a:prstGeom>
        </p:spPr>
      </p:pic>
      <p:grpSp>
        <p:nvGrpSpPr>
          <p:cNvPr id="3" name="组合 2"/>
          <p:cNvGrpSpPr/>
          <p:nvPr/>
        </p:nvGrpSpPr>
        <p:grpSpPr>
          <a:xfrm>
            <a:off x="985520" y="557980"/>
            <a:ext cx="2513330" cy="508324"/>
            <a:chOff x="458" y="988"/>
            <a:chExt cx="4134" cy="912"/>
          </a:xfrm>
          <a:effectLst>
            <a:outerShdw blurRad="50800" dist="38100" dir="2700000" algn="tl" rotWithShape="0">
              <a:prstClr val="black">
                <a:alpha val="40000"/>
              </a:prstClr>
            </a:outerShdw>
          </a:effectLst>
        </p:grpSpPr>
        <p:sp>
          <p:nvSpPr>
            <p:cNvPr id="4" name="流程图: 延期 3"/>
            <p:cNvSpPr/>
            <p:nvPr/>
          </p:nvSpPr>
          <p:spPr>
            <a:xfrm>
              <a:off x="623" y="988"/>
              <a:ext cx="3969" cy="908"/>
            </a:xfrm>
            <a:prstGeom prst="flowChartDelay">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9" name="文本框 14">
              <a:hlinkClick r:id="rId2" action="ppaction://hlinkfile"/>
            </p:cNvPr>
            <p:cNvSpPr txBox="1"/>
            <p:nvPr/>
          </p:nvSpPr>
          <p:spPr>
            <a:xfrm>
              <a:off x="458" y="1005"/>
              <a:ext cx="3688" cy="895"/>
            </a:xfrm>
            <a:prstGeom prst="rect">
              <a:avLst/>
            </a:prstGeom>
            <a:noFill/>
          </p:spPr>
          <p:txBody>
            <a:bodyPr wrap="square" lIns="68580" tIns="34290" rIns="68580" bIns="34290" rtlCol="0">
              <a:spAutoFit/>
            </a:bodyPr>
            <a:lstStyle/>
            <a:p>
              <a:pPr algn="ctr"/>
              <a:r>
                <a:rPr lang="zh-CN" altLang="en-US" sz="2800" b="1">
                  <a:latin typeface="楷体" panose="02010609060101010101" charset="-122"/>
                  <a:ea typeface="楷体" panose="02010609060101010101" charset="-122"/>
                  <a:sym typeface="+mn-ea"/>
                </a:rPr>
                <a:t>特殊句式</a:t>
              </a:r>
              <a:endParaRPr lang="zh-CN" altLang="en-US" sz="2800" b="1">
                <a:solidFill>
                  <a:schemeClr val="tx1"/>
                </a:solidFill>
                <a:latin typeface="楷体" panose="02010609060101010101" charset="-122"/>
                <a:ea typeface="楷体" panose="02010609060101010101" charset="-122"/>
              </a:endParaRPr>
            </a:p>
          </p:txBody>
        </p:sp>
      </p:grpSp>
      <p:sp>
        <p:nvSpPr>
          <p:cNvPr id="102" name="文本框 101"/>
          <p:cNvSpPr txBox="1"/>
          <p:nvPr/>
        </p:nvSpPr>
        <p:spPr>
          <a:xfrm>
            <a:off x="463550" y="1510665"/>
            <a:ext cx="8193405" cy="2861310"/>
          </a:xfrm>
          <a:prstGeom prst="rect">
            <a:avLst/>
          </a:prstGeom>
          <a:noFill/>
          <a:ln w="9525">
            <a:noFill/>
          </a:ln>
        </p:spPr>
        <p:txBody>
          <a:bodyPr wrap="square">
            <a:spAutoFit/>
          </a:bodyPr>
          <a:lstStyle/>
          <a:p>
            <a:pPr indent="304800"/>
            <a:r>
              <a:rPr lang="en-US" sz="3600" b="0">
                <a:solidFill>
                  <a:srgbClr val="000000"/>
                </a:solidFill>
                <a:latin typeface="楷体" panose="02010609060101010101" charset="-122"/>
                <a:ea typeface="楷体" panose="02010609060101010101" charset="-122"/>
                <a:cs typeface="楷体" panose="02010609060101010101" charset="-122"/>
              </a:rPr>
              <a:t>1.</a:t>
            </a:r>
            <a:r>
              <a:rPr lang="zh-CN" sz="3600" b="0">
                <a:solidFill>
                  <a:srgbClr val="000000"/>
                </a:solidFill>
                <a:latin typeface="楷体" panose="02010609060101010101" charset="-122"/>
                <a:ea typeface="楷体" panose="02010609060101010101" charset="-122"/>
                <a:cs typeface="楷体" panose="02010609060101010101" charset="-122"/>
              </a:rPr>
              <a:t>比喻句</a:t>
            </a:r>
            <a:endParaRPr lang="en-US" sz="3600" b="0">
              <a:solidFill>
                <a:srgbClr val="000000"/>
              </a:solidFill>
              <a:latin typeface="楷体" panose="02010609060101010101" charset="-122"/>
              <a:ea typeface="楷体" panose="02010609060101010101" charset="-122"/>
              <a:cs typeface="楷体" panose="02010609060101010101" charset="-122"/>
            </a:endParaRPr>
          </a:p>
          <a:p>
            <a:pPr indent="304800"/>
            <a:r>
              <a:rPr lang="en-US" sz="3600" b="0">
                <a:solidFill>
                  <a:srgbClr val="000000"/>
                </a:solidFill>
                <a:latin typeface="楷体" panose="02010609060101010101" charset="-122"/>
                <a:ea typeface="楷体" panose="02010609060101010101" charset="-122"/>
                <a:cs typeface="楷体" panose="02010609060101010101" charset="-122"/>
              </a:rPr>
              <a:t>    (1)</a:t>
            </a:r>
            <a:r>
              <a:rPr lang="zh-CN" sz="3600" b="0">
                <a:solidFill>
                  <a:srgbClr val="000000"/>
                </a:solidFill>
                <a:latin typeface="楷体" panose="02010609060101010101" charset="-122"/>
                <a:ea typeface="楷体" panose="02010609060101010101" charset="-122"/>
                <a:cs typeface="楷体" panose="02010609060101010101" charset="-122"/>
              </a:rPr>
              <a:t>一棵绿油油的小柏树栽好了</a:t>
            </a:r>
            <a:r>
              <a:rPr lang="en-US" sz="3600" b="0">
                <a:solidFill>
                  <a:srgbClr val="000000"/>
                </a:solidFill>
                <a:latin typeface="楷体" panose="02010609060101010101" charset="-122"/>
                <a:ea typeface="楷体" panose="02010609060101010101" charset="-122"/>
                <a:cs typeface="楷体" panose="02010609060101010101" charset="-122"/>
              </a:rPr>
              <a:t>,</a:t>
            </a:r>
            <a:r>
              <a:rPr lang="zh-CN" sz="3600" b="0">
                <a:solidFill>
                  <a:srgbClr val="000000"/>
                </a:solidFill>
                <a:latin typeface="楷体" panose="02010609060101010101" charset="-122"/>
                <a:ea typeface="楷体" panose="02010609060101010101" charset="-122"/>
                <a:cs typeface="楷体" panose="02010609060101010101" charset="-122"/>
              </a:rPr>
              <a:t>就像战士一样笔直地站在那里。</a:t>
            </a:r>
            <a:endParaRPr lang="zh-CN" sz="3600" b="0">
              <a:solidFill>
                <a:srgbClr val="000000"/>
              </a:solidFill>
              <a:latin typeface="楷体" panose="02010609060101010101" charset="-122"/>
              <a:ea typeface="楷体" panose="02010609060101010101" charset="-122"/>
              <a:cs typeface="楷体" panose="02010609060101010101" charset="-122"/>
            </a:endParaRPr>
          </a:p>
          <a:p>
            <a:pPr indent="304800"/>
            <a:r>
              <a:rPr lang="en-US" sz="3600" b="0">
                <a:solidFill>
                  <a:srgbClr val="000000"/>
                </a:solidFill>
                <a:latin typeface="楷体" panose="02010609060101010101" charset="-122"/>
                <a:ea typeface="楷体" panose="02010609060101010101" charset="-122"/>
                <a:cs typeface="楷体" panose="02010609060101010101" charset="-122"/>
              </a:rPr>
              <a:t>    (2)</a:t>
            </a:r>
            <a:r>
              <a:rPr lang="zh-CN" sz="3600" b="0">
                <a:solidFill>
                  <a:srgbClr val="000000"/>
                </a:solidFill>
                <a:latin typeface="楷体" panose="02010609060101010101" charset="-122"/>
                <a:ea typeface="楷体" panose="02010609060101010101" charset="-122"/>
                <a:cs typeface="楷体" panose="02010609060101010101" charset="-122"/>
              </a:rPr>
              <a:t>春天像个害羞的小姑娘</a:t>
            </a:r>
            <a:r>
              <a:rPr lang="en-US" sz="3600" b="0">
                <a:solidFill>
                  <a:srgbClr val="000000"/>
                </a:solidFill>
                <a:latin typeface="楷体" panose="02010609060101010101" charset="-122"/>
                <a:ea typeface="楷体" panose="02010609060101010101" charset="-122"/>
                <a:cs typeface="楷体" panose="02010609060101010101" charset="-122"/>
              </a:rPr>
              <a:t>,</a:t>
            </a:r>
            <a:r>
              <a:rPr lang="zh-CN" sz="3600" b="0">
                <a:solidFill>
                  <a:srgbClr val="000000"/>
                </a:solidFill>
                <a:latin typeface="楷体" panose="02010609060101010101" charset="-122"/>
                <a:ea typeface="楷体" panose="02010609060101010101" charset="-122"/>
                <a:cs typeface="楷体" panose="02010609060101010101" charset="-122"/>
              </a:rPr>
              <a:t>遮遮掩掩</a:t>
            </a:r>
            <a:r>
              <a:rPr lang="en-US" sz="3600" b="0">
                <a:solidFill>
                  <a:srgbClr val="000000"/>
                </a:solidFill>
                <a:latin typeface="楷体" panose="02010609060101010101" charset="-122"/>
                <a:ea typeface="楷体" panose="02010609060101010101" charset="-122"/>
                <a:cs typeface="楷体" panose="02010609060101010101" charset="-122"/>
              </a:rPr>
              <a:t>,</a:t>
            </a:r>
            <a:r>
              <a:rPr lang="zh-CN" sz="3600" b="0">
                <a:solidFill>
                  <a:srgbClr val="000000"/>
                </a:solidFill>
                <a:latin typeface="楷体" panose="02010609060101010101" charset="-122"/>
                <a:ea typeface="楷体" panose="02010609060101010101" charset="-122"/>
                <a:cs typeface="楷体" panose="02010609060101010101" charset="-122"/>
              </a:rPr>
              <a:t>躲躲藏藏。</a:t>
            </a:r>
            <a:endParaRPr lang="zh-CN" altLang="en-US" sz="36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475615" y="586740"/>
            <a:ext cx="8193405" cy="3969385"/>
          </a:xfrm>
          <a:prstGeom prst="rect">
            <a:avLst/>
          </a:prstGeom>
          <a:noFill/>
          <a:ln w="9525">
            <a:noFill/>
          </a:ln>
        </p:spPr>
        <p:txBody>
          <a:bodyPr wrap="square">
            <a:spAutoFit/>
          </a:bodyPr>
          <a:lstStyle/>
          <a:p>
            <a:pPr indent="304800"/>
            <a:r>
              <a:rPr lang="en-US" sz="3600">
                <a:solidFill>
                  <a:srgbClr val="000000"/>
                </a:solidFill>
                <a:latin typeface="楷体" panose="02010609060101010101" charset="-122"/>
                <a:ea typeface="楷体" panose="02010609060101010101" charset="-122"/>
                <a:cs typeface="楷体" panose="02010609060101010101" charset="-122"/>
                <a:sym typeface="+mn-ea"/>
              </a:rPr>
              <a:t>2.</a:t>
            </a:r>
            <a:r>
              <a:rPr lang="zh-CN" sz="3600">
                <a:solidFill>
                  <a:srgbClr val="000000"/>
                </a:solidFill>
                <a:latin typeface="楷体" panose="02010609060101010101" charset="-122"/>
                <a:ea typeface="楷体" panose="02010609060101010101" charset="-122"/>
                <a:cs typeface="楷体" panose="02010609060101010101" charset="-122"/>
                <a:sym typeface="+mn-ea"/>
              </a:rPr>
              <a:t>排比句</a:t>
            </a:r>
            <a:endParaRPr lang="zh-CN" sz="3600">
              <a:solidFill>
                <a:srgbClr val="000000"/>
              </a:solidFill>
              <a:latin typeface="楷体" panose="02010609060101010101" charset="-122"/>
              <a:ea typeface="楷体" panose="02010609060101010101" charset="-122"/>
              <a:cs typeface="楷体" panose="02010609060101010101" charset="-122"/>
              <a:sym typeface="+mn-ea"/>
            </a:endParaRPr>
          </a:p>
          <a:p>
            <a:pPr indent="304800"/>
            <a:r>
              <a:rPr lang="zh-CN" sz="3600">
                <a:solidFill>
                  <a:srgbClr val="000000"/>
                </a:solidFill>
                <a:latin typeface="楷体" panose="02010609060101010101" charset="-122"/>
                <a:ea typeface="楷体" panose="02010609060101010101" charset="-122"/>
                <a:cs typeface="楷体" panose="02010609060101010101" charset="-122"/>
                <a:sym typeface="+mn-ea"/>
              </a:rPr>
              <a:t>   小草从地下探出头来</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那是春天的眉毛吧</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早开的野花一朵两朵</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那是春天的眼睛吧</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树木吐出点点嫩芽</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那是春天的音符吧</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解冻的小溪叮叮咚咚</a:t>
            </a:r>
            <a:r>
              <a:rPr lang="en-US" sz="3600">
                <a:solidFill>
                  <a:srgbClr val="000000"/>
                </a:solidFill>
                <a:latin typeface="楷体" panose="02010609060101010101" charset="-122"/>
                <a:ea typeface="楷体" panose="02010609060101010101" charset="-122"/>
                <a:cs typeface="楷体" panose="02010609060101010101" charset="-122"/>
                <a:sym typeface="+mn-ea"/>
              </a:rPr>
              <a:t>,</a:t>
            </a:r>
            <a:r>
              <a:rPr lang="zh-CN" sz="3600">
                <a:solidFill>
                  <a:srgbClr val="000000"/>
                </a:solidFill>
                <a:latin typeface="楷体" panose="02010609060101010101" charset="-122"/>
                <a:ea typeface="楷体" panose="02010609060101010101" charset="-122"/>
                <a:cs typeface="楷体" panose="02010609060101010101" charset="-122"/>
                <a:sym typeface="+mn-ea"/>
              </a:rPr>
              <a:t>那是春天的琴声吧</a:t>
            </a:r>
            <a:r>
              <a:rPr lang="en-US" sz="3600">
                <a:solidFill>
                  <a:srgbClr val="000000"/>
                </a:solidFill>
                <a:latin typeface="楷体" panose="02010609060101010101" charset="-122"/>
                <a:ea typeface="楷体" panose="02010609060101010101" charset="-122"/>
                <a:cs typeface="楷体" panose="02010609060101010101" charset="-122"/>
                <a:sym typeface="+mn-ea"/>
              </a:rPr>
              <a:t>?</a:t>
            </a:r>
            <a:endParaRPr lang="en-US" sz="3600" b="0">
              <a:solidFill>
                <a:srgbClr val="000000"/>
              </a:solidFill>
              <a:latin typeface="楷体" panose="02010609060101010101" charset="-122"/>
              <a:ea typeface="楷体" panose="02010609060101010101" charset="-122"/>
              <a:cs typeface="楷体" panose="02010609060101010101" charset="-122"/>
            </a:endParaRPr>
          </a:p>
          <a:p>
            <a:pPr indent="304800"/>
            <a:endParaRPr lang="zh-CN" altLang="en-US" sz="36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3945" y="1056640"/>
            <a:ext cx="5466080" cy="1753235"/>
          </a:xfrm>
          <a:prstGeom prst="rect">
            <a:avLst/>
          </a:prstGeom>
          <a:noFill/>
        </p:spPr>
        <p:txBody>
          <a:bodyPr wrap="square" rtlCol="0" anchor="t">
            <a:spAutoFit/>
          </a:bodyPr>
          <a:lstStyle/>
          <a:p>
            <a:pPr indent="304800"/>
            <a:r>
              <a:rPr lang="zh-CN" altLang="en-US" sz="3600">
                <a:latin typeface="楷体" panose="02010609060101010101" charset="-122"/>
                <a:ea typeface="楷体" panose="02010609060101010101" charset="-122"/>
                <a:cs typeface="楷体" panose="02010609060101010101" charset="-122"/>
                <a:sym typeface="+mn-ea"/>
              </a:rPr>
              <a:t>3.感叹句</a:t>
            </a:r>
            <a:endParaRPr lang="zh-CN" altLang="en-US" sz="3600">
              <a:latin typeface="楷体" panose="02010609060101010101" charset="-122"/>
              <a:ea typeface="楷体" panose="02010609060101010101" charset="-122"/>
              <a:cs typeface="楷体" panose="02010609060101010101" charset="-122"/>
              <a:sym typeface="+mn-ea"/>
            </a:endParaRPr>
          </a:p>
          <a:p>
            <a:pPr indent="304800"/>
            <a:endParaRPr lang="zh-CN" altLang="en-US" sz="3600">
              <a:latin typeface="楷体" panose="02010609060101010101" charset="-122"/>
              <a:ea typeface="楷体" panose="02010609060101010101" charset="-122"/>
              <a:cs typeface="楷体" panose="02010609060101010101" charset="-122"/>
            </a:endParaRPr>
          </a:p>
          <a:p>
            <a:pPr indent="304800"/>
            <a:r>
              <a:rPr lang="zh-CN" altLang="en-US" sz="3600">
                <a:latin typeface="楷体" panose="02010609060101010101" charset="-122"/>
                <a:ea typeface="楷体" panose="02010609060101010101" charset="-122"/>
                <a:cs typeface="楷体" panose="02010609060101010101" charset="-122"/>
                <a:sym typeface="+mn-ea"/>
              </a:rPr>
              <a:t>这是多么美好的礼物啊!</a:t>
            </a:r>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5910" y="53975"/>
            <a:ext cx="3242945" cy="1761490"/>
            <a:chOff x="8618" y="32"/>
            <a:chExt cx="3662" cy="2774"/>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rcRect t="46724"/>
            <a:stretch>
              <a:fillRect/>
            </a:stretch>
          </p:blipFill>
          <p:spPr>
            <a:xfrm>
              <a:off x="8618" y="32"/>
              <a:ext cx="3662" cy="2774"/>
            </a:xfrm>
            <a:prstGeom prst="rect">
              <a:avLst/>
            </a:prstGeom>
          </p:spPr>
        </p:pic>
        <p:sp>
          <p:nvSpPr>
            <p:cNvPr id="2" name="文本框 1"/>
            <p:cNvSpPr txBox="1"/>
            <p:nvPr/>
          </p:nvSpPr>
          <p:spPr>
            <a:xfrm>
              <a:off x="9264" y="1057"/>
              <a:ext cx="2140"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巩固练习</a:t>
              </a:r>
              <a:endParaRPr lang="zh-CN" altLang="en-US" sz="2400" b="1">
                <a:latin typeface="楷体" panose="02010609060101010101" charset="-122"/>
                <a:ea typeface="楷体" panose="02010609060101010101" charset="-122"/>
              </a:endParaRPr>
            </a:p>
          </p:txBody>
        </p:sp>
      </p:grpSp>
      <p:pic>
        <p:nvPicPr>
          <p:cNvPr id="3" name="图片 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83895" y="1815465"/>
            <a:ext cx="7915275" cy="2657475"/>
          </a:xfrm>
          <a:prstGeom prst="rect">
            <a:avLst/>
          </a:prstGeom>
        </p:spPr>
      </p:pic>
      <p:cxnSp>
        <p:nvCxnSpPr>
          <p:cNvPr id="5" name="直接连接符 4"/>
          <p:cNvCxnSpPr/>
          <p:nvPr/>
        </p:nvCxnSpPr>
        <p:spPr>
          <a:xfrm>
            <a:off x="2096135" y="3291830"/>
            <a:ext cx="459641" cy="0"/>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000202" y="3867894"/>
            <a:ext cx="447040" cy="20955"/>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096135" y="4443730"/>
            <a:ext cx="603885" cy="228"/>
          </a:xfrm>
          <a:prstGeom prst="line">
            <a:avLst/>
          </a:prstGeom>
          <a:ln w="28575" cmpd="sng">
            <a:solidFill>
              <a:srgbClr val="FF0000"/>
            </a:solidFill>
            <a:prstDash val="solid"/>
            <a:beve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rcRect t="34389"/>
          <a:stretch>
            <a:fillRect/>
          </a:stretch>
        </p:blipFill>
        <p:spPr>
          <a:xfrm>
            <a:off x="864870" y="31115"/>
            <a:ext cx="2014855" cy="1591945"/>
          </a:xfrm>
          <a:prstGeom prst="rect">
            <a:avLst/>
          </a:prstGeom>
        </p:spPr>
      </p:pic>
      <p:grpSp>
        <p:nvGrpSpPr>
          <p:cNvPr id="8" name="组合 7"/>
          <p:cNvGrpSpPr/>
          <p:nvPr/>
        </p:nvGrpSpPr>
        <p:grpSpPr>
          <a:xfrm>
            <a:off x="-377190" y="4251325"/>
            <a:ext cx="9689465" cy="914400"/>
            <a:chOff x="3510" y="6928098"/>
            <a:chExt cx="11431600" cy="1288168"/>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rcRect b="40592"/>
            <a:stretch>
              <a:fillRect/>
            </a:stretch>
          </p:blipFill>
          <p:spPr>
            <a:xfrm>
              <a:off x="3510" y="6996979"/>
              <a:ext cx="6281049" cy="1219287"/>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rcRect b="37228"/>
            <a:stretch>
              <a:fillRect/>
            </a:stretch>
          </p:blipFill>
          <p:spPr>
            <a:xfrm>
              <a:off x="5154061" y="6928098"/>
              <a:ext cx="6281049" cy="1288168"/>
            </a:xfrm>
            <a:prstGeom prst="rect">
              <a:avLst/>
            </a:prstGeom>
          </p:spPr>
        </p:pic>
      </p:grpSp>
      <p:sp>
        <p:nvSpPr>
          <p:cNvPr id="2" name="Shape 18"/>
          <p:cNvSpPr/>
          <p:nvPr/>
        </p:nvSpPr>
        <p:spPr>
          <a:xfrm>
            <a:off x="2766898" y="1890561"/>
            <a:ext cx="3610284" cy="875252"/>
          </a:xfrm>
          <a:prstGeom prst="roundRect">
            <a:avLst>
              <a:gd name="adj" fmla="val 50000"/>
            </a:avLst>
          </a:prstGeom>
          <a:solidFill>
            <a:schemeClr val="bg1"/>
          </a:solidFill>
          <a:ln w="12700" cap="flat">
            <a:solidFill>
              <a:schemeClr val="bg1"/>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750" b="0" i="0" u="none" strike="noStrike" kern="0" cap="none" spc="0" normalizeH="0" baseline="0" noProof="0">
              <a:ln>
                <a:noFill/>
              </a:ln>
              <a:solidFill>
                <a:srgbClr val="5DA2B1"/>
              </a:solidFill>
              <a:effectLst/>
              <a:uLnTx/>
              <a:uFillTx/>
              <a:latin typeface="微软雅黑" panose="020B0503020204020204" pitchFamily="34" charset="-122"/>
              <a:ea typeface="微软雅黑" panose="020B0503020204020204" pitchFamily="34" charset="-122"/>
              <a:cs typeface="+mn-cs"/>
            </a:endParaRPr>
          </a:p>
        </p:txBody>
      </p:sp>
      <p:sp>
        <p:nvSpPr>
          <p:cNvPr id="18" name="Subtitle 2"/>
          <p:cNvSpPr txBox="1"/>
          <p:nvPr/>
        </p:nvSpPr>
        <p:spPr>
          <a:xfrm>
            <a:off x="3385403" y="2073396"/>
            <a:ext cx="2537649" cy="5093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4000" b="1" i="0" u="none" strike="noStrike" kern="1200" cap="none" spc="600" normalizeH="0" baseline="0" noProof="0">
                <a:ln>
                  <a:noFill/>
                </a:ln>
                <a:solidFill>
                  <a:srgbClr val="68DBF8"/>
                </a:solidFill>
                <a:effectLst>
                  <a:innerShdw blurRad="63500" dist="50800" dir="18900000">
                    <a:prstClr val="black">
                      <a:alpha val="50000"/>
                    </a:prstClr>
                  </a:innerShdw>
                </a:effectLst>
                <a:uLnTx/>
                <a:uFillTx/>
                <a:latin typeface="微软雅黑" panose="020B0503020204020204" pitchFamily="34" charset="-122"/>
                <a:ea typeface="微软雅黑" panose="020B0503020204020204" pitchFamily="34" charset="-122"/>
                <a:cs typeface="Open Sans" panose="020B0606030504020204" pitchFamily="34" charset="0"/>
              </a:rPr>
              <a:t>第一单元</a:t>
            </a:r>
            <a:endParaRPr kumimoji="0" lang="id-ID" sz="4000" b="1" i="0" u="none" strike="noStrike" kern="1200" cap="none" spc="600" normalizeH="0" baseline="0" noProof="0">
              <a:ln>
                <a:noFill/>
              </a:ln>
              <a:solidFill>
                <a:srgbClr val="68DBF8"/>
              </a:solidFill>
              <a:effectLst>
                <a:innerShdw blurRad="63500" dist="50800" dir="18900000">
                  <a:prstClr val="black">
                    <a:alpha val="50000"/>
                  </a:prstClr>
                </a:innerShdw>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rcRect t="19139"/>
          <a:stretch>
            <a:fillRect/>
          </a:stretch>
        </p:blipFill>
        <p:spPr>
          <a:xfrm>
            <a:off x="5958205" y="1102"/>
            <a:ext cx="1316990" cy="1888023"/>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634" y="-184083"/>
            <a:ext cx="1908052" cy="2606045"/>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rcRect t="41488"/>
          <a:stretch>
            <a:fillRect/>
          </a:stretch>
        </p:blipFill>
        <p:spPr>
          <a:xfrm>
            <a:off x="2525395" y="51750"/>
            <a:ext cx="1487170" cy="1335725"/>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rcRect t="46724"/>
          <a:stretch>
            <a:fillRect/>
          </a:stretch>
        </p:blipFill>
        <p:spPr>
          <a:xfrm>
            <a:off x="4117975" y="20063"/>
            <a:ext cx="1804670" cy="1367412"/>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val="0"/>
              </a:ext>
            </a:extLst>
          </a:blip>
          <a:srcRect t="29633"/>
          <a:stretch>
            <a:fillRect/>
          </a:stretch>
        </p:blipFill>
        <p:spPr>
          <a:xfrm>
            <a:off x="-459105" y="380121"/>
            <a:ext cx="2141220" cy="22024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 y="273685"/>
            <a:ext cx="1076960" cy="1076960"/>
          </a:xfrm>
          <a:prstGeom prst="rect">
            <a:avLst/>
          </a:prstGeom>
        </p:spPr>
      </p:pic>
      <p:grpSp>
        <p:nvGrpSpPr>
          <p:cNvPr id="3" name="组合 2"/>
          <p:cNvGrpSpPr/>
          <p:nvPr/>
        </p:nvGrpSpPr>
        <p:grpSpPr>
          <a:xfrm>
            <a:off x="985520" y="557980"/>
            <a:ext cx="2513330" cy="508324"/>
            <a:chOff x="458" y="988"/>
            <a:chExt cx="4134" cy="912"/>
          </a:xfrm>
          <a:effectLst>
            <a:outerShdw blurRad="50800" dist="38100" dir="2700000" algn="tl" rotWithShape="0">
              <a:prstClr val="black">
                <a:alpha val="40000"/>
              </a:prstClr>
            </a:outerShdw>
          </a:effectLst>
        </p:grpSpPr>
        <p:sp>
          <p:nvSpPr>
            <p:cNvPr id="4" name="流程图: 延期 3"/>
            <p:cNvSpPr/>
            <p:nvPr/>
          </p:nvSpPr>
          <p:spPr>
            <a:xfrm>
              <a:off x="623" y="988"/>
              <a:ext cx="3969" cy="908"/>
            </a:xfrm>
            <a:prstGeom prst="flowChartDelay">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9" name="文本框 14">
              <a:hlinkClick r:id="rId2" action="ppaction://hlinkfile"/>
            </p:cNvPr>
            <p:cNvSpPr txBox="1"/>
            <p:nvPr/>
          </p:nvSpPr>
          <p:spPr>
            <a:xfrm>
              <a:off x="458" y="1005"/>
              <a:ext cx="3992" cy="895"/>
            </a:xfrm>
            <a:prstGeom prst="rect">
              <a:avLst/>
            </a:prstGeom>
            <a:noFill/>
          </p:spPr>
          <p:txBody>
            <a:bodyPr wrap="square" lIns="68580" tIns="34290" rIns="68580" bIns="34290" rtlCol="0">
              <a:spAutoFit/>
            </a:bodyPr>
            <a:lstStyle/>
            <a:p>
              <a:pPr algn="ctr"/>
              <a:r>
                <a:rPr lang="zh-CN" altLang="en-US" sz="2800" b="1">
                  <a:latin typeface="楷体" panose="02010609060101010101" charset="-122"/>
                  <a:ea typeface="楷体" panose="02010609060101010101" charset="-122"/>
                  <a:sym typeface="+mn-ea"/>
                </a:rPr>
                <a:t>本单元知识点</a:t>
              </a:r>
              <a:endParaRPr lang="zh-CN" altLang="en-US" sz="2800" b="1">
                <a:solidFill>
                  <a:schemeClr val="tx1"/>
                </a:solidFill>
                <a:latin typeface="楷体" panose="02010609060101010101" charset="-122"/>
                <a:ea typeface="楷体" panose="02010609060101010101" charset="-122"/>
              </a:endParaRPr>
            </a:p>
          </p:txBody>
        </p:sp>
      </p:grpSp>
      <p:sp>
        <p:nvSpPr>
          <p:cNvPr id="2" name="文本框 1"/>
          <p:cNvSpPr txBox="1"/>
          <p:nvPr/>
        </p:nvSpPr>
        <p:spPr>
          <a:xfrm>
            <a:off x="629571" y="1066541"/>
            <a:ext cx="7556500" cy="3745865"/>
          </a:xfrm>
          <a:prstGeom prst="rect">
            <a:avLst/>
          </a:prstGeom>
          <a:noFill/>
          <a:ln w="9525">
            <a:noFill/>
          </a:ln>
        </p:spPr>
        <p:txBody>
          <a:bodyPr wrap="square" anchor="t">
            <a:spAutoFit/>
          </a:bodyPr>
          <a:lstStyle/>
          <a:p>
            <a:pPr>
              <a:lnSpc>
                <a:spcPct val="150000"/>
              </a:lnSpc>
            </a:pPr>
            <a:r>
              <a:rPr lang="en-US" altLang="zh-CN" sz="2400" b="1">
                <a:latin typeface="Calibri" panose="020F0502020204030204"/>
                <a:ea typeface="宋体" panose="02010600030101010101" pitchFamily="2" charset="-122"/>
              </a:rPr>
              <a:t>      </a:t>
            </a:r>
            <a:r>
              <a:rPr lang="zh-CN" altLang="zh-CN" sz="2400" b="1">
                <a:latin typeface="Calibri" panose="020F0502020204030204"/>
                <a:ea typeface="宋体" panose="02010600030101010101" pitchFamily="2" charset="-122"/>
              </a:rPr>
              <a:t>《古诗二首》 </a:t>
            </a:r>
            <a:endParaRPr lang="zh-CN" altLang="zh-CN" sz="2400" b="1">
              <a:latin typeface="Calibri" panose="020F0502020204030204"/>
              <a:ea typeface="宋体" panose="02010600030101010101" pitchFamily="2" charset="-122"/>
            </a:endParaRPr>
          </a:p>
          <a:p>
            <a:pPr>
              <a:lnSpc>
                <a:spcPct val="120000"/>
              </a:lnSpc>
            </a:pPr>
            <a:r>
              <a:rPr lang="zh-CN" altLang="zh-CN" sz="2400" b="1">
                <a:latin typeface="Calibri" panose="020F0502020204030204"/>
                <a:ea typeface="宋体" panose="02010600030101010101" pitchFamily="2" charset="-122"/>
              </a:rPr>
              <a:t>       </a:t>
            </a:r>
            <a:r>
              <a:rPr lang="zh-CN" altLang="en-US" sz="2400" b="1">
                <a:solidFill>
                  <a:srgbClr val="FF0000"/>
                </a:solidFill>
                <a:latin typeface="Calibri" panose="020F0502020204030204"/>
                <a:ea typeface="宋体" panose="02010600030101010101" pitchFamily="2" charset="-122"/>
              </a:rPr>
              <a:t>   </a:t>
            </a:r>
            <a:r>
              <a:rPr lang="zh-CN" altLang="en-US" sz="2800" b="1">
                <a:solidFill>
                  <a:schemeClr val="tx1"/>
                </a:solidFill>
                <a:latin typeface="楷体" panose="02010609060101010101" charset="-122"/>
                <a:ea typeface="楷体" panose="02010609060101010101" charset="-122"/>
                <a:cs typeface="楷体" panose="02010609060101010101" charset="-122"/>
              </a:rPr>
              <a:t>《村居》的作者是清朝高鼎，写的是诗人居住农村亲眼看到的景象。早春二月，草长莺飞，杨柳拂堤，儿童们兴致勃勃地放风筝。有景有人有事，充满了生活情趣，勾画出一幅生机勃勃的“乐春图”。全诗字里行间透出诗人对春天来临的喜悦和赞美。</a:t>
            </a:r>
            <a:r>
              <a:rPr lang="zh-CN" altLang="en-US" sz="2800" b="1">
                <a:solidFill>
                  <a:srgbClr val="FF0000"/>
                </a:solidFill>
                <a:latin typeface="楷体" panose="02010609060101010101" charset="-122"/>
                <a:ea typeface="楷体" panose="02010609060101010101" charset="-122"/>
                <a:cs typeface="楷体" panose="02010609060101010101" charset="-122"/>
              </a:rPr>
              <a:t>      </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991" y="1324986"/>
            <a:ext cx="7556500" cy="2584450"/>
          </a:xfrm>
          <a:prstGeom prst="rect">
            <a:avLst/>
          </a:prstGeom>
          <a:noFill/>
          <a:ln w="9525">
            <a:noFill/>
          </a:ln>
        </p:spPr>
        <p:txBody>
          <a:bodyPr wrap="square" anchor="t">
            <a:spAutoFit/>
          </a:bodyPr>
          <a:lstStyle/>
          <a:p>
            <a:pPr>
              <a:lnSpc>
                <a:spcPct val="150000"/>
              </a:lnSpc>
            </a:pPr>
            <a:r>
              <a:rPr lang="en-US" altLang="zh-CN" sz="2400" b="1">
                <a:latin typeface="Calibri" panose="020F0502020204030204"/>
                <a:ea typeface="宋体" panose="02010600030101010101" pitchFamily="2" charset="-122"/>
              </a:rPr>
              <a:t>      </a:t>
            </a:r>
            <a:r>
              <a:rPr lang="zh-CN" altLang="zh-CN" sz="2400" b="1">
                <a:latin typeface="Calibri" panose="020F0502020204030204"/>
                <a:ea typeface="宋体" panose="02010600030101010101" pitchFamily="2" charset="-122"/>
              </a:rPr>
              <a:t>《古诗二首》 </a:t>
            </a:r>
            <a:endParaRPr lang="zh-CN" altLang="zh-CN" sz="2400" b="1">
              <a:latin typeface="Calibri" panose="020F0502020204030204"/>
              <a:ea typeface="宋体" panose="02010600030101010101" pitchFamily="2" charset="-122"/>
            </a:endParaRPr>
          </a:p>
          <a:p>
            <a:pPr>
              <a:lnSpc>
                <a:spcPct val="150000"/>
              </a:lnSpc>
            </a:pPr>
            <a:r>
              <a:rPr lang="zh-CN" altLang="zh-CN" sz="2400" b="1">
                <a:latin typeface="Calibri" panose="020F0502020204030204"/>
                <a:ea typeface="宋体" panose="02010600030101010101" pitchFamily="2" charset="-122"/>
              </a:rPr>
              <a:t>       </a:t>
            </a:r>
            <a:r>
              <a:rPr lang="zh-CN" altLang="en-US" sz="2400" b="1">
                <a:solidFill>
                  <a:srgbClr val="FF0000"/>
                </a:solidFill>
                <a:latin typeface="Calibri" panose="020F0502020204030204"/>
                <a:ea typeface="宋体" panose="02010600030101010101" pitchFamily="2" charset="-122"/>
              </a:rPr>
              <a:t>     </a:t>
            </a:r>
            <a:r>
              <a:rPr lang="zh-CN" altLang="en-US" sz="2800" b="1">
                <a:solidFill>
                  <a:schemeClr val="tx1"/>
                </a:solidFill>
                <a:latin typeface="楷体" panose="02010609060101010101" charset="-122"/>
                <a:ea typeface="楷体" panose="02010609060101010101" charset="-122"/>
                <a:cs typeface="楷体" panose="02010609060101010101" charset="-122"/>
              </a:rPr>
              <a:t>《咏柳》的作者是唐朝的贺知章，这首诗通过描写在春风吹拂下，柳树迷人的姿态，赞美了万物复苏、生机盎然的春天。  </a:t>
            </a:r>
            <a:endParaRPr lang="zh-CN" altLang="en-US" sz="28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0205" y="626110"/>
            <a:ext cx="8403590" cy="3745865"/>
          </a:xfrm>
          <a:prstGeom prst="rect">
            <a:avLst/>
          </a:prstGeom>
          <a:noFill/>
          <a:ln w="9525">
            <a:noFill/>
          </a:ln>
        </p:spPr>
        <p:txBody>
          <a:bodyPr wrap="square" anchor="t">
            <a:spAutoFit/>
          </a:bodyPr>
          <a:lstStyle/>
          <a:p>
            <a:pPr>
              <a:lnSpc>
                <a:spcPct val="150000"/>
              </a:lnSpc>
            </a:pPr>
            <a:r>
              <a:rPr lang="en-US" altLang="zh-CN" sz="2400" b="1">
                <a:latin typeface="Calibri" panose="020F0502020204030204"/>
                <a:ea typeface="宋体" panose="02010600030101010101" pitchFamily="2" charset="-122"/>
              </a:rPr>
              <a:t>      </a:t>
            </a:r>
            <a:r>
              <a:rPr lang="zh-CN" altLang="zh-CN" sz="2400" b="1">
                <a:latin typeface="Calibri" panose="020F0502020204030204"/>
                <a:ea typeface="宋体" panose="02010600030101010101" pitchFamily="2" charset="-122"/>
              </a:rPr>
              <a:t>《找春天》 </a:t>
            </a:r>
            <a:endParaRPr lang="zh-CN" altLang="zh-CN" sz="2400" b="1">
              <a:latin typeface="Calibri" panose="020F0502020204030204"/>
              <a:ea typeface="宋体" panose="02010600030101010101" pitchFamily="2" charset="-122"/>
            </a:endParaRPr>
          </a:p>
          <a:p>
            <a:pPr>
              <a:lnSpc>
                <a:spcPct val="120000"/>
              </a:lnSpc>
            </a:pPr>
            <a:r>
              <a:rPr lang="zh-CN" altLang="zh-CN" sz="2400" b="1">
                <a:latin typeface="Calibri" panose="020F0502020204030204"/>
                <a:ea typeface="宋体" panose="02010600030101010101" pitchFamily="2" charset="-122"/>
              </a:rPr>
              <a:t>       </a:t>
            </a:r>
            <a:r>
              <a:rPr lang="zh-CN" altLang="en-US" sz="2400" b="1">
                <a:solidFill>
                  <a:srgbClr val="FF0000"/>
                </a:solidFill>
                <a:latin typeface="Calibri" panose="020F0502020204030204"/>
                <a:ea typeface="宋体" panose="02010600030101010101" pitchFamily="2" charset="-122"/>
              </a:rPr>
              <a:t>  </a:t>
            </a:r>
            <a:r>
              <a:rPr lang="zh-CN" altLang="en-US" sz="2400" b="1">
                <a:solidFill>
                  <a:schemeClr val="tx1"/>
                </a:solidFill>
                <a:latin typeface="Calibri" panose="020F0502020204030204"/>
                <a:ea typeface="宋体" panose="02010600030101010101" pitchFamily="2" charset="-122"/>
              </a:rPr>
              <a:t> </a:t>
            </a:r>
            <a:r>
              <a:rPr lang="zh-CN" altLang="en-US" sz="2800" b="1">
                <a:solidFill>
                  <a:schemeClr val="tx1"/>
                </a:solidFill>
                <a:latin typeface="楷体" panose="02010609060101010101" charset="-122"/>
                <a:ea typeface="楷体" panose="02010609060101010101" charset="-122"/>
                <a:cs typeface="楷体" panose="02010609060101010101" charset="-122"/>
              </a:rPr>
              <a:t>这是一篇语言优美、充满儿童情趣的散文，描写了孩子们在春天来临时到田野去寻找春天，并在不同地方用不同感官找到了春天，表达了对春天的喜爱、赞美之情。“看”“听”“闻”“触”这几个动词写出“我们”是如何找到春天的，也说明春天是有声有色、有形有味的，我们身边处处都有春天。</a:t>
            </a:r>
            <a:endParaRPr lang="zh-CN" altLang="en-US" sz="28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115" y="656590"/>
            <a:ext cx="7811770" cy="4460240"/>
          </a:xfrm>
          <a:prstGeom prst="rect">
            <a:avLst/>
          </a:prstGeom>
          <a:noFill/>
          <a:ln w="9525">
            <a:noFill/>
          </a:ln>
        </p:spPr>
        <p:txBody>
          <a:bodyPr wrap="square" anchor="t">
            <a:spAutoFit/>
          </a:bodyPr>
          <a:lstStyle/>
          <a:p>
            <a:pPr>
              <a:lnSpc>
                <a:spcPct val="110000"/>
              </a:lnSpc>
            </a:pPr>
            <a:r>
              <a:rPr lang="en-US" altLang="zh-CN" sz="2400" b="1">
                <a:latin typeface="Calibri" panose="020F0502020204030204"/>
                <a:ea typeface="宋体" panose="02010600030101010101" pitchFamily="2" charset="-122"/>
              </a:rPr>
              <a:t>  </a:t>
            </a:r>
            <a:r>
              <a:rPr lang="zh-CN" altLang="zh-CN" sz="2400" b="1">
                <a:latin typeface="Calibri" panose="020F0502020204030204"/>
                <a:ea typeface="宋体" panose="02010600030101010101" pitchFamily="2" charset="-122"/>
              </a:rPr>
              <a:t>《开满鲜花的小路》 </a:t>
            </a:r>
            <a:endParaRPr lang="zh-CN" altLang="zh-CN" sz="2400" b="1">
              <a:latin typeface="Calibri" panose="020F0502020204030204"/>
              <a:ea typeface="宋体" panose="02010600030101010101" pitchFamily="2" charset="-122"/>
            </a:endParaRPr>
          </a:p>
          <a:p>
            <a:pPr>
              <a:lnSpc>
                <a:spcPct val="110000"/>
              </a:lnSpc>
            </a:pPr>
            <a:r>
              <a:rPr lang="zh-CN" altLang="zh-CN" sz="2400" b="1">
                <a:latin typeface="Calibri" panose="020F0502020204030204"/>
                <a:ea typeface="宋体" panose="02010600030101010101" pitchFamily="2" charset="-122"/>
              </a:rPr>
              <a:t>       </a:t>
            </a:r>
            <a:r>
              <a:rPr lang="zh-CN" altLang="en-US" sz="2400" b="1">
                <a:solidFill>
                  <a:srgbClr val="FF0000"/>
                </a:solidFill>
                <a:latin typeface="Calibri" panose="020F0502020204030204"/>
                <a:ea typeface="宋体" panose="02010600030101010101" pitchFamily="2" charset="-122"/>
              </a:rPr>
              <a:t>   </a:t>
            </a:r>
            <a:r>
              <a:rPr lang="zh-CN" altLang="en-US" sz="2400" b="1">
                <a:solidFill>
                  <a:schemeClr val="tx1"/>
                </a:solidFill>
                <a:latin typeface="Calibri" panose="020F0502020204030204"/>
                <a:ea typeface="宋体" panose="02010600030101010101" pitchFamily="2" charset="-122"/>
              </a:rPr>
              <a:t> </a:t>
            </a:r>
            <a:r>
              <a:rPr lang="zh-CN" altLang="en-US" sz="2800" b="1">
                <a:solidFill>
                  <a:schemeClr val="tx1"/>
                </a:solidFill>
                <a:latin typeface="楷体" panose="02010609060101010101" charset="-122"/>
                <a:ea typeface="楷体" panose="02010609060101010101" charset="-122"/>
                <a:cs typeface="楷体" panose="02010609060101010101" charset="-122"/>
              </a:rPr>
              <a:t>这是一篇童话故事。讲述的是鼹鼠先生本想向松鼠太太请教长颈鹿大叔寄来的小颗粒是什么，可是却不小心将它们漏在了路上。春天,通往松鼠太太家的路，成了一条开满鲜花的小路。原来，长颈鹿大叔寄来的小颗粒是花籽。花籽，这是一份多么美好的礼物，它给大家带来了快乐与美好。故事让人读来心中充满了温暖。</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a:lnSpc>
                <a:spcPct val="150000"/>
              </a:lnSpc>
            </a:pPr>
            <a:endParaRPr lang="zh-CN" altLang="en-US" sz="28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9905" y="523240"/>
            <a:ext cx="8124190" cy="4262755"/>
          </a:xfrm>
          <a:prstGeom prst="rect">
            <a:avLst/>
          </a:prstGeom>
          <a:noFill/>
          <a:ln w="9525">
            <a:noFill/>
          </a:ln>
        </p:spPr>
        <p:txBody>
          <a:bodyPr wrap="square" anchor="t">
            <a:spAutoFit/>
          </a:bodyPr>
          <a:lstStyle/>
          <a:p>
            <a:pPr>
              <a:lnSpc>
                <a:spcPct val="150000"/>
              </a:lnSpc>
            </a:pPr>
            <a:r>
              <a:rPr lang="en-US" altLang="zh-CN" sz="2400" b="1">
                <a:latin typeface="Calibri" panose="020F0502020204030204"/>
                <a:ea typeface="宋体" panose="02010600030101010101" pitchFamily="2" charset="-122"/>
              </a:rPr>
              <a:t>      </a:t>
            </a:r>
            <a:r>
              <a:rPr lang="zh-CN" altLang="zh-CN" sz="2400" b="1">
                <a:latin typeface="Calibri" panose="020F0502020204030204"/>
                <a:ea typeface="宋体" panose="02010600030101010101" pitchFamily="2" charset="-122"/>
              </a:rPr>
              <a:t>《邓小平爷爷植树》 </a:t>
            </a:r>
            <a:endParaRPr lang="zh-CN" altLang="zh-CN" sz="2400" b="1">
              <a:latin typeface="Calibri" panose="020F0502020204030204"/>
              <a:ea typeface="宋体" panose="02010600030101010101" pitchFamily="2" charset="-122"/>
            </a:endParaRPr>
          </a:p>
          <a:p>
            <a:pPr>
              <a:lnSpc>
                <a:spcPct val="120000"/>
              </a:lnSpc>
            </a:pPr>
            <a:r>
              <a:rPr lang="zh-CN" altLang="zh-CN" sz="2400" b="1">
                <a:latin typeface="Calibri" panose="020F0502020204030204"/>
                <a:ea typeface="宋体" panose="02010600030101010101" pitchFamily="2" charset="-122"/>
              </a:rPr>
              <a:t>       </a:t>
            </a:r>
            <a:r>
              <a:rPr lang="zh-CN" altLang="en-US" sz="2400" b="1">
                <a:solidFill>
                  <a:srgbClr val="FF0000"/>
                </a:solidFill>
                <a:latin typeface="Calibri" panose="020F0502020204030204"/>
                <a:ea typeface="宋体" panose="02010600030101010101" pitchFamily="2" charset="-122"/>
              </a:rPr>
              <a:t>       </a:t>
            </a:r>
            <a:r>
              <a:rPr lang="zh-CN" altLang="en-US" sz="2800" b="1">
                <a:solidFill>
                  <a:schemeClr val="tx1"/>
                </a:solidFill>
                <a:latin typeface="楷体" panose="02010609060101010101" charset="-122"/>
                <a:ea typeface="楷体" panose="02010609060101010101" charset="-122"/>
                <a:cs typeface="楷体" panose="02010609060101010101" charset="-122"/>
              </a:rPr>
              <a:t>课文讲述的是1987年4月5日，83岁高龄的邓小平爷爷在北京天坛公园亲手栽种松柏的情景。</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a:lnSpc>
                <a:spcPct val="120000"/>
              </a:lnSpc>
            </a:pPr>
            <a:r>
              <a:rPr lang="zh-CN" altLang="en-US" sz="2800" b="1">
                <a:solidFill>
                  <a:schemeClr val="tx1"/>
                </a:solidFill>
                <a:latin typeface="楷体" panose="02010609060101010101" charset="-122"/>
                <a:ea typeface="楷体" panose="02010609060101010101" charset="-122"/>
                <a:cs typeface="楷体" panose="02010609060101010101" charset="-122"/>
              </a:rPr>
              <a:t>　　全文共有5个自然段。第1自然段点明时间，第2至4自然段写邓小平爷爷前往天坛公园植树，详细地写了他手握铁锹，栽种柏树苗的场景，表现了邓小平爷爷做事严肃、认真的态度。第5自然段讲长大后的柏树成为了一道亮丽的风景。</a:t>
            </a:r>
            <a:endParaRPr lang="zh-CN" altLang="en-US" sz="28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5910" y="53975"/>
            <a:ext cx="3242945" cy="1761490"/>
            <a:chOff x="8618" y="32"/>
            <a:chExt cx="3662" cy="2774"/>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rcRect t="46724"/>
            <a:stretch>
              <a:fillRect/>
            </a:stretch>
          </p:blipFill>
          <p:spPr>
            <a:xfrm>
              <a:off x="8618" y="32"/>
              <a:ext cx="3662" cy="2774"/>
            </a:xfrm>
            <a:prstGeom prst="rect">
              <a:avLst/>
            </a:prstGeom>
          </p:spPr>
        </p:pic>
        <p:sp>
          <p:nvSpPr>
            <p:cNvPr id="2" name="文本框 1"/>
            <p:cNvSpPr txBox="1"/>
            <p:nvPr/>
          </p:nvSpPr>
          <p:spPr>
            <a:xfrm>
              <a:off x="9264" y="1057"/>
              <a:ext cx="2140"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巩固练习</a:t>
              </a:r>
              <a:endParaRPr lang="zh-CN" altLang="en-US" sz="2400" b="1">
                <a:latin typeface="楷体" panose="02010609060101010101" charset="-122"/>
                <a:ea typeface="楷体" panose="02010609060101010101" charset="-122"/>
              </a:endParaRPr>
            </a:p>
          </p:txBody>
        </p:sp>
      </p:grpSp>
      <p:sp>
        <p:nvSpPr>
          <p:cNvPr id="3" name="文本框 2"/>
          <p:cNvSpPr txBox="1"/>
          <p:nvPr/>
        </p:nvSpPr>
        <p:spPr>
          <a:xfrm>
            <a:off x="398780" y="2021840"/>
            <a:ext cx="8346440" cy="2934335"/>
          </a:xfrm>
          <a:prstGeom prst="rect">
            <a:avLst/>
          </a:prstGeom>
          <a:noFill/>
          <a:ln w="9525">
            <a:noFill/>
          </a:ln>
        </p:spPr>
        <p:txBody>
          <a:bodyPr wrap="square" anchor="t">
            <a:spAutoFit/>
          </a:bodyPr>
          <a:lstStyle/>
          <a:p>
            <a:pPr>
              <a:lnSpc>
                <a:spcPct val="110000"/>
              </a:lnSpc>
            </a:pPr>
            <a:r>
              <a:rPr lang="en-US" altLang="zh-CN" sz="2400" b="1">
                <a:latin typeface="Calibri" panose="020F0502020204030204"/>
                <a:ea typeface="宋体" panose="02010600030101010101" pitchFamily="2" charset="-122"/>
              </a:rPr>
              <a:t>      </a:t>
            </a:r>
            <a:r>
              <a:rPr lang="zh-CN" altLang="zh-CN" sz="2400" b="1">
                <a:latin typeface="Calibri" panose="020F0502020204030204"/>
                <a:ea typeface="宋体" panose="02010600030101010101" pitchFamily="2" charset="-122"/>
              </a:rPr>
              <a:t>《村居》：</a:t>
            </a:r>
            <a:r>
              <a:rPr lang="zh-CN" altLang="zh-CN" sz="2800">
                <a:solidFill>
                  <a:schemeClr val="tx1"/>
                </a:solidFill>
                <a:latin typeface="楷体" panose="02010609060101010101" charset="-122"/>
                <a:ea typeface="楷体" panose="02010609060101010101" charset="-122"/>
              </a:rPr>
              <a:t>农历二月，村子前后青草渐渐发芽生长，黄莺飞来飞去。杨柳披着长长的绿枝条，随风摆动，好像在轻轻地抚摸着堤岸。在水泽和草木间蒸发的水汽，烟雾般地凝聚着。杨柳似乎为这浓丽的景色所陶醉了。村里的孩子们放学急忙跑回家，趁着东风劲吹的时机，把风筝放上蓝天。</a:t>
            </a:r>
            <a:endParaRPr lang="zh-CN" altLang="zh-CN" sz="2800">
              <a:solidFill>
                <a:schemeClr val="tx1"/>
              </a:solidFill>
              <a:latin typeface="楷体" panose="02010609060101010101" charset="-122"/>
              <a:ea typeface="楷体" panose="02010609060101010101" charset="-122"/>
            </a:endParaRPr>
          </a:p>
        </p:txBody>
      </p:sp>
      <p:sp>
        <p:nvSpPr>
          <p:cNvPr id="4" name="文本框 3"/>
          <p:cNvSpPr txBox="1"/>
          <p:nvPr/>
        </p:nvSpPr>
        <p:spPr>
          <a:xfrm>
            <a:off x="1052195" y="1543050"/>
            <a:ext cx="6762115" cy="583565"/>
          </a:xfrm>
          <a:prstGeom prst="rect">
            <a:avLst/>
          </a:prstGeom>
          <a:noFill/>
        </p:spPr>
        <p:txBody>
          <a:bodyPr wrap="square" rtlCol="0">
            <a:spAutoFit/>
          </a:bodyPr>
          <a:lstStyle/>
          <a:p>
            <a:r>
              <a:rPr lang="zh-CN" altLang="en-US" sz="2400" b="1">
                <a:latin typeface="Calibri" panose="020F0502020204030204"/>
                <a:ea typeface="宋体" panose="02010600030101010101" pitchFamily="2" charset="-122"/>
              </a:rPr>
              <a:t>1.用自己的话说一说两首古诗的意思。</a:t>
            </a:r>
            <a:endParaRPr lang="zh-CN" altLang="en-US" sz="320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29869" y="1138712"/>
            <a:ext cx="7883525" cy="2584450"/>
          </a:xfrm>
          <a:prstGeom prst="rect">
            <a:avLst/>
          </a:prstGeom>
          <a:noFill/>
          <a:ln w="9525">
            <a:noFill/>
          </a:ln>
        </p:spPr>
        <p:txBody>
          <a:bodyPr wrap="square" anchor="t">
            <a:spAutoFit/>
          </a:bodyPr>
          <a:lstStyle/>
          <a:p>
            <a:pPr>
              <a:lnSpc>
                <a:spcPct val="150000"/>
              </a:lnSpc>
            </a:pPr>
            <a:r>
              <a:rPr lang="en-US" altLang="zh-CN" sz="2400" b="1">
                <a:latin typeface="Calibri" panose="020F0502020204030204"/>
                <a:ea typeface="宋体" panose="02010600030101010101" pitchFamily="2" charset="-122"/>
              </a:rPr>
              <a:t>      </a:t>
            </a:r>
            <a:r>
              <a:rPr lang="zh-CN" altLang="zh-CN" sz="2400" b="1">
                <a:latin typeface="Calibri" panose="020F0502020204030204"/>
                <a:ea typeface="宋体" panose="02010600030101010101" pitchFamily="2" charset="-122"/>
              </a:rPr>
              <a:t>《咏柳》：</a:t>
            </a:r>
            <a:endParaRPr lang="zh-CN" altLang="zh-CN" sz="2400" b="1">
              <a:latin typeface="Calibri" panose="020F0502020204030204"/>
              <a:ea typeface="宋体" panose="02010600030101010101" pitchFamily="2" charset="-122"/>
            </a:endParaRPr>
          </a:p>
          <a:p>
            <a:pPr>
              <a:lnSpc>
                <a:spcPct val="150000"/>
              </a:lnSpc>
            </a:pPr>
            <a:r>
              <a:rPr lang="zh-CN" altLang="zh-CN" sz="2400" b="1">
                <a:latin typeface="Calibri" panose="020F0502020204030204"/>
                <a:ea typeface="宋体" panose="02010600030101010101" pitchFamily="2" charset="-122"/>
              </a:rPr>
              <a:t>       </a:t>
            </a:r>
            <a:r>
              <a:rPr lang="zh-CN" altLang="zh-CN" sz="2800">
                <a:solidFill>
                  <a:schemeClr val="tx1"/>
                </a:solidFill>
                <a:latin typeface="楷体" panose="02010609060101010101" charset="-122"/>
                <a:ea typeface="楷体" panose="02010609060101010101" charset="-122"/>
              </a:rPr>
              <a:t>像碧玉一样梳妆成的高高柳树，千丝万缕的柳枝都垂下了绿色的丝条。不知道这细细的柳叶是谁裁剪出来的，乍暖还寒的二月春风恰似剪刀。</a:t>
            </a:r>
            <a:endParaRPr lang="zh-CN" altLang="zh-CN" sz="2800">
              <a:solidFill>
                <a:schemeClr val="tx1"/>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1"/>
          <p:cNvSpPr txBox="1"/>
          <p:nvPr/>
        </p:nvSpPr>
        <p:spPr>
          <a:xfrm>
            <a:off x="684530" y="897255"/>
            <a:ext cx="7522210" cy="1198880"/>
          </a:xfrm>
          <a:prstGeom prst="rect">
            <a:avLst/>
          </a:prstGeom>
          <a:noFill/>
          <a:ln w="9525">
            <a:noFill/>
          </a:ln>
        </p:spPr>
        <p:txBody>
          <a:bodyPr wrap="square" anchor="t">
            <a:spAutoFit/>
          </a:bodyPr>
          <a:lstStyle/>
          <a:p>
            <a:pPr marL="262890" indent="-262890">
              <a:lnSpc>
                <a:spcPct val="150000"/>
              </a:lnSpc>
            </a:pPr>
            <a:r>
              <a:rPr lang="en-US" altLang="zh-CN" sz="2400" b="1">
                <a:latin typeface="Calibri" panose="020F0502020204030204"/>
                <a:ea typeface="宋体" panose="02010600030101010101" pitchFamily="2" charset="-122"/>
              </a:rPr>
              <a:t>2.</a:t>
            </a:r>
            <a:r>
              <a:rPr lang="zh-CN" altLang="en-US" sz="2400" b="1">
                <a:latin typeface="Calibri" panose="020F0502020204030204"/>
                <a:ea typeface="宋体" panose="02010600030101010101" pitchFamily="2" charset="-122"/>
              </a:rPr>
              <a:t>《找春天》中，孩子们找到春天了吗?从哪里找到的?怎样找到的？</a:t>
            </a:r>
            <a:endParaRPr lang="zh-CN" altLang="en-US" sz="2400" b="1">
              <a:latin typeface="Calibri" panose="020F0502020204030204"/>
              <a:ea typeface="宋体" panose="02010600030101010101" pitchFamily="2" charset="-122"/>
            </a:endParaRPr>
          </a:p>
        </p:txBody>
      </p:sp>
      <p:sp>
        <p:nvSpPr>
          <p:cNvPr id="3" name="文本框 2"/>
          <p:cNvSpPr txBox="1"/>
          <p:nvPr/>
        </p:nvSpPr>
        <p:spPr>
          <a:xfrm>
            <a:off x="958850" y="2156460"/>
            <a:ext cx="6715125" cy="830997"/>
          </a:xfrm>
          <a:prstGeom prst="rect">
            <a:avLst/>
          </a:prstGeom>
          <a:noFill/>
          <a:ln w="9525">
            <a:noFill/>
          </a:ln>
        </p:spPr>
        <p:txBody>
          <a:bodyPr wrap="square" anchor="t">
            <a:spAutoFit/>
          </a:bodyPr>
          <a:lstStyle/>
          <a:p>
            <a:pPr>
              <a:lnSpc>
                <a:spcPct val="150000"/>
              </a:lnSpc>
            </a:pPr>
            <a:r>
              <a:rPr lang="en-US" altLang="zh-CN" sz="3200" b="1">
                <a:solidFill>
                  <a:srgbClr val="FF0000"/>
                </a:solidFill>
                <a:latin typeface="Calibri" panose="020F0502020204030204"/>
                <a:ea typeface="宋体" panose="02010600030101010101" pitchFamily="2" charset="-122"/>
              </a:rPr>
              <a:t>       </a:t>
            </a:r>
            <a:r>
              <a:rPr lang="en-US" altLang="zh-CN" sz="3600">
                <a:solidFill>
                  <a:schemeClr val="tx1"/>
                </a:solidFill>
                <a:latin typeface="楷体" panose="02010609060101010101" charset="-122"/>
                <a:ea typeface="楷体" panose="02010609060101010101" charset="-122"/>
                <a:cs typeface="楷体" panose="02010609060101010101" charset="-122"/>
              </a:rPr>
              <a:t>  </a:t>
            </a:r>
            <a:r>
              <a:rPr lang="zh-CN" altLang="en-US" sz="3600">
                <a:solidFill>
                  <a:schemeClr val="tx1"/>
                </a:solidFill>
                <a:latin typeface="楷体" panose="02010609060101010101" charset="-122"/>
                <a:ea typeface="楷体" panose="02010609060101010101" charset="-122"/>
                <a:cs typeface="楷体" panose="02010609060101010101" charset="-122"/>
              </a:rPr>
              <a:t>找到了春天。</a:t>
            </a:r>
            <a:endParaRPr lang="zh-CN" altLang="en-US" sz="360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1"/>
          <p:cNvSpPr txBox="1"/>
          <p:nvPr/>
        </p:nvSpPr>
        <p:spPr>
          <a:xfrm>
            <a:off x="684530" y="897255"/>
            <a:ext cx="7522210" cy="646331"/>
          </a:xfrm>
          <a:prstGeom prst="rect">
            <a:avLst/>
          </a:prstGeom>
          <a:noFill/>
          <a:ln w="9525">
            <a:noFill/>
          </a:ln>
        </p:spPr>
        <p:txBody>
          <a:bodyPr wrap="square" anchor="t">
            <a:spAutoFit/>
          </a:bodyPr>
          <a:lstStyle/>
          <a:p>
            <a:pPr marL="262890" indent="-262890">
              <a:lnSpc>
                <a:spcPct val="150000"/>
              </a:lnSpc>
            </a:pPr>
            <a:r>
              <a:rPr lang="en-US" altLang="zh-CN" sz="2400" b="1">
                <a:latin typeface="Calibri" panose="020F0502020204030204"/>
                <a:ea typeface="宋体" panose="02010600030101010101" pitchFamily="2" charset="-122"/>
              </a:rPr>
              <a:t>3.</a:t>
            </a:r>
            <a:r>
              <a:rPr lang="zh-CN" altLang="en-US" sz="2400" b="1">
                <a:latin typeface="Calibri" panose="020F0502020204030204"/>
                <a:ea typeface="宋体" panose="02010600030101010101" pitchFamily="2" charset="-122"/>
              </a:rPr>
              <a:t>《开满鲜花的小路》中，</a:t>
            </a:r>
            <a:r>
              <a:rPr lang="zh-CN" altLang="en-US" sz="2400" b="1" smtClean="0">
                <a:latin typeface="Calibri" panose="020F0502020204030204"/>
                <a:ea typeface="宋体" panose="02010600030101010101" pitchFamily="2" charset="-122"/>
              </a:rPr>
              <a:t>“美好的礼物”是</a:t>
            </a:r>
            <a:r>
              <a:rPr lang="zh-CN" altLang="en-US" sz="2400" b="1">
                <a:latin typeface="Calibri" panose="020F0502020204030204"/>
                <a:ea typeface="宋体" panose="02010600030101010101" pitchFamily="2" charset="-122"/>
              </a:rPr>
              <a:t>什么？</a:t>
            </a:r>
            <a:endParaRPr lang="zh-CN" altLang="en-US" sz="2400" b="1">
              <a:latin typeface="Calibri" panose="020F0502020204030204"/>
              <a:ea typeface="宋体" panose="02010600030101010101" pitchFamily="2" charset="-122"/>
            </a:endParaRPr>
          </a:p>
        </p:txBody>
      </p:sp>
      <p:sp>
        <p:nvSpPr>
          <p:cNvPr id="3" name="文本框 2"/>
          <p:cNvSpPr txBox="1"/>
          <p:nvPr/>
        </p:nvSpPr>
        <p:spPr>
          <a:xfrm>
            <a:off x="958850" y="2156460"/>
            <a:ext cx="6715125" cy="1384995"/>
          </a:xfrm>
          <a:prstGeom prst="rect">
            <a:avLst/>
          </a:prstGeom>
          <a:noFill/>
          <a:ln w="9525">
            <a:noFill/>
          </a:ln>
        </p:spPr>
        <p:txBody>
          <a:bodyPr wrap="square" anchor="t">
            <a:spAutoFit/>
          </a:bodyPr>
          <a:lstStyle/>
          <a:p>
            <a:pPr>
              <a:lnSpc>
                <a:spcPct val="150000"/>
              </a:lnSpc>
            </a:pPr>
            <a:r>
              <a:rPr lang="en-US" altLang="zh-CN" sz="2400" b="1">
                <a:solidFill>
                  <a:srgbClr val="FF0000"/>
                </a:solidFill>
                <a:latin typeface="Calibri" panose="020F0502020204030204"/>
                <a:ea typeface="宋体" panose="02010600030101010101" pitchFamily="2" charset="-122"/>
              </a:rPr>
              <a:t>         </a:t>
            </a:r>
            <a:r>
              <a:rPr lang="zh-CN" altLang="en-US" sz="2800">
                <a:solidFill>
                  <a:schemeClr val="tx1"/>
                </a:solidFill>
                <a:latin typeface="楷体" panose="02010609060101010101" charset="-122"/>
                <a:ea typeface="楷体" panose="02010609060101010101" charset="-122"/>
                <a:cs typeface="楷体" panose="02010609060101010101" charset="-122"/>
              </a:rPr>
              <a:t>课文中</a:t>
            </a:r>
            <a:r>
              <a:rPr lang="zh-CN" altLang="en-US" sz="2800" smtClean="0">
                <a:solidFill>
                  <a:schemeClr val="tx1"/>
                </a:solidFill>
                <a:latin typeface="楷体" panose="02010609060101010101" charset="-122"/>
                <a:ea typeface="楷体" panose="02010609060101010101" charset="-122"/>
                <a:cs typeface="楷体" panose="02010609060101010101" charset="-122"/>
              </a:rPr>
              <a:t>“美好的礼物”是</a:t>
            </a:r>
            <a:r>
              <a:rPr lang="zh-CN" altLang="en-US" sz="2800">
                <a:solidFill>
                  <a:schemeClr val="tx1"/>
                </a:solidFill>
                <a:latin typeface="楷体" panose="02010609060101010101" charset="-122"/>
                <a:ea typeface="楷体" panose="02010609060101010101" charset="-122"/>
                <a:cs typeface="楷体" panose="02010609060101010101" charset="-122"/>
              </a:rPr>
              <a:t>长颈鹿大叔寄给鼹鼠先生的花籽。</a:t>
            </a:r>
            <a:endParaRPr lang="zh-CN" altLang="en-US" sz="280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矩形 5"/>
          <p:cNvSpPr/>
          <p:nvPr/>
        </p:nvSpPr>
        <p:spPr>
          <a:xfrm>
            <a:off x="812800" y="1416685"/>
            <a:ext cx="8026400" cy="2676525"/>
          </a:xfrm>
          <a:prstGeom prst="rect">
            <a:avLst/>
          </a:prstGeom>
          <a:noFill/>
          <a:ln w="9525">
            <a:noFill/>
          </a:ln>
        </p:spPr>
        <p:txBody>
          <a:bodyPr wrap="square" anchor="t">
            <a:spAutoFit/>
          </a:bodyPr>
          <a:lstStyle/>
          <a:p>
            <a:pPr marL="365125" indent="-365125">
              <a:lnSpc>
                <a:spcPct val="150000"/>
              </a:lnSpc>
            </a:pPr>
            <a:r>
              <a:rPr lang="en-US" altLang="zh-CN" sz="2800" b="1">
                <a:solidFill>
                  <a:srgbClr val="000000"/>
                </a:solidFill>
                <a:latin typeface="宋体" panose="02010600030101010101" pitchFamily="2" charset="-122"/>
                <a:ea typeface="宋体" panose="02010600030101010101" pitchFamily="2" charset="-122"/>
              </a:rPr>
              <a:t>4.</a:t>
            </a:r>
            <a:r>
              <a:rPr lang="zh-CN" altLang="en-US" sz="2800" b="1">
                <a:solidFill>
                  <a:srgbClr val="000000"/>
                </a:solidFill>
                <a:latin typeface="宋体" panose="02010600030101010101" pitchFamily="2" charset="-122"/>
                <a:ea typeface="宋体" panose="02010600030101010101" pitchFamily="2" charset="-122"/>
              </a:rPr>
              <a:t>《邓小平植树》</a:t>
            </a:r>
            <a:r>
              <a:rPr lang="zh-CN" altLang="zh-CN" sz="2800" b="1">
                <a:solidFill>
                  <a:srgbClr val="000000"/>
                </a:solidFill>
                <a:latin typeface="宋体" panose="02010600030101010101" pitchFamily="2" charset="-122"/>
                <a:ea typeface="宋体" panose="02010600030101010101" pitchFamily="2" charset="-122"/>
              </a:rPr>
              <a:t>这篇课文讲述的是______________(时间)____________(人物)在__________(地点) _________________(事件)的事。</a:t>
            </a:r>
            <a:endParaRPr lang="zh-CN" altLang="zh-CN" sz="2800" b="1">
              <a:solidFill>
                <a:srgbClr val="000000"/>
              </a:solidFill>
              <a:latin typeface="宋体" panose="02010600030101010101" pitchFamily="2" charset="-122"/>
              <a:ea typeface="宋体" panose="02010600030101010101" pitchFamily="2" charset="-122"/>
            </a:endParaRPr>
          </a:p>
        </p:txBody>
      </p:sp>
      <p:sp>
        <p:nvSpPr>
          <p:cNvPr id="2" name="文本框 1"/>
          <p:cNvSpPr txBox="1"/>
          <p:nvPr/>
        </p:nvSpPr>
        <p:spPr>
          <a:xfrm>
            <a:off x="1390235" y="2097378"/>
            <a:ext cx="2540000" cy="521970"/>
          </a:xfrm>
          <a:prstGeom prst="rect">
            <a:avLst/>
          </a:prstGeom>
          <a:noFill/>
          <a:ln w="9525">
            <a:noFill/>
          </a:ln>
        </p:spPr>
        <p:txBody>
          <a:bodyPr wrap="square" anchor="t">
            <a:spAutoFit/>
          </a:bodyPr>
          <a:lstStyle/>
          <a:p>
            <a:r>
              <a:rPr lang="zh-CN" altLang="en-US" sz="2800" b="1">
                <a:solidFill>
                  <a:srgbClr val="FF0000"/>
                </a:solidFill>
                <a:latin typeface="Calibri" panose="020F0502020204030204"/>
                <a:ea typeface="宋体" panose="02010600030101010101" pitchFamily="2" charset="-122"/>
              </a:rPr>
              <a:t>1987年4月5日</a:t>
            </a:r>
            <a:endParaRPr lang="zh-CN" altLang="en-US" sz="2800" b="1">
              <a:solidFill>
                <a:srgbClr val="FF0000"/>
              </a:solidFill>
              <a:latin typeface="Calibri" panose="020F0502020204030204"/>
              <a:ea typeface="宋体" panose="02010600030101010101" pitchFamily="2" charset="-122"/>
            </a:endParaRPr>
          </a:p>
        </p:txBody>
      </p:sp>
      <p:sp>
        <p:nvSpPr>
          <p:cNvPr id="4" name="文本框 3"/>
          <p:cNvSpPr txBox="1"/>
          <p:nvPr/>
        </p:nvSpPr>
        <p:spPr>
          <a:xfrm>
            <a:off x="4871509" y="2097695"/>
            <a:ext cx="2122487" cy="521970"/>
          </a:xfrm>
          <a:prstGeom prst="rect">
            <a:avLst/>
          </a:prstGeom>
          <a:noFill/>
          <a:ln w="9525">
            <a:noFill/>
          </a:ln>
        </p:spPr>
        <p:txBody>
          <a:bodyPr wrap="square" anchor="t">
            <a:spAutoFit/>
          </a:bodyPr>
          <a:lstStyle/>
          <a:p>
            <a:r>
              <a:rPr lang="zh-CN" altLang="en-US" sz="2800" b="1">
                <a:solidFill>
                  <a:srgbClr val="FF0000"/>
                </a:solidFill>
                <a:latin typeface="Calibri" panose="020F0502020204030204"/>
                <a:ea typeface="宋体" panose="02010600030101010101" pitchFamily="2" charset="-122"/>
              </a:rPr>
              <a:t>邓小平爷爷</a:t>
            </a:r>
            <a:endParaRPr lang="zh-CN" altLang="en-US" sz="2800" b="1">
              <a:solidFill>
                <a:srgbClr val="FF0000"/>
              </a:solidFill>
              <a:latin typeface="Calibri" panose="020F0502020204030204"/>
              <a:ea typeface="宋体" panose="02010600030101010101" pitchFamily="2" charset="-122"/>
            </a:endParaRPr>
          </a:p>
        </p:txBody>
      </p:sp>
      <p:sp>
        <p:nvSpPr>
          <p:cNvPr id="5" name="文本框 4"/>
          <p:cNvSpPr txBox="1"/>
          <p:nvPr/>
        </p:nvSpPr>
        <p:spPr>
          <a:xfrm>
            <a:off x="1389804" y="2813779"/>
            <a:ext cx="1787525" cy="521970"/>
          </a:xfrm>
          <a:prstGeom prst="rect">
            <a:avLst/>
          </a:prstGeom>
          <a:noFill/>
          <a:ln w="9525">
            <a:noFill/>
          </a:ln>
        </p:spPr>
        <p:txBody>
          <a:bodyPr wrap="square" anchor="t">
            <a:spAutoFit/>
          </a:bodyPr>
          <a:lstStyle/>
          <a:p>
            <a:r>
              <a:rPr lang="zh-CN" altLang="en-US" sz="2800" b="1">
                <a:solidFill>
                  <a:srgbClr val="FF0000"/>
                </a:solidFill>
                <a:latin typeface="Calibri" panose="020F0502020204030204"/>
                <a:ea typeface="宋体" panose="02010600030101010101" pitchFamily="2" charset="-122"/>
              </a:rPr>
              <a:t>天坛公园</a:t>
            </a:r>
            <a:endParaRPr lang="zh-CN" altLang="en-US" sz="2800" b="1">
              <a:solidFill>
                <a:srgbClr val="FF0000"/>
              </a:solidFill>
              <a:latin typeface="Calibri" panose="020F0502020204030204"/>
              <a:ea typeface="宋体" panose="02010600030101010101" pitchFamily="2" charset="-122"/>
            </a:endParaRPr>
          </a:p>
        </p:txBody>
      </p:sp>
      <p:sp>
        <p:nvSpPr>
          <p:cNvPr id="6" name="文本框 5"/>
          <p:cNvSpPr txBox="1"/>
          <p:nvPr/>
        </p:nvSpPr>
        <p:spPr>
          <a:xfrm>
            <a:off x="4072044" y="2813975"/>
            <a:ext cx="3443287" cy="521970"/>
          </a:xfrm>
          <a:prstGeom prst="rect">
            <a:avLst/>
          </a:prstGeom>
          <a:noFill/>
          <a:ln w="9525">
            <a:noFill/>
          </a:ln>
        </p:spPr>
        <p:txBody>
          <a:bodyPr wrap="square" anchor="t">
            <a:spAutoFit/>
          </a:bodyPr>
          <a:lstStyle/>
          <a:p>
            <a:r>
              <a:rPr lang="zh-CN" altLang="en-US" sz="2800" b="1">
                <a:solidFill>
                  <a:srgbClr val="FF0000"/>
                </a:solidFill>
                <a:latin typeface="Calibri" panose="020F0502020204030204"/>
                <a:ea typeface="宋体" panose="02010600030101010101" pitchFamily="2" charset="-122"/>
              </a:rPr>
              <a:t>种下了一棵小柏树</a:t>
            </a:r>
            <a:endParaRPr lang="zh-CN" altLang="en-US" sz="2800" b="1">
              <a:solidFill>
                <a:srgbClr val="FF0000"/>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 y="273685"/>
            <a:ext cx="1076960" cy="1076960"/>
          </a:xfrm>
          <a:prstGeom prst="rect">
            <a:avLst/>
          </a:prstGeom>
        </p:spPr>
      </p:pic>
      <p:grpSp>
        <p:nvGrpSpPr>
          <p:cNvPr id="3" name="组合 2"/>
          <p:cNvGrpSpPr/>
          <p:nvPr/>
        </p:nvGrpSpPr>
        <p:grpSpPr>
          <a:xfrm>
            <a:off x="985520" y="557980"/>
            <a:ext cx="2513330" cy="508324"/>
            <a:chOff x="458" y="988"/>
            <a:chExt cx="4134" cy="912"/>
          </a:xfrm>
          <a:effectLst>
            <a:outerShdw blurRad="50800" dist="38100" dir="2700000" algn="tl" rotWithShape="0">
              <a:prstClr val="black">
                <a:alpha val="40000"/>
              </a:prstClr>
            </a:outerShdw>
          </a:effectLst>
        </p:grpSpPr>
        <p:sp>
          <p:nvSpPr>
            <p:cNvPr id="4" name="流程图: 延期 3"/>
            <p:cNvSpPr/>
            <p:nvPr/>
          </p:nvSpPr>
          <p:spPr>
            <a:xfrm>
              <a:off x="623" y="988"/>
              <a:ext cx="3969" cy="908"/>
            </a:xfrm>
            <a:prstGeom prst="flowChartDelay">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9" name="文本框 14">
              <a:hlinkClick r:id="rId2" action="ppaction://hlinkfile"/>
            </p:cNvPr>
            <p:cNvSpPr txBox="1"/>
            <p:nvPr/>
          </p:nvSpPr>
          <p:spPr>
            <a:xfrm>
              <a:off x="458" y="1005"/>
              <a:ext cx="3688" cy="895"/>
            </a:xfrm>
            <a:prstGeom prst="rect">
              <a:avLst/>
            </a:prstGeom>
            <a:noFill/>
          </p:spPr>
          <p:txBody>
            <a:bodyPr wrap="square" lIns="68580" tIns="34290" rIns="68580" bIns="34290" rtlCol="0">
              <a:spAutoFit/>
            </a:bodyPr>
            <a:lstStyle/>
            <a:p>
              <a:pPr algn="ctr"/>
              <a:r>
                <a:rPr lang="zh-CN" altLang="en-US" sz="2800" b="1">
                  <a:solidFill>
                    <a:schemeClr val="tx1"/>
                  </a:solidFill>
                  <a:latin typeface="楷体" panose="02010609060101010101" charset="-122"/>
                  <a:ea typeface="楷体" panose="02010609060101010101" charset="-122"/>
                </a:rPr>
                <a:t>易读错的字</a:t>
              </a:r>
              <a:endParaRPr lang="zh-CN" altLang="en-US" sz="2800" b="1">
                <a:solidFill>
                  <a:schemeClr val="tx1"/>
                </a:solidFill>
                <a:latin typeface="楷体" panose="02010609060101010101" charset="-122"/>
                <a:ea typeface="楷体" panose="02010609060101010101" charset="-122"/>
              </a:endParaRPr>
            </a:p>
          </p:txBody>
        </p:sp>
      </p:grpSp>
      <p:sp>
        <p:nvSpPr>
          <p:cNvPr id="9" name="文本框 8"/>
          <p:cNvSpPr txBox="1"/>
          <p:nvPr/>
        </p:nvSpPr>
        <p:spPr>
          <a:xfrm>
            <a:off x="716280" y="1896110"/>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拂</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0" name="文本框 9"/>
          <p:cNvSpPr txBox="1"/>
          <p:nvPr/>
        </p:nvSpPr>
        <p:spPr>
          <a:xfrm>
            <a:off x="817880" y="1374140"/>
            <a:ext cx="633507" cy="584775"/>
          </a:xfrm>
          <a:prstGeom prst="rect">
            <a:avLst/>
          </a:prstGeom>
          <a:noFill/>
        </p:spPr>
        <p:txBody>
          <a:bodyPr wrap="none" rtlCol="0">
            <a:spAutoFit/>
          </a:bodyPr>
          <a:lstStyle/>
          <a:p>
            <a:pPr algn="l"/>
            <a:r>
              <a:rPr lang="en-US"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rPr>
              <a:t>fú</a:t>
            </a:r>
            <a:endParaRPr lang="en-US"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1" name="文本框 10"/>
          <p:cNvSpPr txBox="1"/>
          <p:nvPr/>
        </p:nvSpPr>
        <p:spPr>
          <a:xfrm>
            <a:off x="2141220" y="1885950"/>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绦</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2" name="文本框 11"/>
          <p:cNvSpPr txBox="1"/>
          <p:nvPr/>
        </p:nvSpPr>
        <p:spPr>
          <a:xfrm>
            <a:off x="2141220" y="1374140"/>
            <a:ext cx="854721" cy="584775"/>
          </a:xfrm>
          <a:prstGeom prst="rect">
            <a:avLst/>
          </a:prstGeom>
          <a:noFill/>
        </p:spPr>
        <p:txBody>
          <a:bodyPr wrap="none" rtlCol="0">
            <a:spAutoFit/>
          </a:bodyPr>
          <a:lstStyle/>
          <a:p>
            <a:pPr algn="l"/>
            <a:r>
              <a:rPr lang="en-US" altLang="zh-CN" sz="3200" err="1">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rPr>
              <a:t>tāo</a:t>
            </a:r>
            <a:endPar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3" name="文本框 12"/>
          <p:cNvSpPr txBox="1"/>
          <p:nvPr/>
        </p:nvSpPr>
        <p:spPr>
          <a:xfrm>
            <a:off x="3576320" y="1885950"/>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寻</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4" name="文本框 13"/>
          <p:cNvSpPr txBox="1"/>
          <p:nvPr/>
        </p:nvSpPr>
        <p:spPr>
          <a:xfrm>
            <a:off x="3504565" y="1374140"/>
            <a:ext cx="888385" cy="584775"/>
          </a:xfrm>
          <a:prstGeom prst="rect">
            <a:avLst/>
          </a:prstGeom>
          <a:noFill/>
        </p:spPr>
        <p:txBody>
          <a:bodyPr wrap="none" rtlCol="0">
            <a:spAutoFit/>
          </a:bodyPr>
          <a:lstStyle/>
          <a:p>
            <a:pPr algn="l"/>
            <a:r>
              <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rPr>
              <a:t>xún</a:t>
            </a:r>
            <a:endPar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5" name="文本框 14"/>
          <p:cNvSpPr txBox="1"/>
          <p:nvPr/>
        </p:nvSpPr>
        <p:spPr>
          <a:xfrm>
            <a:off x="6285230" y="1824990"/>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符</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6" name="文本框 15"/>
          <p:cNvSpPr txBox="1"/>
          <p:nvPr/>
        </p:nvSpPr>
        <p:spPr>
          <a:xfrm>
            <a:off x="6382385" y="1312545"/>
            <a:ext cx="633507" cy="584775"/>
          </a:xfrm>
          <a:prstGeom prst="rect">
            <a:avLst/>
          </a:prstGeom>
          <a:noFill/>
        </p:spPr>
        <p:txBody>
          <a:bodyPr wrap="none" rtlCol="0">
            <a:spAutoFit/>
          </a:bodyPr>
          <a:lstStyle/>
          <a:p>
            <a:pPr algn="l"/>
            <a:r>
              <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rPr>
              <a:t>fú</a:t>
            </a:r>
            <a:endPar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7" name="文本框 16"/>
          <p:cNvSpPr txBox="1"/>
          <p:nvPr/>
        </p:nvSpPr>
        <p:spPr>
          <a:xfrm>
            <a:off x="7760970" y="1824990"/>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绚</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18" name="文本框 17"/>
          <p:cNvSpPr txBox="1"/>
          <p:nvPr/>
        </p:nvSpPr>
        <p:spPr>
          <a:xfrm>
            <a:off x="7710170" y="1312545"/>
            <a:ext cx="1149674" cy="584775"/>
          </a:xfrm>
          <a:prstGeom prst="rect">
            <a:avLst/>
          </a:prstGeom>
          <a:noFill/>
        </p:spPr>
        <p:txBody>
          <a:bodyPr wrap="none" rtlCol="0">
            <a:spAutoFit/>
          </a:bodyPr>
          <a:lstStyle/>
          <a:p>
            <a:pPr algn="l"/>
            <a:r>
              <a:rPr lang="en-US" altLang="zh-CN" sz="3200">
                <a:latin typeface="汉语拼音" panose="000B0604020202020204" pitchFamily="34" charset="0"/>
                <a:ea typeface="黑体" panose="02010609060101010101" pitchFamily="49" charset="-122"/>
                <a:cs typeface="汉语拼音" panose="000B0604020202020204" pitchFamily="34" charset="0"/>
              </a:rPr>
              <a:t>xuàn</a:t>
            </a:r>
            <a:endParaRPr lang="en-US" altLang="zh-CN" sz="3200">
              <a:solidFill>
                <a:srgbClr val="FF0000"/>
              </a:solidFill>
              <a:latin typeface="汉语拼音" panose="000B0604020202020204" pitchFamily="34" charset="0"/>
              <a:ea typeface="黑体" panose="02010609060101010101" pitchFamily="49" charset="-122"/>
              <a:cs typeface="汉语拼音" panose="000B0604020202020204" pitchFamily="34" charset="0"/>
            </a:endParaRPr>
          </a:p>
        </p:txBody>
      </p:sp>
      <p:sp>
        <p:nvSpPr>
          <p:cNvPr id="19" name="文本框 18"/>
          <p:cNvSpPr txBox="1"/>
          <p:nvPr/>
        </p:nvSpPr>
        <p:spPr>
          <a:xfrm>
            <a:off x="4996180" y="1875790"/>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掩</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20" name="文本框 19"/>
          <p:cNvSpPr txBox="1"/>
          <p:nvPr/>
        </p:nvSpPr>
        <p:spPr>
          <a:xfrm>
            <a:off x="4996180" y="1374140"/>
            <a:ext cx="933269" cy="584775"/>
          </a:xfrm>
          <a:prstGeom prst="rect">
            <a:avLst/>
          </a:prstGeom>
          <a:noFill/>
        </p:spPr>
        <p:txBody>
          <a:bodyPr wrap="none" rtlCol="0">
            <a:spAutoFit/>
          </a:bodyPr>
          <a:lstStyle/>
          <a:p>
            <a:pPr algn="l"/>
            <a:r>
              <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rPr>
              <a:t>yǎn</a:t>
            </a:r>
            <a:endPar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21" name="文本框 20"/>
          <p:cNvSpPr txBox="1"/>
          <p:nvPr/>
        </p:nvSpPr>
        <p:spPr>
          <a:xfrm>
            <a:off x="813435" y="3428365"/>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莺</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22" name="文本框 21"/>
          <p:cNvSpPr txBox="1"/>
          <p:nvPr/>
        </p:nvSpPr>
        <p:spPr>
          <a:xfrm>
            <a:off x="716280" y="2824480"/>
            <a:ext cx="1019831" cy="584775"/>
          </a:xfrm>
          <a:prstGeom prst="rect">
            <a:avLst/>
          </a:prstGeom>
          <a:noFill/>
        </p:spPr>
        <p:txBody>
          <a:bodyPr wrap="none" rtlCol="0">
            <a:spAutoFit/>
          </a:bodyPr>
          <a:lstStyle/>
          <a:p>
            <a:pPr algn="l"/>
            <a:r>
              <a:rPr lang="en-US" altLang="zh-CN" sz="3200">
                <a:latin typeface="汉语拼音" panose="000B0604020202020204" pitchFamily="34" charset="0"/>
                <a:ea typeface="黑体" panose="02010609060101010101" pitchFamily="49" charset="-122"/>
                <a:cs typeface="汉语拼音" panose="000B0604020202020204" pitchFamily="34" charset="0"/>
                <a:sym typeface="+mn-ea"/>
              </a:rPr>
              <a:t>yīnɡ</a:t>
            </a:r>
            <a:endParaRPr lang="en-US" altLang="zh-CN" sz="3200">
              <a:latin typeface="汉语拼音" panose="000B0604020202020204" pitchFamily="34" charset="0"/>
              <a:ea typeface="黑体" panose="02010609060101010101" pitchFamily="49" charset="-122"/>
              <a:cs typeface="汉语拼音" panose="000B0604020202020204" pitchFamily="34" charset="0"/>
            </a:endParaRPr>
          </a:p>
        </p:txBody>
      </p:sp>
      <p:sp>
        <p:nvSpPr>
          <p:cNvPr id="25" name="文本框 24"/>
          <p:cNvSpPr txBox="1"/>
          <p:nvPr/>
        </p:nvSpPr>
        <p:spPr>
          <a:xfrm>
            <a:off x="2141220" y="3408045"/>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嫩</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26" name="文本框 25"/>
          <p:cNvSpPr txBox="1"/>
          <p:nvPr/>
        </p:nvSpPr>
        <p:spPr>
          <a:xfrm>
            <a:off x="2242820" y="2824480"/>
            <a:ext cx="891591" cy="584775"/>
          </a:xfrm>
          <a:prstGeom prst="rect">
            <a:avLst/>
          </a:prstGeom>
          <a:noFill/>
        </p:spPr>
        <p:txBody>
          <a:bodyPr wrap="none" rtlCol="0">
            <a:spAutoFit/>
          </a:bodyPr>
          <a:lstStyle/>
          <a:p>
            <a:pPr algn="l"/>
            <a:r>
              <a:rPr lang="en-US" altLang="zh-CN" sz="3200">
                <a:latin typeface="汉语拼音" panose="000B0604020202020204" pitchFamily="34" charset="0"/>
                <a:ea typeface="黑体" panose="02010609060101010101" pitchFamily="49" charset="-122"/>
                <a:cs typeface="汉语拼音" panose="000B0604020202020204" pitchFamily="34" charset="0"/>
                <a:sym typeface="+mn-ea"/>
              </a:rPr>
              <a:t>nèn</a:t>
            </a:r>
            <a:endParaRPr lang="en-US" altLang="zh-CN" sz="3200">
              <a:solidFill>
                <a:srgbClr val="FF0000"/>
              </a:solidFill>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27" name="文本框 26"/>
          <p:cNvSpPr txBox="1"/>
          <p:nvPr/>
        </p:nvSpPr>
        <p:spPr>
          <a:xfrm>
            <a:off x="3576320" y="3408045"/>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丧</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28" name="文本框 27"/>
          <p:cNvSpPr txBox="1"/>
          <p:nvPr/>
        </p:nvSpPr>
        <p:spPr>
          <a:xfrm>
            <a:off x="3474720" y="2824480"/>
            <a:ext cx="1099981" cy="584775"/>
          </a:xfrm>
          <a:prstGeom prst="rect">
            <a:avLst/>
          </a:prstGeom>
          <a:noFill/>
        </p:spPr>
        <p:txBody>
          <a:bodyPr wrap="none" rtlCol="0">
            <a:spAutoFit/>
          </a:bodyPr>
          <a:lstStyle/>
          <a:p>
            <a:pPr algn="l"/>
            <a:r>
              <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rPr>
              <a:t>sàng</a:t>
            </a:r>
            <a:endParaRPr lang="en-US" altLang="zh-CN" sz="3200">
              <a:solidFill>
                <a:schemeClr val="tx1"/>
              </a:solidFill>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29" name="文本框 28"/>
          <p:cNvSpPr txBox="1"/>
          <p:nvPr/>
        </p:nvSpPr>
        <p:spPr>
          <a:xfrm>
            <a:off x="4996180" y="3408045"/>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茁</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30" name="文本框 29"/>
          <p:cNvSpPr txBox="1"/>
          <p:nvPr/>
        </p:nvSpPr>
        <p:spPr>
          <a:xfrm>
            <a:off x="4894580" y="2844800"/>
            <a:ext cx="1127232" cy="584775"/>
          </a:xfrm>
          <a:prstGeom prst="rect">
            <a:avLst/>
          </a:prstGeom>
          <a:noFill/>
        </p:spPr>
        <p:txBody>
          <a:bodyPr wrap="none" rtlCol="0">
            <a:spAutoFit/>
          </a:bodyPr>
          <a:lstStyle/>
          <a:p>
            <a:pPr algn="l"/>
            <a:r>
              <a:rPr lang="en-US" altLang="zh-CN" sz="3200">
                <a:latin typeface="汉语拼音" panose="000B0604020202020204" pitchFamily="34" charset="0"/>
                <a:ea typeface="黑体" panose="02010609060101010101" pitchFamily="49" charset="-122"/>
                <a:cs typeface="汉语拼音" panose="000B0604020202020204" pitchFamily="34" charset="0"/>
                <a:sym typeface="+mn-ea"/>
              </a:rPr>
              <a:t>zhuó</a:t>
            </a:r>
            <a:endParaRPr lang="en-US" altLang="zh-CN" sz="3200">
              <a:latin typeface="汉语拼音" panose="000B0604020202020204" pitchFamily="34" charset="0"/>
              <a:ea typeface="楷体" panose="02010609060101010101" charset="-122"/>
              <a:cs typeface="汉语拼音" panose="000B0604020202020204" pitchFamily="34" charset="0"/>
            </a:endParaRPr>
          </a:p>
        </p:txBody>
      </p:sp>
      <p:sp>
        <p:nvSpPr>
          <p:cNvPr id="51" name="文本框 50"/>
          <p:cNvSpPr txBox="1"/>
          <p:nvPr/>
        </p:nvSpPr>
        <p:spPr>
          <a:xfrm>
            <a:off x="6285230" y="3408045"/>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龄</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52" name="文本框 51"/>
          <p:cNvSpPr txBox="1"/>
          <p:nvPr/>
        </p:nvSpPr>
        <p:spPr>
          <a:xfrm>
            <a:off x="7710170" y="3408045"/>
            <a:ext cx="792480" cy="829945"/>
          </a:xfrm>
          <a:prstGeom prst="rect">
            <a:avLst/>
          </a:prstGeom>
          <a:noFill/>
        </p:spPr>
        <p:txBody>
          <a:bodyPr wrap="none" rtlCol="0">
            <a:spAutoFit/>
          </a:bodyPr>
          <a:lstStyle/>
          <a:p>
            <a:pPr algn="l"/>
            <a:r>
              <a:rPr lang="zh-CN" altLang="en-US" sz="4800">
                <a:latin typeface="汉语拼音" panose="000B0604020202020204" pitchFamily="34" charset="0"/>
                <a:ea typeface="黑体" panose="02010609060101010101" pitchFamily="49" charset="-122"/>
                <a:cs typeface="汉语拼音" panose="000B0604020202020204" pitchFamily="34" charset="0"/>
                <a:sym typeface="+mn-ea"/>
              </a:rPr>
              <a:t>醉</a:t>
            </a:r>
            <a:endParaRPr lang="zh-CN" altLang="en-US" sz="48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53" name="文本框 52"/>
          <p:cNvSpPr txBox="1"/>
          <p:nvPr/>
        </p:nvSpPr>
        <p:spPr>
          <a:xfrm>
            <a:off x="6179185" y="2844800"/>
            <a:ext cx="857927" cy="584775"/>
          </a:xfrm>
          <a:prstGeom prst="rect">
            <a:avLst/>
          </a:prstGeom>
          <a:noFill/>
        </p:spPr>
        <p:txBody>
          <a:bodyPr wrap="none" rtlCol="0">
            <a:spAutoFit/>
          </a:bodyPr>
          <a:lstStyle/>
          <a:p>
            <a:pPr algn="l"/>
            <a:r>
              <a:rPr lang="en-US" altLang="zh-CN" sz="3200">
                <a:latin typeface="汉语拼音" panose="000B0604020202020204" pitchFamily="34" charset="0"/>
                <a:ea typeface="黑体" panose="02010609060101010101" pitchFamily="49" charset="-122"/>
                <a:cs typeface="汉语拼音" panose="000B0604020202020204" pitchFamily="34" charset="0"/>
                <a:sym typeface="+mn-ea"/>
              </a:rPr>
              <a:t>líng</a:t>
            </a:r>
            <a:endParaRPr lang="en-US" altLang="zh-CN" sz="3200">
              <a:latin typeface="汉语拼音" panose="000B0604020202020204" pitchFamily="34" charset="0"/>
              <a:ea typeface="黑体" panose="02010609060101010101" pitchFamily="49" charset="-122"/>
              <a:cs typeface="汉语拼音" panose="000B0604020202020204" pitchFamily="34" charset="0"/>
              <a:sym typeface="+mn-ea"/>
            </a:endParaRPr>
          </a:p>
        </p:txBody>
      </p:sp>
      <p:sp>
        <p:nvSpPr>
          <p:cNvPr id="54" name="文本框 53"/>
          <p:cNvSpPr txBox="1"/>
          <p:nvPr/>
        </p:nvSpPr>
        <p:spPr>
          <a:xfrm>
            <a:off x="7710170" y="2844800"/>
            <a:ext cx="792480" cy="583565"/>
          </a:xfrm>
          <a:prstGeom prst="rect">
            <a:avLst/>
          </a:prstGeom>
          <a:noFill/>
        </p:spPr>
        <p:txBody>
          <a:bodyPr wrap="none" rtlCol="0">
            <a:spAutoFit/>
          </a:bodyPr>
          <a:lstStyle/>
          <a:p>
            <a:pPr algn="l"/>
            <a:r>
              <a:rPr lang="en-US" altLang="zh-CN" sz="3200">
                <a:latin typeface="汉语拼音" panose="000B0604020202020204" pitchFamily="34" charset="0"/>
                <a:ea typeface="黑体" panose="02010609060101010101" pitchFamily="49" charset="-122"/>
                <a:cs typeface="汉语拼音" panose="000B0604020202020204" pitchFamily="34" charset="0"/>
                <a:sym typeface="+mn-ea"/>
              </a:rPr>
              <a:t>zuì</a:t>
            </a:r>
            <a:endParaRPr lang="en-US" altLang="zh-CN" sz="3200">
              <a:latin typeface="汉语拼音" panose="000B0604020202020204" pitchFamily="34" charset="0"/>
              <a:ea typeface="黑体" panose="02010609060101010101" pitchFamily="49" charset="-122"/>
              <a:cs typeface="汉语拼音" panose="00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 y="273685"/>
            <a:ext cx="1076960" cy="1076960"/>
          </a:xfrm>
          <a:prstGeom prst="rect">
            <a:avLst/>
          </a:prstGeom>
        </p:spPr>
      </p:pic>
      <p:grpSp>
        <p:nvGrpSpPr>
          <p:cNvPr id="3" name="组合 2"/>
          <p:cNvGrpSpPr/>
          <p:nvPr/>
        </p:nvGrpSpPr>
        <p:grpSpPr>
          <a:xfrm>
            <a:off x="985520" y="557980"/>
            <a:ext cx="2513330" cy="508324"/>
            <a:chOff x="458" y="988"/>
            <a:chExt cx="4134" cy="912"/>
          </a:xfrm>
          <a:effectLst>
            <a:outerShdw blurRad="50800" dist="38100" dir="2700000" algn="tl" rotWithShape="0">
              <a:prstClr val="black">
                <a:alpha val="40000"/>
              </a:prstClr>
            </a:outerShdw>
          </a:effectLst>
        </p:grpSpPr>
        <p:sp>
          <p:nvSpPr>
            <p:cNvPr id="4" name="流程图: 延期 3"/>
            <p:cNvSpPr/>
            <p:nvPr/>
          </p:nvSpPr>
          <p:spPr>
            <a:xfrm>
              <a:off x="623" y="988"/>
              <a:ext cx="3969" cy="908"/>
            </a:xfrm>
            <a:prstGeom prst="flowChartDelay">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9" name="文本框 14">
              <a:hlinkClick r:id="rId2" action="ppaction://hlinkfile"/>
            </p:cNvPr>
            <p:cNvSpPr txBox="1"/>
            <p:nvPr/>
          </p:nvSpPr>
          <p:spPr>
            <a:xfrm>
              <a:off x="458" y="1005"/>
              <a:ext cx="3992" cy="895"/>
            </a:xfrm>
            <a:prstGeom prst="rect">
              <a:avLst/>
            </a:prstGeom>
            <a:noFill/>
          </p:spPr>
          <p:txBody>
            <a:bodyPr wrap="square" lIns="68580" tIns="34290" rIns="68580" bIns="34290" rtlCol="0">
              <a:spAutoFit/>
            </a:bodyPr>
            <a:lstStyle/>
            <a:p>
              <a:pPr algn="ctr"/>
              <a:r>
                <a:rPr lang="zh-CN" altLang="en-US" sz="2800" b="1">
                  <a:latin typeface="楷体" panose="02010609060101010101" charset="-122"/>
                  <a:ea typeface="楷体" panose="02010609060101010101" charset="-122"/>
                  <a:sym typeface="+mn-ea"/>
                </a:rPr>
                <a:t>积累背诵</a:t>
              </a:r>
              <a:endParaRPr lang="zh-CN" altLang="en-US" sz="2800" b="1">
                <a:solidFill>
                  <a:schemeClr val="tx1"/>
                </a:solidFill>
                <a:latin typeface="楷体" panose="02010609060101010101" charset="-122"/>
                <a:ea typeface="楷体" panose="02010609060101010101" charset="-122"/>
              </a:endParaRPr>
            </a:p>
          </p:txBody>
        </p:sp>
      </p:grpSp>
      <p:sp>
        <p:nvSpPr>
          <p:cNvPr id="2" name="文本框 1"/>
          <p:cNvSpPr txBox="1"/>
          <p:nvPr/>
        </p:nvSpPr>
        <p:spPr>
          <a:xfrm>
            <a:off x="2012315" y="1261745"/>
            <a:ext cx="4933315" cy="3415030"/>
          </a:xfrm>
          <a:prstGeom prst="rect">
            <a:avLst/>
          </a:prstGeom>
          <a:noFill/>
        </p:spPr>
        <p:txBody>
          <a:bodyPr wrap="square" rtlCol="0" anchor="t">
            <a:spAutoFit/>
          </a:bodyPr>
          <a:lstStyle/>
          <a:p>
            <a:pPr algn="ctr"/>
            <a:r>
              <a:rPr lang="zh-CN" altLang="en-US" sz="3600">
                <a:latin typeface="楷体" panose="02010609060101010101" charset="-122"/>
                <a:ea typeface="楷体" panose="02010609060101010101" charset="-122"/>
              </a:rPr>
              <a:t>村居  </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       </a:t>
            </a:r>
            <a:r>
              <a:rPr lang="en-US" altLang="zh-CN" sz="3600">
                <a:latin typeface="楷体" panose="02010609060101010101" charset="-122"/>
                <a:ea typeface="楷体" panose="02010609060101010101" charset="-122"/>
              </a:rPr>
              <a:t>&lt;</a:t>
            </a:r>
            <a:r>
              <a:rPr lang="zh-CN" altLang="en-US" sz="3600">
                <a:latin typeface="楷体" panose="02010609060101010101" charset="-122"/>
                <a:ea typeface="楷体" panose="02010609060101010101" charset="-122"/>
              </a:rPr>
              <a:t>清</a:t>
            </a:r>
            <a:r>
              <a:rPr lang="en-US" altLang="zh-CN" sz="3600">
                <a:latin typeface="楷体" panose="02010609060101010101" charset="-122"/>
                <a:ea typeface="楷体" panose="02010609060101010101" charset="-122"/>
              </a:rPr>
              <a:t>&gt;</a:t>
            </a:r>
            <a:r>
              <a:rPr lang="zh-CN" altLang="en-US" sz="3600">
                <a:latin typeface="楷体" panose="02010609060101010101" charset="-122"/>
                <a:ea typeface="楷体" panose="02010609060101010101" charset="-122"/>
              </a:rPr>
              <a:t>高鼎</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草长莺飞二月天，</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拂堤杨柳醉春烟。</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儿童散学归来早，</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忙趁东风放纸鸢。</a:t>
            </a:r>
            <a:endParaRPr lang="zh-CN" altLang="en-US" sz="360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86305" y="864235"/>
            <a:ext cx="5176520" cy="3415030"/>
          </a:xfrm>
          <a:prstGeom prst="rect">
            <a:avLst/>
          </a:prstGeom>
          <a:noFill/>
        </p:spPr>
        <p:txBody>
          <a:bodyPr wrap="square" rtlCol="0" anchor="t">
            <a:spAutoFit/>
          </a:bodyPr>
          <a:lstStyle/>
          <a:p>
            <a:pPr algn="ctr"/>
            <a:r>
              <a:rPr lang="zh-CN" altLang="en-US" sz="3600">
                <a:latin typeface="楷体" panose="02010609060101010101" charset="-122"/>
                <a:ea typeface="楷体" panose="02010609060101010101" charset="-122"/>
              </a:rPr>
              <a:t>咏柳 </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 </a:t>
            </a:r>
            <a:r>
              <a:rPr lang="en-US" altLang="zh-CN" sz="3600">
                <a:latin typeface="楷体" panose="02010609060101010101" charset="-122"/>
                <a:ea typeface="楷体" panose="02010609060101010101" charset="-122"/>
              </a:rPr>
              <a:t>&lt;</a:t>
            </a:r>
            <a:r>
              <a:rPr lang="zh-CN" altLang="en-US" sz="3600">
                <a:latin typeface="楷体" panose="02010609060101010101" charset="-122"/>
                <a:ea typeface="楷体" panose="02010609060101010101" charset="-122"/>
              </a:rPr>
              <a:t>唐</a:t>
            </a:r>
            <a:r>
              <a:rPr lang="en-US" altLang="zh-CN" sz="3600">
                <a:latin typeface="楷体" panose="02010609060101010101" charset="-122"/>
                <a:ea typeface="楷体" panose="02010609060101010101" charset="-122"/>
              </a:rPr>
              <a:t>&gt;</a:t>
            </a:r>
            <a:r>
              <a:rPr lang="zh-CN" altLang="en-US" sz="3600">
                <a:latin typeface="楷体" panose="02010609060101010101" charset="-122"/>
                <a:ea typeface="楷体" panose="02010609060101010101" charset="-122"/>
              </a:rPr>
              <a:t>贺知章</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碧玉妆成一树高，</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万条垂下绿丝绦。</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不知细叶谁裁出，</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二月春风似剪刀。</a:t>
            </a:r>
            <a:endParaRPr lang="zh-CN" altLang="en-US" sz="360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86305" y="864235"/>
            <a:ext cx="5176520" cy="3415030"/>
          </a:xfrm>
          <a:prstGeom prst="rect">
            <a:avLst/>
          </a:prstGeom>
          <a:noFill/>
        </p:spPr>
        <p:txBody>
          <a:bodyPr wrap="square" rtlCol="0" anchor="t">
            <a:spAutoFit/>
          </a:bodyPr>
          <a:lstStyle/>
          <a:p>
            <a:pPr algn="ctr"/>
            <a:r>
              <a:rPr lang="zh-CN" altLang="en-US" sz="3600">
                <a:latin typeface="楷体" panose="02010609060101010101" charset="-122"/>
                <a:ea typeface="楷体" panose="02010609060101010101" charset="-122"/>
              </a:rPr>
              <a:t>赋得古原草送别</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 </a:t>
            </a:r>
            <a:r>
              <a:rPr lang="en-US" altLang="zh-CN" sz="3600">
                <a:latin typeface="楷体" panose="02010609060101010101" charset="-122"/>
                <a:ea typeface="楷体" panose="02010609060101010101" charset="-122"/>
              </a:rPr>
              <a:t>&lt;</a:t>
            </a:r>
            <a:r>
              <a:rPr lang="zh-CN" altLang="en-US" sz="3600">
                <a:latin typeface="楷体" panose="02010609060101010101" charset="-122"/>
                <a:ea typeface="楷体" panose="02010609060101010101" charset="-122"/>
              </a:rPr>
              <a:t>唐</a:t>
            </a:r>
            <a:r>
              <a:rPr lang="en-US" altLang="zh-CN" sz="3600">
                <a:latin typeface="楷体" panose="02010609060101010101" charset="-122"/>
                <a:ea typeface="楷体" panose="02010609060101010101" charset="-122"/>
              </a:rPr>
              <a:t>&gt;</a:t>
            </a:r>
            <a:r>
              <a:rPr lang="zh-CN" altLang="en-US" sz="3600">
                <a:latin typeface="楷体" panose="02010609060101010101" charset="-122"/>
                <a:ea typeface="楷体" panose="02010609060101010101" charset="-122"/>
              </a:rPr>
              <a:t>白居易</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离离原上草，</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一岁一枯荣。</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野火烧不尽，</a:t>
            </a:r>
            <a:endParaRPr lang="zh-CN" altLang="en-US" sz="3600">
              <a:latin typeface="楷体" panose="02010609060101010101" charset="-122"/>
              <a:ea typeface="楷体" panose="02010609060101010101" charset="-122"/>
            </a:endParaRPr>
          </a:p>
          <a:p>
            <a:pPr algn="ctr"/>
            <a:r>
              <a:rPr lang="zh-CN" altLang="en-US" sz="3600">
                <a:latin typeface="楷体" panose="02010609060101010101" charset="-122"/>
                <a:ea typeface="楷体" panose="02010609060101010101" charset="-122"/>
              </a:rPr>
              <a:t>春风吹又生。</a:t>
            </a:r>
            <a:endParaRPr lang="zh-CN" altLang="en-US" sz="360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5910" y="53975"/>
            <a:ext cx="3242945" cy="1761490"/>
            <a:chOff x="8618" y="32"/>
            <a:chExt cx="3662" cy="2774"/>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rcRect t="46724"/>
            <a:stretch>
              <a:fillRect/>
            </a:stretch>
          </p:blipFill>
          <p:spPr>
            <a:xfrm>
              <a:off x="8618" y="32"/>
              <a:ext cx="3662" cy="2774"/>
            </a:xfrm>
            <a:prstGeom prst="rect">
              <a:avLst/>
            </a:prstGeom>
          </p:spPr>
        </p:pic>
        <p:sp>
          <p:nvSpPr>
            <p:cNvPr id="2" name="文本框 1"/>
            <p:cNvSpPr txBox="1"/>
            <p:nvPr/>
          </p:nvSpPr>
          <p:spPr>
            <a:xfrm>
              <a:off x="9264" y="1057"/>
              <a:ext cx="2140"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巩固练习</a:t>
              </a:r>
              <a:endParaRPr lang="zh-CN" altLang="en-US" sz="2400" b="1">
                <a:latin typeface="楷体" panose="02010609060101010101" charset="-122"/>
                <a:ea typeface="楷体" panose="02010609060101010101" charset="-122"/>
              </a:endParaRPr>
            </a:p>
          </p:txBody>
        </p:sp>
      </p:grpSp>
      <p:sp>
        <p:nvSpPr>
          <p:cNvPr id="102" name="文本框 101"/>
          <p:cNvSpPr txBox="1"/>
          <p:nvPr/>
        </p:nvSpPr>
        <p:spPr>
          <a:xfrm>
            <a:off x="1299845" y="1391285"/>
            <a:ext cx="7230745" cy="3476625"/>
          </a:xfrm>
          <a:prstGeom prst="rect">
            <a:avLst/>
          </a:prstGeom>
          <a:noFill/>
          <a:ln w="9525">
            <a:noFill/>
          </a:ln>
        </p:spPr>
        <p:txBody>
          <a:bodyPr wrap="square">
            <a:spAutoFit/>
          </a:bodyPr>
          <a:lstStyle/>
          <a:p>
            <a:pPr indent="0"/>
            <a:r>
              <a:rPr lang="zh-CN" sz="2400" b="1">
                <a:ea typeface="宋体" panose="02010600030101010101" pitchFamily="2" charset="-122"/>
              </a:rPr>
              <a:t>写出与诗意对应的诗句。</a:t>
            </a:r>
            <a:endParaRPr lang="zh-CN" sz="2400" b="0">
              <a:ea typeface="宋体" panose="02010600030101010101" pitchFamily="2" charset="-122"/>
            </a:endParaRPr>
          </a:p>
          <a:p>
            <a:pPr indent="0"/>
            <a:r>
              <a:rPr lang="zh-CN" sz="2400" b="0">
                <a:ea typeface="宋体" panose="02010600030101010101" pitchFamily="2" charset="-122"/>
              </a:rPr>
              <a:t>1.农历二月，村子前后的青草已经渐渐发芽生长，黄莺飞来飞去。杨柳披着长长的绿枝条，随风摆动，好像在轻轻地抚摸着堤岸。</a:t>
            </a:r>
            <a:endParaRPr lang="en-US" sz="2400" b="0">
              <a:latin typeface="宋体" panose="02010600030101010101" pitchFamily="2" charset="-122"/>
            </a:endParaRPr>
          </a:p>
          <a:p>
            <a:pPr indent="0"/>
            <a:r>
              <a:rPr lang="en-US" sz="2400" b="0">
                <a:latin typeface="宋体" panose="02010600030101010101" pitchFamily="2" charset="-122"/>
              </a:rPr>
              <a:t> </a:t>
            </a:r>
            <a:r>
              <a:rPr lang="en-US" sz="2400" b="0" u="sng">
                <a:latin typeface="宋体" panose="02010600030101010101" pitchFamily="2" charset="-122"/>
              </a:rPr>
              <a:t>                             </a:t>
            </a:r>
            <a:endParaRPr lang="en-US" sz="2400" b="0" u="sng">
              <a:latin typeface="宋体" panose="02010600030101010101" pitchFamily="2" charset="-122"/>
            </a:endParaRPr>
          </a:p>
          <a:p>
            <a:pPr indent="0"/>
            <a:r>
              <a:rPr lang="en-US" sz="2400" b="0" u="sng">
                <a:latin typeface="宋体" panose="02010600030101010101" pitchFamily="2" charset="-122"/>
              </a:rPr>
              <a:t>                                 </a:t>
            </a:r>
            <a:endParaRPr lang="zh-CN" sz="2400" b="0">
              <a:ea typeface="宋体" panose="02010600030101010101" pitchFamily="2" charset="-122"/>
            </a:endParaRPr>
          </a:p>
          <a:p>
            <a:pPr indent="0"/>
            <a:r>
              <a:rPr lang="zh-CN" sz="2400" b="0">
                <a:ea typeface="宋体" panose="02010600030101010101" pitchFamily="2" charset="-122"/>
              </a:rPr>
              <a:t>2.高高的柳树长满了翠绿的新叶，轻柔的柳枝垂下来，就像万条轻轻飘动的绿色丝带。</a:t>
            </a:r>
            <a:endParaRPr lang="en-US" sz="2400" b="0">
              <a:latin typeface="宋体" panose="02010600030101010101" pitchFamily="2" charset="-122"/>
            </a:endParaRPr>
          </a:p>
          <a:p>
            <a:pPr indent="0"/>
            <a:r>
              <a:rPr lang="en-US" b="0">
                <a:latin typeface="宋体" panose="02010600030101010101" pitchFamily="2" charset="-122"/>
              </a:rPr>
              <a:t> </a:t>
            </a:r>
            <a:r>
              <a:rPr lang="en-US" b="0" u="sng">
                <a:latin typeface="宋体" panose="02010600030101010101" pitchFamily="2" charset="-122"/>
              </a:rPr>
              <a:t>                             </a:t>
            </a:r>
            <a:endParaRPr lang="en-US" b="0" u="sng">
              <a:latin typeface="宋体" panose="02010600030101010101" pitchFamily="2" charset="-122"/>
            </a:endParaRPr>
          </a:p>
          <a:p>
            <a:pPr indent="0"/>
            <a:r>
              <a:rPr lang="en-US" b="0" u="sng">
                <a:latin typeface="宋体" panose="02010600030101010101" pitchFamily="2" charset="-122"/>
              </a:rPr>
              <a:t>                              </a:t>
            </a:r>
            <a:endParaRPr lang="zh-CN" altLang="en-US"/>
          </a:p>
        </p:txBody>
      </p:sp>
      <p:sp>
        <p:nvSpPr>
          <p:cNvPr id="3" name="文本框 2"/>
          <p:cNvSpPr txBox="1"/>
          <p:nvPr/>
        </p:nvSpPr>
        <p:spPr>
          <a:xfrm>
            <a:off x="2305685" y="3069590"/>
            <a:ext cx="4915535"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草长莺飞二月天，拂堤杨柳醉春烟。</a:t>
            </a:r>
            <a:endParaRPr lang="zh-CN" altLang="en-US" sz="2400">
              <a:solidFill>
                <a:srgbClr val="FF0000"/>
              </a:solidFill>
              <a:latin typeface="楷体" panose="02010609060101010101" charset="-122"/>
              <a:ea typeface="楷体" panose="02010609060101010101" charset="-122"/>
            </a:endParaRPr>
          </a:p>
        </p:txBody>
      </p:sp>
      <p:sp>
        <p:nvSpPr>
          <p:cNvPr id="4" name="文本框 3"/>
          <p:cNvSpPr txBox="1"/>
          <p:nvPr/>
        </p:nvSpPr>
        <p:spPr>
          <a:xfrm>
            <a:off x="2387600" y="4407535"/>
            <a:ext cx="4915535" cy="460375"/>
          </a:xfrm>
          <a:prstGeom prst="rect">
            <a:avLst/>
          </a:prstGeom>
          <a:noFill/>
        </p:spPr>
        <p:txBody>
          <a:bodyPr wrap="square" rtlCol="0">
            <a:spAutoFit/>
          </a:bodyPr>
          <a:lstStyle/>
          <a:p>
            <a:r>
              <a:rPr lang="zh-CN" altLang="en-US" sz="2400">
                <a:solidFill>
                  <a:srgbClr val="FF0000"/>
                </a:solidFill>
                <a:latin typeface="楷体" panose="02010609060101010101" charset="-122"/>
                <a:ea typeface="楷体" panose="02010609060101010101" charset="-122"/>
              </a:rPr>
              <a:t>碧玉妆成一树高，万条垂下绿丝绦。</a:t>
            </a:r>
            <a:endParaRPr lang="zh-CN" altLang="en-US" sz="2400">
              <a:solidFill>
                <a:srgbClr val="FF00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16" y="-1"/>
            <a:ext cx="9157816" cy="516912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5910" y="53975"/>
            <a:ext cx="3242945" cy="1761490"/>
            <a:chOff x="8618" y="32"/>
            <a:chExt cx="3662" cy="2774"/>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rcRect t="46724"/>
            <a:stretch>
              <a:fillRect/>
            </a:stretch>
          </p:blipFill>
          <p:spPr>
            <a:xfrm>
              <a:off x="8618" y="32"/>
              <a:ext cx="3662" cy="2774"/>
            </a:xfrm>
            <a:prstGeom prst="rect">
              <a:avLst/>
            </a:prstGeom>
          </p:spPr>
        </p:pic>
        <p:sp>
          <p:nvSpPr>
            <p:cNvPr id="2" name="文本框 1"/>
            <p:cNvSpPr txBox="1"/>
            <p:nvPr/>
          </p:nvSpPr>
          <p:spPr>
            <a:xfrm>
              <a:off x="9264" y="1057"/>
              <a:ext cx="2140"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巩固练习</a:t>
              </a:r>
              <a:endParaRPr lang="zh-CN" altLang="en-US" sz="2400" b="1">
                <a:latin typeface="楷体" panose="02010609060101010101" charset="-122"/>
                <a:ea typeface="楷体" panose="02010609060101010101" charset="-122"/>
              </a:endParaRPr>
            </a:p>
          </p:txBody>
        </p:sp>
      </p:grpSp>
      <p:sp>
        <p:nvSpPr>
          <p:cNvPr id="102" name="文本框 101"/>
          <p:cNvSpPr txBox="1"/>
          <p:nvPr/>
        </p:nvSpPr>
        <p:spPr>
          <a:xfrm>
            <a:off x="516890" y="1642745"/>
            <a:ext cx="8110220" cy="2984500"/>
          </a:xfrm>
          <a:prstGeom prst="rect">
            <a:avLst/>
          </a:prstGeom>
          <a:noFill/>
          <a:ln w="9525">
            <a:noFill/>
          </a:ln>
        </p:spPr>
        <p:txBody>
          <a:bodyPr wrap="square">
            <a:spAutoFit/>
          </a:bodyPr>
          <a:lstStyle/>
          <a:p>
            <a:pPr indent="0"/>
            <a:r>
              <a:rPr lang="zh-CN" sz="3200" b="0" smtClean="0">
                <a:latin typeface="楷体" panose="02010609060101010101" charset="-122"/>
                <a:ea typeface="楷体" panose="02010609060101010101" charset="-122"/>
                <a:cs typeface="楷体" panose="02010609060101010101" charset="-122"/>
              </a:rPr>
              <a:t>用</a:t>
            </a:r>
            <a:r>
              <a:rPr lang="en-US" sz="3200" b="0">
                <a:latin typeface="楷体" panose="02010609060101010101" charset="-122"/>
                <a:ea typeface="楷体" panose="02010609060101010101" charset="-122"/>
                <a:cs typeface="楷体" panose="02010609060101010101" charset="-122"/>
              </a:rPr>
              <a:t>“√</a:t>
            </a:r>
            <a:r>
              <a:rPr lang="en-US" sz="3200" b="0" smtClean="0">
                <a:latin typeface="楷体" panose="02010609060101010101" charset="-122"/>
                <a:ea typeface="楷体" panose="02010609060101010101" charset="-122"/>
                <a:cs typeface="楷体" panose="02010609060101010101" charset="-122"/>
              </a:rPr>
              <a:t>”</a:t>
            </a:r>
            <a:r>
              <a:rPr lang="zh-CN" altLang="en-US" sz="3200" b="0" smtClean="0">
                <a:latin typeface="楷体" panose="02010609060101010101" charset="-122"/>
                <a:ea typeface="楷体" panose="02010609060101010101" charset="-122"/>
                <a:cs typeface="楷体" panose="02010609060101010101" charset="-122"/>
              </a:rPr>
              <a:t>给</a:t>
            </a:r>
            <a:r>
              <a:rPr lang="zh-CN" sz="3200" b="0" smtClean="0">
                <a:solidFill>
                  <a:srgbClr val="FF0000"/>
                </a:solidFill>
                <a:latin typeface="楷体" panose="02010609060101010101" charset="-122"/>
                <a:ea typeface="楷体" panose="02010609060101010101" charset="-122"/>
                <a:cs typeface="楷体" panose="02010609060101010101" charset="-122"/>
              </a:rPr>
              <a:t>红色</a:t>
            </a:r>
            <a:r>
              <a:rPr lang="zh-CN" sz="3200" b="0">
                <a:solidFill>
                  <a:srgbClr val="FF0000"/>
                </a:solidFill>
                <a:latin typeface="楷体" panose="02010609060101010101" charset="-122"/>
                <a:ea typeface="楷体" panose="02010609060101010101" charset="-122"/>
                <a:cs typeface="楷体" panose="02010609060101010101" charset="-122"/>
              </a:rPr>
              <a:t>字</a:t>
            </a:r>
            <a:r>
              <a:rPr lang="zh-CN" sz="3200" b="0">
                <a:latin typeface="楷体" panose="02010609060101010101" charset="-122"/>
                <a:ea typeface="楷体" panose="02010609060101010101" charset="-122"/>
                <a:cs typeface="楷体" panose="02010609060101010101" charset="-122"/>
              </a:rPr>
              <a:t>选择正确的读音。</a:t>
            </a:r>
            <a:endParaRPr lang="zh-CN" sz="3200" b="0">
              <a:latin typeface="楷体" panose="02010609060101010101" charset="-122"/>
              <a:ea typeface="楷体" panose="02010609060101010101" charset="-122"/>
              <a:cs typeface="楷体" panose="02010609060101010101" charset="-122"/>
            </a:endParaRPr>
          </a:p>
          <a:p>
            <a:pPr indent="0"/>
            <a:endParaRPr lang="zh-CN" sz="3200" b="0">
              <a:latin typeface="楷体" panose="02010609060101010101" charset="-122"/>
              <a:ea typeface="楷体" panose="02010609060101010101" charset="-122"/>
              <a:cs typeface="楷体" panose="02010609060101010101" charset="-122"/>
            </a:endParaRPr>
          </a:p>
          <a:p>
            <a:pPr indent="0"/>
            <a:r>
              <a:rPr lang="zh-CN" sz="3200" b="0">
                <a:latin typeface="汉语拼音" panose="000B0604020202020204" pitchFamily="34" charset="0"/>
                <a:ea typeface="楷体" panose="02010609060101010101" charset="-122"/>
                <a:cs typeface="汉语拼音" panose="000B0604020202020204" pitchFamily="34" charset="0"/>
              </a:rPr>
              <a:t>河</a:t>
            </a:r>
            <a:r>
              <a:rPr lang="zh-CN" sz="3200" b="0">
                <a:solidFill>
                  <a:srgbClr val="FF0000"/>
                </a:solidFill>
                <a:latin typeface="汉语拼音" panose="000B0604020202020204" pitchFamily="34" charset="0"/>
                <a:ea typeface="楷体" panose="02010609060101010101" charset="-122"/>
                <a:cs typeface="汉语拼音" panose="000B0604020202020204" pitchFamily="34" charset="0"/>
              </a:rPr>
              <a:t>堤</a:t>
            </a:r>
            <a:r>
              <a:rPr lang="zh-CN" sz="3200" b="0">
                <a:latin typeface="汉语拼音" panose="000B0604020202020204" pitchFamily="34" charset="0"/>
                <a:ea typeface="楷体" panose="02010609060101010101" charset="-122"/>
                <a:cs typeface="汉语拼音" panose="000B0604020202020204" pitchFamily="34" charset="0"/>
              </a:rPr>
              <a:t>（</a:t>
            </a:r>
            <a:r>
              <a:rPr lang="en-US" sz="3200" b="0" err="1">
                <a:latin typeface="汉语拼音" panose="000B0604020202020204" pitchFamily="34" charset="0"/>
                <a:ea typeface="楷体" panose="02010609060101010101" charset="-122"/>
                <a:cs typeface="汉语拼音" panose="000B0604020202020204" pitchFamily="34" charset="0"/>
              </a:rPr>
              <a:t>dī  tí</a:t>
            </a:r>
            <a:r>
              <a:rPr lang="zh-CN" sz="3200" b="0">
                <a:latin typeface="汉语拼音" panose="000B0604020202020204" pitchFamily="34" charset="0"/>
                <a:ea typeface="楷体" panose="02010609060101010101" charset="-122"/>
                <a:cs typeface="汉语拼音" panose="000B0604020202020204" pitchFamily="34" charset="0"/>
              </a:rPr>
              <a:t>）</a:t>
            </a:r>
            <a:r>
              <a:rPr lang="en-US" sz="3200" b="0">
                <a:latin typeface="汉语拼音" panose="000B0604020202020204" pitchFamily="34" charset="0"/>
                <a:ea typeface="楷体" panose="02010609060101010101" charset="-122"/>
                <a:cs typeface="汉语拼音" panose="000B0604020202020204" pitchFamily="34" charset="0"/>
              </a:rPr>
              <a:t>      </a:t>
            </a:r>
            <a:r>
              <a:rPr lang="en-US" sz="3200" b="0" smtClean="0">
                <a:latin typeface="汉语拼音" panose="000B0604020202020204" pitchFamily="34" charset="0"/>
                <a:ea typeface="楷体" panose="02010609060101010101" charset="-122"/>
                <a:cs typeface="汉语拼音" panose="000B0604020202020204" pitchFamily="34" charset="0"/>
              </a:rPr>
              <a:t>       </a:t>
            </a:r>
            <a:r>
              <a:rPr lang="zh-CN" sz="3200" b="0" smtClean="0">
                <a:latin typeface="汉语拼音" panose="000B0604020202020204" pitchFamily="34" charset="0"/>
                <a:ea typeface="楷体" panose="02010609060101010101" charset="-122"/>
                <a:cs typeface="汉语拼音" panose="000B0604020202020204" pitchFamily="34" charset="0"/>
              </a:rPr>
              <a:t>吹</a:t>
            </a:r>
            <a:r>
              <a:rPr lang="zh-CN" sz="3200" b="0" smtClean="0">
                <a:solidFill>
                  <a:srgbClr val="FF0000"/>
                </a:solidFill>
                <a:latin typeface="汉语拼音" panose="000B0604020202020204" pitchFamily="34" charset="0"/>
                <a:ea typeface="楷体" panose="02010609060101010101" charset="-122"/>
                <a:cs typeface="汉语拼音" panose="000B0604020202020204" pitchFamily="34" charset="0"/>
              </a:rPr>
              <a:t>拂</a:t>
            </a:r>
            <a:r>
              <a:rPr lang="zh-CN" sz="3200" b="0">
                <a:latin typeface="汉语拼音" panose="000B0604020202020204" pitchFamily="34" charset="0"/>
                <a:ea typeface="楷体" panose="02010609060101010101" charset="-122"/>
                <a:cs typeface="汉语拼音" panose="000B0604020202020204" pitchFamily="34" charset="0"/>
              </a:rPr>
              <a:t>（</a:t>
            </a:r>
            <a:r>
              <a:rPr lang="en-US" sz="3200" b="0" err="1">
                <a:latin typeface="汉语拼音" panose="000B0604020202020204" pitchFamily="34" charset="0"/>
                <a:ea typeface="楷体" panose="02010609060101010101" charset="-122"/>
                <a:cs typeface="汉语拼音" panose="000B0604020202020204" pitchFamily="34" charset="0"/>
              </a:rPr>
              <a:t>fó  fú</a:t>
            </a:r>
            <a:r>
              <a:rPr lang="zh-CN" sz="3200" b="0">
                <a:latin typeface="汉语拼音" panose="000B0604020202020204" pitchFamily="34" charset="0"/>
                <a:ea typeface="楷体" panose="02010609060101010101" charset="-122"/>
                <a:cs typeface="汉语拼音" panose="000B0604020202020204" pitchFamily="34" charset="0"/>
              </a:rPr>
              <a:t>）</a:t>
            </a:r>
            <a:r>
              <a:rPr lang="en-US" sz="3200" b="0">
                <a:latin typeface="汉语拼音" panose="000B0604020202020204" pitchFamily="34" charset="0"/>
                <a:ea typeface="楷体" panose="02010609060101010101" charset="-122"/>
                <a:cs typeface="汉语拼音" panose="000B0604020202020204" pitchFamily="34" charset="0"/>
              </a:rPr>
              <a:t>     </a:t>
            </a:r>
            <a:r>
              <a:rPr lang="zh-CN" sz="3200" b="0">
                <a:latin typeface="汉语拼音" panose="000B0604020202020204" pitchFamily="34" charset="0"/>
                <a:ea typeface="楷体" panose="02010609060101010101" charset="-122"/>
                <a:cs typeface="汉语拼音" panose="000B0604020202020204" pitchFamily="34" charset="0"/>
              </a:rPr>
              <a:t>  </a:t>
            </a:r>
            <a:endParaRPr lang="zh-CN" sz="3200" b="0">
              <a:latin typeface="汉语拼音" panose="000B0604020202020204" pitchFamily="34" charset="0"/>
              <a:ea typeface="楷体" panose="02010609060101010101" charset="-122"/>
              <a:cs typeface="汉语拼音" panose="000B0604020202020204" pitchFamily="34" charset="0"/>
            </a:endParaRPr>
          </a:p>
          <a:p>
            <a:pPr indent="0"/>
            <a:r>
              <a:rPr lang="zh-CN" sz="3200" b="0">
                <a:solidFill>
                  <a:srgbClr val="FF0000"/>
                </a:solidFill>
                <a:latin typeface="汉语拼音" panose="000B0604020202020204" pitchFamily="34" charset="0"/>
                <a:ea typeface="楷体" panose="02010609060101010101" charset="-122"/>
                <a:cs typeface="汉语拼音" panose="000B0604020202020204" pitchFamily="34" charset="0"/>
              </a:rPr>
              <a:t>嫩</a:t>
            </a:r>
            <a:r>
              <a:rPr lang="zh-CN" sz="3200" b="0">
                <a:latin typeface="汉语拼音" panose="000B0604020202020204" pitchFamily="34" charset="0"/>
                <a:ea typeface="楷体" panose="02010609060101010101" charset="-122"/>
                <a:cs typeface="汉语拼音" panose="000B0604020202020204" pitchFamily="34" charset="0"/>
              </a:rPr>
              <a:t>芽（</a:t>
            </a:r>
            <a:r>
              <a:rPr lang="en-US" sz="3200" b="0" err="1">
                <a:latin typeface="汉语拼音" panose="000B0604020202020204" pitchFamily="34" charset="0"/>
                <a:ea typeface="楷体" panose="02010609060101010101" charset="-122"/>
                <a:cs typeface="汉语拼音" panose="000B0604020202020204" pitchFamily="34" charset="0"/>
              </a:rPr>
              <a:t>lèn  nèn</a:t>
            </a:r>
            <a:r>
              <a:rPr lang="zh-CN" sz="3200" b="0">
                <a:latin typeface="汉语拼音" panose="000B0604020202020204" pitchFamily="34" charset="0"/>
                <a:ea typeface="楷体" panose="02010609060101010101" charset="-122"/>
                <a:cs typeface="汉语拼音" panose="000B0604020202020204" pitchFamily="34" charset="0"/>
              </a:rPr>
              <a:t>）    </a:t>
            </a:r>
            <a:r>
              <a:rPr lang="en-US" altLang="zh-CN" sz="3200" b="0" smtClean="0">
                <a:latin typeface="汉语拼音" panose="000B0604020202020204" pitchFamily="34" charset="0"/>
                <a:ea typeface="楷体" panose="02010609060101010101" charset="-122"/>
                <a:cs typeface="汉语拼音" panose="000B0604020202020204" pitchFamily="34" charset="0"/>
              </a:rPr>
              <a:t>    </a:t>
            </a:r>
            <a:r>
              <a:rPr lang="zh-CN" sz="3200" b="0" smtClean="0">
                <a:solidFill>
                  <a:srgbClr val="FF0000"/>
                </a:solidFill>
                <a:latin typeface="汉语拼音" panose="000B0604020202020204" pitchFamily="34" charset="0"/>
                <a:ea typeface="楷体" panose="02010609060101010101" charset="-122"/>
                <a:cs typeface="汉语拼音" panose="000B0604020202020204" pitchFamily="34" charset="0"/>
              </a:rPr>
              <a:t>询</a:t>
            </a:r>
            <a:r>
              <a:rPr lang="zh-CN" sz="3200" b="0" smtClean="0">
                <a:latin typeface="汉语拼音" panose="000B0604020202020204" pitchFamily="34" charset="0"/>
                <a:ea typeface="楷体" panose="02010609060101010101" charset="-122"/>
                <a:cs typeface="汉语拼音" panose="000B0604020202020204" pitchFamily="34" charset="0"/>
              </a:rPr>
              <a:t>问</a:t>
            </a:r>
            <a:r>
              <a:rPr lang="en-US" sz="3200" b="0">
                <a:latin typeface="汉语拼音" panose="000B0604020202020204" pitchFamily="34" charset="0"/>
                <a:ea typeface="楷体" panose="02010609060101010101" charset="-122"/>
                <a:cs typeface="汉语拼音" panose="000B0604020202020204" pitchFamily="34" charset="0"/>
              </a:rPr>
              <a:t>(xún  xùn</a:t>
            </a:r>
            <a:r>
              <a:rPr lang="zh-CN" sz="3200" b="0">
                <a:latin typeface="汉语拼音" panose="000B0604020202020204" pitchFamily="34" charset="0"/>
                <a:ea typeface="楷体" panose="02010609060101010101" charset="-122"/>
                <a:cs typeface="汉语拼音" panose="000B0604020202020204" pitchFamily="34" charset="0"/>
              </a:rPr>
              <a:t>）  </a:t>
            </a:r>
            <a:endParaRPr lang="zh-CN" sz="3200" b="0">
              <a:latin typeface="汉语拼音" panose="000B0604020202020204" pitchFamily="34" charset="0"/>
              <a:ea typeface="楷体" panose="02010609060101010101" charset="-122"/>
              <a:cs typeface="汉语拼音" panose="000B0604020202020204" pitchFamily="34" charset="0"/>
            </a:endParaRPr>
          </a:p>
          <a:p>
            <a:pPr indent="0"/>
            <a:r>
              <a:rPr lang="zh-CN" sz="3200" b="0">
                <a:latin typeface="汉语拼音" panose="000B0604020202020204" pitchFamily="34" charset="0"/>
                <a:ea typeface="楷体" panose="02010609060101010101" charset="-122"/>
                <a:cs typeface="汉语拼音" panose="000B0604020202020204" pitchFamily="34" charset="0"/>
              </a:rPr>
              <a:t>丝</a:t>
            </a:r>
            <a:r>
              <a:rPr lang="zh-CN" sz="3200" b="0">
                <a:solidFill>
                  <a:srgbClr val="FF0000"/>
                </a:solidFill>
                <a:latin typeface="汉语拼音" panose="000B0604020202020204" pitchFamily="34" charset="0"/>
                <a:ea typeface="楷体" panose="02010609060101010101" charset="-122"/>
                <a:cs typeface="汉语拼音" panose="000B0604020202020204" pitchFamily="34" charset="0"/>
              </a:rPr>
              <a:t>绦</a:t>
            </a:r>
            <a:r>
              <a:rPr lang="zh-CN" sz="3200" b="0">
                <a:latin typeface="汉语拼音" panose="000B0604020202020204" pitchFamily="34" charset="0"/>
                <a:ea typeface="楷体" panose="02010609060101010101" charset="-122"/>
                <a:cs typeface="汉语拼音" panose="000B0604020202020204" pitchFamily="34" charset="0"/>
              </a:rPr>
              <a:t>（</a:t>
            </a:r>
            <a:r>
              <a:rPr lang="en-US" sz="3200" b="0" err="1">
                <a:latin typeface="汉语拼音" panose="000B0604020202020204" pitchFamily="34" charset="0"/>
                <a:ea typeface="楷体" panose="02010609060101010101" charset="-122"/>
                <a:cs typeface="汉语拼音" panose="000B0604020202020204" pitchFamily="34" charset="0"/>
              </a:rPr>
              <a:t>tiáo  tāo</a:t>
            </a:r>
            <a:r>
              <a:rPr lang="zh-CN" sz="3200" b="0">
                <a:latin typeface="汉语拼音" panose="000B0604020202020204" pitchFamily="34" charset="0"/>
                <a:ea typeface="楷体" panose="02010609060101010101" charset="-122"/>
                <a:cs typeface="汉语拼音" panose="000B0604020202020204" pitchFamily="34" charset="0"/>
              </a:rPr>
              <a:t>） </a:t>
            </a:r>
            <a:r>
              <a:rPr lang="en-US" sz="3200" b="0">
                <a:latin typeface="汉语拼音" panose="000B0604020202020204" pitchFamily="34" charset="0"/>
                <a:ea typeface="楷体" panose="02010609060101010101" charset="-122"/>
                <a:cs typeface="汉语拼音" panose="000B0604020202020204" pitchFamily="34" charset="0"/>
              </a:rPr>
              <a:t>  </a:t>
            </a:r>
            <a:r>
              <a:rPr lang="en-US" sz="3200" b="0" smtClean="0">
                <a:latin typeface="汉语拼音" panose="000B0604020202020204" pitchFamily="34" charset="0"/>
                <a:ea typeface="楷体" panose="02010609060101010101" charset="-122"/>
                <a:cs typeface="汉语拼音" panose="000B0604020202020204" pitchFamily="34" charset="0"/>
              </a:rPr>
              <a:t>   </a:t>
            </a:r>
            <a:r>
              <a:rPr lang="zh-CN" sz="3200" b="0" smtClean="0">
                <a:latin typeface="汉语拼音" panose="000B0604020202020204" pitchFamily="34" charset="0"/>
                <a:ea typeface="楷体" panose="02010609060101010101" charset="-122"/>
                <a:cs typeface="汉语拼音" panose="000B0604020202020204" pitchFamily="34" charset="0"/>
              </a:rPr>
              <a:t>棉</a:t>
            </a:r>
            <a:r>
              <a:rPr lang="zh-CN" sz="3200" b="0" smtClean="0">
                <a:solidFill>
                  <a:srgbClr val="FF0000"/>
                </a:solidFill>
                <a:latin typeface="汉语拼音" panose="000B0604020202020204" pitchFamily="34" charset="0"/>
                <a:ea typeface="楷体" panose="02010609060101010101" charset="-122"/>
                <a:cs typeface="汉语拼音" panose="000B0604020202020204" pitchFamily="34" charset="0"/>
              </a:rPr>
              <a:t>袄</a:t>
            </a:r>
            <a:r>
              <a:rPr lang="zh-CN" sz="3200" b="0">
                <a:latin typeface="汉语拼音" panose="000B0604020202020204" pitchFamily="34" charset="0"/>
                <a:ea typeface="楷体" panose="02010609060101010101" charset="-122"/>
                <a:cs typeface="汉语拼音" panose="000B0604020202020204" pitchFamily="34" charset="0"/>
              </a:rPr>
              <a:t>（</a:t>
            </a:r>
            <a:r>
              <a:rPr lang="en-US" sz="3200" b="0" err="1">
                <a:latin typeface="汉语拼音" panose="000B0604020202020204" pitchFamily="34" charset="0"/>
                <a:ea typeface="楷体" panose="02010609060101010101" charset="-122"/>
                <a:cs typeface="汉语拼音" panose="000B0604020202020204" pitchFamily="34" charset="0"/>
              </a:rPr>
              <a:t>ǎo  nǎo</a:t>
            </a:r>
            <a:r>
              <a:rPr lang="zh-CN" sz="3200" b="0">
                <a:latin typeface="汉语拼音" panose="000B0604020202020204" pitchFamily="34" charset="0"/>
                <a:ea typeface="楷体" panose="02010609060101010101" charset="-122"/>
                <a:cs typeface="汉语拼音" panose="000B0604020202020204" pitchFamily="34" charset="0"/>
              </a:rPr>
              <a:t>）    </a:t>
            </a:r>
            <a:r>
              <a:rPr lang="zh-CN" sz="2800" b="0">
                <a:latin typeface="汉语拼音" panose="000B0604020202020204" pitchFamily="34" charset="0"/>
                <a:ea typeface="宋体" panose="02010600030101010101" pitchFamily="2" charset="-122"/>
                <a:cs typeface="汉语拼音" panose="000B0604020202020204" pitchFamily="34" charset="0"/>
              </a:rPr>
              <a:t>  </a:t>
            </a:r>
            <a:endParaRPr lang="zh-CN" sz="2800" b="0">
              <a:latin typeface="汉语拼音" panose="000B0604020202020204" pitchFamily="34" charset="0"/>
              <a:ea typeface="宋体" panose="02010600030101010101" pitchFamily="2" charset="-122"/>
              <a:cs typeface="汉语拼音" panose="000B0604020202020204" pitchFamily="34" charset="0"/>
            </a:endParaRPr>
          </a:p>
          <a:p>
            <a:pPr indent="0"/>
            <a:r>
              <a:rPr lang="zh-CN" sz="2800" b="0">
                <a:latin typeface="Calibri" panose="020F0502020204030204"/>
                <a:ea typeface="宋体" panose="02010600030101010101" pitchFamily="2" charset="-122"/>
              </a:rPr>
              <a:t> </a:t>
            </a:r>
            <a:endParaRPr lang="zh-CN" altLang="en-US" sz="2800"/>
          </a:p>
        </p:txBody>
      </p:sp>
      <p:sp>
        <p:nvSpPr>
          <p:cNvPr id="3" name="文本框 2"/>
          <p:cNvSpPr txBox="1"/>
          <p:nvPr/>
        </p:nvSpPr>
        <p:spPr>
          <a:xfrm>
            <a:off x="1851239" y="2576195"/>
            <a:ext cx="640080" cy="645160"/>
          </a:xfrm>
          <a:prstGeom prst="rect">
            <a:avLst/>
          </a:prstGeom>
          <a:noFill/>
        </p:spPr>
        <p:txBody>
          <a:bodyPr wrap="none" rtlCol="0" anchor="t">
            <a:spAutoFit/>
          </a:bodyPr>
          <a:lstStyle/>
          <a:p>
            <a:r>
              <a:rPr lang="en-US" sz="360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60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425565" y="2540383"/>
            <a:ext cx="640080" cy="645160"/>
          </a:xfrm>
          <a:prstGeom prst="rect">
            <a:avLst/>
          </a:prstGeom>
          <a:noFill/>
        </p:spPr>
        <p:txBody>
          <a:bodyPr wrap="none" rtlCol="0" anchor="t">
            <a:spAutoFit/>
          </a:bodyPr>
          <a:lstStyle/>
          <a:p>
            <a:r>
              <a:rPr lang="en-US" sz="360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60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2664039" y="3063096"/>
            <a:ext cx="640080" cy="645160"/>
          </a:xfrm>
          <a:prstGeom prst="rect">
            <a:avLst/>
          </a:prstGeom>
          <a:noFill/>
        </p:spPr>
        <p:txBody>
          <a:bodyPr wrap="none" rtlCol="0" anchor="t">
            <a:spAutoFit/>
          </a:bodyPr>
          <a:lstStyle/>
          <a:p>
            <a:r>
              <a:rPr lang="en-US" sz="360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60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5681158" y="3063096"/>
            <a:ext cx="640080" cy="645160"/>
          </a:xfrm>
          <a:prstGeom prst="rect">
            <a:avLst/>
          </a:prstGeom>
          <a:noFill/>
        </p:spPr>
        <p:txBody>
          <a:bodyPr wrap="none" rtlCol="0" anchor="t">
            <a:spAutoFit/>
          </a:bodyPr>
          <a:lstStyle/>
          <a:p>
            <a:r>
              <a:rPr lang="en-US" sz="360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60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nvSpPr>
        <p:spPr>
          <a:xfrm>
            <a:off x="2820249" y="3708256"/>
            <a:ext cx="640080" cy="645160"/>
          </a:xfrm>
          <a:prstGeom prst="rect">
            <a:avLst/>
          </a:prstGeom>
          <a:noFill/>
        </p:spPr>
        <p:txBody>
          <a:bodyPr wrap="none" rtlCol="0" anchor="t">
            <a:spAutoFit/>
          </a:bodyPr>
          <a:lstStyle/>
          <a:p>
            <a:r>
              <a:rPr lang="en-US" sz="360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60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5837368" y="3583814"/>
            <a:ext cx="640080" cy="645160"/>
          </a:xfrm>
          <a:prstGeom prst="rect">
            <a:avLst/>
          </a:prstGeom>
          <a:noFill/>
        </p:spPr>
        <p:txBody>
          <a:bodyPr wrap="none" rtlCol="0" anchor="t">
            <a:spAutoFit/>
          </a:bodyPr>
          <a:lstStyle/>
          <a:p>
            <a:r>
              <a:rPr lang="en-US" sz="360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60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 y="273685"/>
            <a:ext cx="1076960" cy="1076960"/>
          </a:xfrm>
          <a:prstGeom prst="rect">
            <a:avLst/>
          </a:prstGeom>
        </p:spPr>
      </p:pic>
      <p:grpSp>
        <p:nvGrpSpPr>
          <p:cNvPr id="3" name="组合 2"/>
          <p:cNvGrpSpPr/>
          <p:nvPr/>
        </p:nvGrpSpPr>
        <p:grpSpPr>
          <a:xfrm>
            <a:off x="1072515" y="552900"/>
            <a:ext cx="2513330" cy="508324"/>
            <a:chOff x="458" y="988"/>
            <a:chExt cx="4134" cy="912"/>
          </a:xfrm>
          <a:effectLst>
            <a:outerShdw blurRad="50800" dist="38100" dir="2700000" algn="tl" rotWithShape="0">
              <a:prstClr val="black">
                <a:alpha val="40000"/>
              </a:prstClr>
            </a:outerShdw>
          </a:effectLst>
        </p:grpSpPr>
        <p:sp>
          <p:nvSpPr>
            <p:cNvPr id="4" name="流程图: 延期 3"/>
            <p:cNvSpPr/>
            <p:nvPr/>
          </p:nvSpPr>
          <p:spPr>
            <a:xfrm>
              <a:off x="623" y="988"/>
              <a:ext cx="3969" cy="908"/>
            </a:xfrm>
            <a:prstGeom prst="flowChartDelay">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endParaRPr>
            </a:p>
          </p:txBody>
        </p:sp>
        <p:sp>
          <p:nvSpPr>
            <p:cNvPr id="59" name="文本框 14">
              <a:hlinkClick r:id="rId2" action="ppaction://hlinkfile"/>
            </p:cNvPr>
            <p:cNvSpPr txBox="1"/>
            <p:nvPr/>
          </p:nvSpPr>
          <p:spPr>
            <a:xfrm>
              <a:off x="458" y="1005"/>
              <a:ext cx="3688" cy="895"/>
            </a:xfrm>
            <a:prstGeom prst="rect">
              <a:avLst/>
            </a:prstGeom>
            <a:noFill/>
          </p:spPr>
          <p:txBody>
            <a:bodyPr wrap="square" lIns="68580" tIns="34290" rIns="68580" bIns="34290" rtlCol="0">
              <a:spAutoFit/>
            </a:bodyPr>
            <a:lstStyle/>
            <a:p>
              <a:pPr algn="ctr"/>
              <a:r>
                <a:rPr lang="zh-CN" altLang="en-US" sz="2800" b="1">
                  <a:solidFill>
                    <a:schemeClr val="tx1"/>
                  </a:solidFill>
                  <a:latin typeface="楷体" panose="02010609060101010101" charset="-122"/>
                  <a:ea typeface="楷体" panose="02010609060101010101" charset="-122"/>
                </a:rPr>
                <a:t>易</a:t>
              </a:r>
              <a:r>
                <a:rPr lang="zh-CN" altLang="en-US" sz="2800" b="1">
                  <a:solidFill>
                    <a:schemeClr val="tx1"/>
                  </a:solidFill>
                  <a:latin typeface="楷体" panose="02010609060101010101" charset="-122"/>
                  <a:ea typeface="楷体" panose="02010609060101010101" charset="-122"/>
                  <a:sym typeface="+mn-ea"/>
                </a:rPr>
                <a:t>写错的字</a:t>
              </a:r>
              <a:endParaRPr lang="zh-CN" altLang="en-US" sz="2800" b="1">
                <a:solidFill>
                  <a:schemeClr val="tx1"/>
                </a:solidFill>
                <a:latin typeface="楷体" panose="02010609060101010101" charset="-122"/>
                <a:ea typeface="楷体" panose="02010609060101010101" charset="-122"/>
                <a:sym typeface="+mn-ea"/>
              </a:endParaRPr>
            </a:p>
          </p:txBody>
        </p:sp>
      </p:grpSp>
      <p:graphicFrame>
        <p:nvGraphicFramePr>
          <p:cNvPr id="10" name="表格 9"/>
          <p:cNvGraphicFramePr>
            <a:graphicFrameLocks noGrp="1"/>
          </p:cNvGraphicFramePr>
          <p:nvPr/>
        </p:nvGraphicFramePr>
        <p:xfrm>
          <a:off x="1183095" y="1984430"/>
          <a:ext cx="1439864" cy="742958"/>
        </p:xfrm>
        <a:graphic>
          <a:graphicData uri="http://schemas.openxmlformats.org/drawingml/2006/table">
            <a:tbl>
              <a:tblPr firstRow="1" bandRow="1"/>
              <a:tblGrid>
                <a:gridCol w="360045"/>
                <a:gridCol w="360045"/>
                <a:gridCol w="359808"/>
                <a:gridCol w="359966"/>
              </a:tblGrid>
              <a:tr h="377190">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760">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表格 11"/>
          <p:cNvGraphicFramePr>
            <a:graphicFrameLocks noGrp="1"/>
          </p:cNvGraphicFramePr>
          <p:nvPr/>
        </p:nvGraphicFramePr>
        <p:xfrm>
          <a:off x="5054930" y="1992982"/>
          <a:ext cx="1439943" cy="731838"/>
        </p:xfrm>
        <a:graphic>
          <a:graphicData uri="http://schemas.openxmlformats.org/drawingml/2006/table">
            <a:tbl>
              <a:tblPr firstRow="1" bandRow="1"/>
              <a:tblGrid>
                <a:gridCol w="359966"/>
                <a:gridCol w="359966"/>
                <a:gridCol w="359966"/>
                <a:gridCol w="360045"/>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5" name="表格 14"/>
          <p:cNvGraphicFramePr>
            <a:graphicFrameLocks noGrp="1"/>
          </p:cNvGraphicFramePr>
          <p:nvPr/>
        </p:nvGraphicFramePr>
        <p:xfrm>
          <a:off x="3089920" y="2012637"/>
          <a:ext cx="1439943" cy="731838"/>
        </p:xfrm>
        <a:graphic>
          <a:graphicData uri="http://schemas.openxmlformats.org/drawingml/2006/table">
            <a:tbl>
              <a:tblPr firstRow="1" bandRow="1"/>
              <a:tblGrid>
                <a:gridCol w="359966"/>
                <a:gridCol w="359966"/>
                <a:gridCol w="359966"/>
                <a:gridCol w="360045"/>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矩形 16"/>
          <p:cNvSpPr/>
          <p:nvPr/>
        </p:nvSpPr>
        <p:spPr>
          <a:xfrm>
            <a:off x="1183095" y="1979985"/>
            <a:ext cx="1460500" cy="706755"/>
          </a:xfrm>
          <a:prstGeom prst="rect">
            <a:avLst/>
          </a:prstGeom>
          <a:noFill/>
          <a:ln w="9525">
            <a:noFill/>
          </a:ln>
        </p:spPr>
        <p:txBody>
          <a:bodyPr wrap="none" anchor="t">
            <a:spAutoFit/>
          </a:bodyPr>
          <a:lstStyle/>
          <a:p>
            <a:pPr defTabSz="914400"/>
            <a:r>
              <a:rPr lang="zh-CN" altLang="en-US" sz="4000" b="1">
                <a:solidFill>
                  <a:schemeClr val="tx1"/>
                </a:solidFill>
                <a:latin typeface="楷体" panose="02010609060101010101" charset="-122"/>
                <a:ea typeface="楷体" panose="02010609060101010101" charset="-122"/>
              </a:rPr>
              <a:t>古 </a:t>
            </a:r>
            <a:r>
              <a:rPr lang="zh-CN" altLang="en-US" sz="4000" b="1">
                <a:solidFill>
                  <a:srgbClr val="FF0000"/>
                </a:solidFill>
                <a:latin typeface="楷体" panose="02010609060101010101" charset="-122"/>
                <a:ea typeface="楷体" panose="02010609060101010101" charset="-122"/>
              </a:rPr>
              <a:t>诗</a:t>
            </a:r>
            <a:endParaRPr lang="zh-CN" altLang="en-US" sz="4000" b="1">
              <a:solidFill>
                <a:srgbClr val="FF0000"/>
              </a:solidFill>
              <a:latin typeface="楷体" panose="02010609060101010101" charset="-122"/>
              <a:ea typeface="楷体" panose="02010609060101010101" charset="-122"/>
            </a:endParaRPr>
          </a:p>
        </p:txBody>
      </p:sp>
      <p:sp>
        <p:nvSpPr>
          <p:cNvPr id="18" name="矩形 17"/>
          <p:cNvSpPr/>
          <p:nvPr/>
        </p:nvSpPr>
        <p:spPr>
          <a:xfrm>
            <a:off x="5045405" y="2015207"/>
            <a:ext cx="1471878" cy="707886"/>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趁</a:t>
            </a:r>
            <a:r>
              <a:rPr lang="zh-CN" altLang="en-US" sz="4000" b="1" smtClean="0">
                <a:solidFill>
                  <a:schemeClr val="tx1"/>
                </a:solidFill>
                <a:latin typeface="楷体" panose="02010609060101010101" charset="-122"/>
                <a:ea typeface="楷体" panose="02010609060101010101" charset="-122"/>
              </a:rPr>
              <a:t> </a:t>
            </a:r>
            <a:r>
              <a:rPr lang="zh-CN" altLang="en-US" sz="4000" b="1">
                <a:latin typeface="楷体" panose="02010609060101010101" charset="-122"/>
                <a:ea typeface="楷体" panose="02010609060101010101" charset="-122"/>
              </a:rPr>
              <a:t>早</a:t>
            </a:r>
            <a:endParaRPr lang="zh-CN" altLang="en-US" sz="4000" b="1">
              <a:solidFill>
                <a:schemeClr val="tx1"/>
              </a:solidFill>
              <a:latin typeface="楷体" panose="02010609060101010101" charset="-122"/>
              <a:ea typeface="楷体" panose="02010609060101010101" charset="-122"/>
            </a:endParaRPr>
          </a:p>
        </p:txBody>
      </p:sp>
      <p:sp>
        <p:nvSpPr>
          <p:cNvPr id="19" name="矩形 18"/>
          <p:cNvSpPr/>
          <p:nvPr/>
        </p:nvSpPr>
        <p:spPr>
          <a:xfrm>
            <a:off x="3061345" y="2018987"/>
            <a:ext cx="1460500" cy="706755"/>
          </a:xfrm>
          <a:prstGeom prst="rect">
            <a:avLst/>
          </a:prstGeom>
          <a:noFill/>
          <a:ln w="9525">
            <a:noFill/>
          </a:ln>
        </p:spPr>
        <p:txBody>
          <a:bodyPr wrap="none" anchor="t">
            <a:spAutoFit/>
          </a:bodyPr>
          <a:lstStyle/>
          <a:p>
            <a:pPr defTabSz="914400"/>
            <a:r>
              <a:rPr lang="zh-CN" altLang="en-US" sz="4000" b="1">
                <a:solidFill>
                  <a:schemeClr val="tx1"/>
                </a:solidFill>
                <a:latin typeface="楷体" panose="02010609060101010101" charset="-122"/>
                <a:ea typeface="楷体" panose="02010609060101010101" charset="-122"/>
              </a:rPr>
              <a:t>儿 </a:t>
            </a:r>
            <a:r>
              <a:rPr lang="zh-CN" altLang="en-US" sz="4000" b="1">
                <a:solidFill>
                  <a:srgbClr val="FF0000"/>
                </a:solidFill>
                <a:latin typeface="楷体" panose="02010609060101010101" charset="-122"/>
                <a:ea typeface="楷体" panose="02010609060101010101" charset="-122"/>
              </a:rPr>
              <a:t>童</a:t>
            </a:r>
            <a:endParaRPr lang="zh-CN" altLang="en-US" sz="4000" b="1">
              <a:solidFill>
                <a:srgbClr val="FF0000"/>
              </a:solidFill>
              <a:latin typeface="楷体" panose="02010609060101010101" charset="-122"/>
              <a:ea typeface="楷体" panose="02010609060101010101" charset="-122"/>
            </a:endParaRPr>
          </a:p>
        </p:txBody>
      </p:sp>
      <p:graphicFrame>
        <p:nvGraphicFramePr>
          <p:cNvPr id="23" name="表格 22"/>
          <p:cNvGraphicFramePr>
            <a:graphicFrameLocks noGrp="1"/>
          </p:cNvGraphicFramePr>
          <p:nvPr/>
        </p:nvGraphicFramePr>
        <p:xfrm>
          <a:off x="6919050" y="1979985"/>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矩形 23"/>
          <p:cNvSpPr/>
          <p:nvPr/>
        </p:nvSpPr>
        <p:spPr>
          <a:xfrm>
            <a:off x="6890475" y="1986335"/>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碧</a:t>
            </a:r>
            <a:r>
              <a:rPr lang="zh-CN" altLang="en-US" sz="4000" b="1">
                <a:solidFill>
                  <a:schemeClr val="tx1"/>
                </a:solidFill>
                <a:latin typeface="楷体" panose="02010609060101010101" charset="-122"/>
                <a:ea typeface="楷体" panose="02010609060101010101" charset="-122"/>
              </a:rPr>
              <a:t> 绿</a:t>
            </a:r>
            <a:endParaRPr lang="zh-CN" altLang="en-US" sz="4000" b="1">
              <a:solidFill>
                <a:schemeClr val="tx1"/>
              </a:solidFill>
              <a:latin typeface="楷体" panose="02010609060101010101" charset="-122"/>
              <a:ea typeface="楷体" panose="02010609060101010101" charset="-122"/>
            </a:endParaRPr>
          </a:p>
        </p:txBody>
      </p:sp>
      <p:graphicFrame>
        <p:nvGraphicFramePr>
          <p:cNvPr id="25" name="表格 24"/>
          <p:cNvGraphicFramePr>
            <a:graphicFrameLocks noGrp="1"/>
          </p:cNvGraphicFramePr>
          <p:nvPr/>
        </p:nvGraphicFramePr>
        <p:xfrm>
          <a:off x="1029425" y="3396035"/>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表格 25"/>
          <p:cNvGraphicFramePr>
            <a:graphicFrameLocks noGrp="1"/>
          </p:cNvGraphicFramePr>
          <p:nvPr/>
        </p:nvGraphicFramePr>
        <p:xfrm>
          <a:off x="3078888" y="3396035"/>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7" name="表格 26"/>
          <p:cNvGraphicFramePr>
            <a:graphicFrameLocks noGrp="1"/>
          </p:cNvGraphicFramePr>
          <p:nvPr/>
        </p:nvGraphicFramePr>
        <p:xfrm>
          <a:off x="5095452" y="3396035"/>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8" name="矩形 27"/>
          <p:cNvSpPr/>
          <p:nvPr/>
        </p:nvSpPr>
        <p:spPr>
          <a:xfrm>
            <a:off x="1016725" y="3418260"/>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丝</a:t>
            </a:r>
            <a:r>
              <a:rPr lang="zh-CN" altLang="en-US" sz="4000" b="1">
                <a:solidFill>
                  <a:schemeClr val="tx1"/>
                </a:solidFill>
                <a:latin typeface="楷体" panose="02010609060101010101" charset="-122"/>
                <a:ea typeface="楷体" panose="02010609060101010101" charset="-122"/>
              </a:rPr>
              <a:t> 带</a:t>
            </a:r>
            <a:endParaRPr lang="zh-CN" altLang="en-US" sz="4000" b="1">
              <a:solidFill>
                <a:schemeClr val="tx1"/>
              </a:solidFill>
              <a:latin typeface="楷体" panose="02010609060101010101" charset="-122"/>
              <a:ea typeface="楷体" panose="02010609060101010101" charset="-122"/>
            </a:endParaRPr>
          </a:p>
        </p:txBody>
      </p:sp>
      <p:sp>
        <p:nvSpPr>
          <p:cNvPr id="29" name="矩形 28"/>
          <p:cNvSpPr/>
          <p:nvPr/>
        </p:nvSpPr>
        <p:spPr>
          <a:xfrm>
            <a:off x="3069363" y="3418260"/>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剪</a:t>
            </a:r>
            <a:r>
              <a:rPr lang="zh-CN" altLang="en-US" sz="4000" b="1">
                <a:solidFill>
                  <a:schemeClr val="tx1"/>
                </a:solidFill>
                <a:latin typeface="楷体" panose="02010609060101010101" charset="-122"/>
                <a:ea typeface="楷体" panose="02010609060101010101" charset="-122"/>
              </a:rPr>
              <a:t> 刀</a:t>
            </a:r>
            <a:endParaRPr lang="zh-CN" altLang="en-US" sz="4000" b="1">
              <a:solidFill>
                <a:schemeClr val="tx1"/>
              </a:solidFill>
              <a:latin typeface="楷体" panose="02010609060101010101" charset="-122"/>
              <a:ea typeface="楷体" panose="02010609060101010101" charset="-122"/>
            </a:endParaRPr>
          </a:p>
        </p:txBody>
      </p:sp>
      <p:sp>
        <p:nvSpPr>
          <p:cNvPr id="30" name="矩形 29"/>
          <p:cNvSpPr/>
          <p:nvPr/>
        </p:nvSpPr>
        <p:spPr>
          <a:xfrm>
            <a:off x="5066877" y="3402385"/>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寻</a:t>
            </a:r>
            <a:r>
              <a:rPr lang="zh-CN" altLang="en-US" sz="4000" b="1">
                <a:solidFill>
                  <a:schemeClr val="tx1"/>
                </a:solidFill>
                <a:latin typeface="楷体" panose="02010609060101010101" charset="-122"/>
                <a:ea typeface="楷体" panose="02010609060101010101" charset="-122"/>
              </a:rPr>
              <a:t> 找</a:t>
            </a:r>
            <a:endParaRPr lang="zh-CN" altLang="en-US" sz="4000" b="1">
              <a:solidFill>
                <a:schemeClr val="tx1"/>
              </a:solidFill>
              <a:latin typeface="楷体" panose="02010609060101010101" charset="-122"/>
              <a:ea typeface="楷体" panose="02010609060101010101" charset="-122"/>
            </a:endParaRPr>
          </a:p>
        </p:txBody>
      </p:sp>
      <p:graphicFrame>
        <p:nvGraphicFramePr>
          <p:cNvPr id="31" name="表格 30"/>
          <p:cNvGraphicFramePr>
            <a:graphicFrameLocks noGrp="1"/>
          </p:cNvGraphicFramePr>
          <p:nvPr/>
        </p:nvGraphicFramePr>
        <p:xfrm>
          <a:off x="6931750" y="3380160"/>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2" name="矩形 31"/>
          <p:cNvSpPr/>
          <p:nvPr/>
        </p:nvSpPr>
        <p:spPr>
          <a:xfrm>
            <a:off x="6903175" y="3386510"/>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姑 娘</a:t>
            </a:r>
            <a:endParaRPr lang="zh-CN" altLang="en-US" sz="4000" b="1">
              <a:solidFill>
                <a:srgbClr val="FF00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nvGraphicFramePr>
        <p:xfrm>
          <a:off x="1475656" y="1275606"/>
          <a:ext cx="1439943" cy="731838"/>
        </p:xfrm>
        <a:graphic>
          <a:graphicData uri="http://schemas.openxmlformats.org/drawingml/2006/table">
            <a:tbl>
              <a:tblPr firstRow="1" bandRow="1"/>
              <a:tblGrid>
                <a:gridCol w="359966"/>
                <a:gridCol w="359966"/>
                <a:gridCol w="359966"/>
                <a:gridCol w="360045"/>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矩形 18"/>
          <p:cNvSpPr/>
          <p:nvPr/>
        </p:nvSpPr>
        <p:spPr>
          <a:xfrm>
            <a:off x="1455336" y="1281956"/>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柳</a:t>
            </a:r>
            <a:r>
              <a:rPr lang="zh-CN" altLang="en-US" sz="4000" b="1">
                <a:solidFill>
                  <a:schemeClr val="tx1"/>
                </a:solidFill>
                <a:latin typeface="楷体" panose="02010609060101010101" charset="-122"/>
                <a:ea typeface="楷体" panose="02010609060101010101" charset="-122"/>
              </a:rPr>
              <a:t> 树</a:t>
            </a:r>
            <a:endParaRPr lang="zh-CN" altLang="en-US" sz="4000" b="1">
              <a:solidFill>
                <a:schemeClr val="tx1"/>
              </a:solidFill>
              <a:latin typeface="楷体" panose="02010609060101010101" charset="-122"/>
              <a:ea typeface="楷体" panose="02010609060101010101" charset="-122"/>
            </a:endParaRPr>
          </a:p>
        </p:txBody>
      </p:sp>
      <p:graphicFrame>
        <p:nvGraphicFramePr>
          <p:cNvPr id="23" name="表格 22"/>
          <p:cNvGraphicFramePr>
            <a:graphicFrameLocks noGrp="1"/>
          </p:cNvGraphicFramePr>
          <p:nvPr/>
        </p:nvGraphicFramePr>
        <p:xfrm>
          <a:off x="3311954" y="1259731"/>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矩形 23"/>
          <p:cNvSpPr/>
          <p:nvPr/>
        </p:nvSpPr>
        <p:spPr>
          <a:xfrm>
            <a:off x="3283379" y="1266081"/>
            <a:ext cx="1460500" cy="706755"/>
          </a:xfrm>
          <a:prstGeom prst="rect">
            <a:avLst/>
          </a:prstGeom>
          <a:noFill/>
          <a:ln w="9525">
            <a:noFill/>
          </a:ln>
        </p:spPr>
        <p:txBody>
          <a:bodyPr wrap="none" anchor="t">
            <a:spAutoFit/>
          </a:bodyPr>
          <a:lstStyle/>
          <a:p>
            <a:pPr defTabSz="914400"/>
            <a:r>
              <a:rPr lang="zh-CN" altLang="en-US" sz="4000" b="1">
                <a:solidFill>
                  <a:schemeClr val="tx1"/>
                </a:solidFill>
                <a:latin typeface="楷体" panose="02010609060101010101" charset="-122"/>
                <a:ea typeface="楷体" panose="02010609060101010101" charset="-122"/>
              </a:rPr>
              <a:t>飘</a:t>
            </a:r>
            <a:r>
              <a:rPr lang="zh-CN" altLang="en-US" sz="4000" b="1">
                <a:solidFill>
                  <a:srgbClr val="FF0000"/>
                </a:solidFill>
                <a:latin typeface="楷体" panose="02010609060101010101" charset="-122"/>
                <a:ea typeface="楷体" panose="02010609060101010101" charset="-122"/>
              </a:rPr>
              <a:t> 荡</a:t>
            </a:r>
            <a:endParaRPr lang="zh-CN" altLang="en-US" sz="4000" b="1">
              <a:solidFill>
                <a:srgbClr val="FF0000"/>
              </a:solidFill>
              <a:latin typeface="楷体" panose="02010609060101010101" charset="-122"/>
              <a:ea typeface="楷体" panose="02010609060101010101" charset="-122"/>
            </a:endParaRPr>
          </a:p>
        </p:txBody>
      </p:sp>
      <p:graphicFrame>
        <p:nvGraphicFramePr>
          <p:cNvPr id="25" name="表格 24"/>
          <p:cNvGraphicFramePr>
            <a:graphicFrameLocks noGrp="1"/>
          </p:cNvGraphicFramePr>
          <p:nvPr/>
        </p:nvGraphicFramePr>
        <p:xfrm>
          <a:off x="5148010" y="1241317"/>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表格 25"/>
          <p:cNvGraphicFramePr>
            <a:graphicFrameLocks noGrp="1"/>
          </p:cNvGraphicFramePr>
          <p:nvPr/>
        </p:nvGraphicFramePr>
        <p:xfrm>
          <a:off x="3055393" y="2745795"/>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7" name="表格 26"/>
          <p:cNvGraphicFramePr>
            <a:graphicFrameLocks noGrp="1"/>
          </p:cNvGraphicFramePr>
          <p:nvPr/>
        </p:nvGraphicFramePr>
        <p:xfrm>
          <a:off x="5071957" y="2745795"/>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8" name="矩形 27"/>
          <p:cNvSpPr/>
          <p:nvPr/>
        </p:nvSpPr>
        <p:spPr>
          <a:xfrm>
            <a:off x="5135310" y="1263542"/>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邮 递</a:t>
            </a:r>
            <a:endParaRPr lang="zh-CN" altLang="en-US" sz="4000" b="1">
              <a:solidFill>
                <a:srgbClr val="FF0000"/>
              </a:solidFill>
              <a:latin typeface="楷体" panose="02010609060101010101" charset="-122"/>
              <a:ea typeface="楷体" panose="02010609060101010101" charset="-122"/>
            </a:endParaRPr>
          </a:p>
        </p:txBody>
      </p:sp>
      <p:sp>
        <p:nvSpPr>
          <p:cNvPr id="29" name="矩形 28"/>
          <p:cNvSpPr/>
          <p:nvPr/>
        </p:nvSpPr>
        <p:spPr>
          <a:xfrm>
            <a:off x="3045868" y="2768020"/>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礼</a:t>
            </a:r>
            <a:r>
              <a:rPr lang="zh-CN" altLang="en-US" sz="4000" b="1">
                <a:solidFill>
                  <a:schemeClr val="tx1"/>
                </a:solidFill>
                <a:latin typeface="楷体" panose="02010609060101010101" charset="-122"/>
                <a:ea typeface="楷体" panose="02010609060101010101" charset="-122"/>
              </a:rPr>
              <a:t> 物</a:t>
            </a:r>
            <a:endParaRPr lang="zh-CN" altLang="en-US" sz="4000" b="1">
              <a:solidFill>
                <a:schemeClr val="tx1"/>
              </a:solidFill>
              <a:latin typeface="楷体" panose="02010609060101010101" charset="-122"/>
              <a:ea typeface="楷体" panose="02010609060101010101" charset="-122"/>
            </a:endParaRPr>
          </a:p>
        </p:txBody>
      </p:sp>
      <p:sp>
        <p:nvSpPr>
          <p:cNvPr id="30" name="矩形 29"/>
          <p:cNvSpPr/>
          <p:nvPr/>
        </p:nvSpPr>
        <p:spPr>
          <a:xfrm>
            <a:off x="5043382" y="2752145"/>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堆</a:t>
            </a:r>
            <a:r>
              <a:rPr lang="zh-CN" altLang="en-US" sz="4000" b="1">
                <a:solidFill>
                  <a:schemeClr val="tx1"/>
                </a:solidFill>
                <a:latin typeface="楷体" panose="02010609060101010101" charset="-122"/>
                <a:ea typeface="楷体" panose="02010609060101010101" charset="-122"/>
              </a:rPr>
              <a:t> 满</a:t>
            </a:r>
            <a:endParaRPr lang="zh-CN" altLang="en-US" sz="4000" b="1">
              <a:solidFill>
                <a:schemeClr val="tx1"/>
              </a:solidFill>
              <a:latin typeface="楷体" panose="02010609060101010101" charset="-122"/>
              <a:ea typeface="楷体" panose="02010609060101010101" charset="-122"/>
            </a:endParaRPr>
          </a:p>
        </p:txBody>
      </p:sp>
      <p:graphicFrame>
        <p:nvGraphicFramePr>
          <p:cNvPr id="31" name="表格 30"/>
          <p:cNvGraphicFramePr>
            <a:graphicFrameLocks noGrp="1"/>
          </p:cNvGraphicFramePr>
          <p:nvPr/>
        </p:nvGraphicFramePr>
        <p:xfrm>
          <a:off x="6908255" y="2729920"/>
          <a:ext cx="1439864" cy="731838"/>
        </p:xfrm>
        <a:graphic>
          <a:graphicData uri="http://schemas.openxmlformats.org/drawingml/2006/table">
            <a:tbl>
              <a:tblPr firstRow="1" bandRow="1"/>
              <a:tblGrid>
                <a:gridCol w="359966"/>
                <a:gridCol w="359966"/>
                <a:gridCol w="359966"/>
                <a:gridCol w="359966"/>
              </a:tblGrid>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65919">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endParaRPr lang="zh-CN" altLang="en-US" sz="1800"/>
                    </a:p>
                  </a:txBody>
                  <a:tcPr marL="91389" marR="91389" marT="45724" marB="45724" vert="horz">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2" name="矩形 31"/>
          <p:cNvSpPr/>
          <p:nvPr/>
        </p:nvSpPr>
        <p:spPr>
          <a:xfrm>
            <a:off x="6879680" y="2736270"/>
            <a:ext cx="146050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休 息</a:t>
            </a:r>
            <a:endParaRPr lang="zh-CN" altLang="en-US" sz="4000" b="1">
              <a:solidFill>
                <a:srgbClr val="FF00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55576" y="1485265"/>
            <a:ext cx="7924800" cy="1562100"/>
            <a:chOff x="755576" y="1485265"/>
            <a:chExt cx="7924800" cy="1562100"/>
          </a:xfrm>
        </p:grpSpPr>
        <p:grpSp>
          <p:nvGrpSpPr>
            <p:cNvPr id="16" name="组合 15"/>
            <p:cNvGrpSpPr/>
            <p:nvPr/>
          </p:nvGrpSpPr>
          <p:grpSpPr>
            <a:xfrm>
              <a:off x="755576" y="1485265"/>
              <a:ext cx="7924800" cy="1562100"/>
              <a:chOff x="755576" y="1485265"/>
              <a:chExt cx="7924800" cy="1562100"/>
            </a:xfrm>
          </p:grpSpPr>
          <p:pic>
            <p:nvPicPr>
              <p:cNvPr id="5" name="图片 4"/>
              <p:cNvPicPr>
                <a:picLocks noChangeAspect="1"/>
              </p:cNvPicPr>
              <p:nvPr/>
            </p:nvPicPr>
            <p:blipFill>
              <a:blip r:embed="rId1"/>
              <a:stretch>
                <a:fillRect/>
              </a:stretch>
            </p:blipFill>
            <p:spPr>
              <a:xfrm>
                <a:off x="755576" y="1485265"/>
                <a:ext cx="7924800" cy="1562100"/>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8303" y="2425666"/>
                <a:ext cx="243933" cy="29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3722" y="1967770"/>
                <a:ext cx="467958" cy="29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1223722" y="2002111"/>
              <a:ext cx="693460" cy="353943"/>
            </a:xfrm>
            <a:prstGeom prst="rect">
              <a:avLst/>
            </a:prstGeom>
            <a:noFill/>
          </p:spPr>
          <p:txBody>
            <a:bodyPr wrap="square" rtlCol="0">
              <a:spAutoFit/>
            </a:bodyPr>
            <a:lstStyle/>
            <a:p>
              <a:r>
                <a:rPr lang="en-US" altLang="zh-CN" sz="1700" smtClean="0">
                  <a:solidFill>
                    <a:schemeClr val="accent2">
                      <a:lumMod val="75000"/>
                    </a:schemeClr>
                  </a:solidFill>
                  <a:latin typeface="汉语拼音" panose="000B0604020202020204" pitchFamily="34" charset="0"/>
                  <a:cs typeface="汉语拼音" panose="000B0604020202020204" pitchFamily="34" charset="0"/>
                </a:rPr>
                <a:t>tóng</a:t>
              </a:r>
              <a:endParaRPr lang="zh-CN" altLang="en-US" sz="1700">
                <a:solidFill>
                  <a:schemeClr val="accent2">
                    <a:lumMod val="75000"/>
                  </a:schemeClr>
                </a:solidFill>
                <a:latin typeface="汉语拼音" panose="000B0604020202020204" pitchFamily="34" charset="0"/>
                <a:cs typeface="汉语拼音" panose="000B0604020202020204" pitchFamily="34" charset="0"/>
              </a:endParaRPr>
            </a:p>
          </p:txBody>
        </p:sp>
      </p:grpSp>
      <p:grpSp>
        <p:nvGrpSpPr>
          <p:cNvPr id="7" name="组合 6"/>
          <p:cNvGrpSpPr/>
          <p:nvPr/>
        </p:nvGrpSpPr>
        <p:grpSpPr>
          <a:xfrm>
            <a:off x="-295910" y="53975"/>
            <a:ext cx="3242945" cy="1761490"/>
            <a:chOff x="8618" y="32"/>
            <a:chExt cx="3662" cy="2774"/>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rcRect t="46724"/>
            <a:stretch>
              <a:fillRect/>
            </a:stretch>
          </p:blipFill>
          <p:spPr>
            <a:xfrm>
              <a:off x="8618" y="32"/>
              <a:ext cx="3662" cy="2774"/>
            </a:xfrm>
            <a:prstGeom prst="rect">
              <a:avLst/>
            </a:prstGeom>
          </p:spPr>
        </p:pic>
        <p:sp>
          <p:nvSpPr>
            <p:cNvPr id="2" name="文本框 1"/>
            <p:cNvSpPr txBox="1"/>
            <p:nvPr/>
          </p:nvSpPr>
          <p:spPr>
            <a:xfrm>
              <a:off x="9264" y="1057"/>
              <a:ext cx="2140"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巩固练习</a:t>
              </a:r>
              <a:endParaRPr lang="zh-CN" altLang="en-US" sz="2400" b="1">
                <a:latin typeface="楷体" panose="02010609060101010101" charset="-122"/>
                <a:ea typeface="楷体" panose="02010609060101010101" charset="-122"/>
              </a:endParaRPr>
            </a:p>
          </p:txBody>
        </p:sp>
      </p:grpSp>
      <p:pic>
        <p:nvPicPr>
          <p:cNvPr id="6" name="图片 5"/>
          <p:cNvPicPr>
            <a:picLocks noChangeAspect="1"/>
          </p:cNvPicPr>
          <p:nvPr/>
        </p:nvPicPr>
        <p:blipFill>
          <a:blip r:embed="rId4"/>
          <a:stretch>
            <a:fillRect/>
          </a:stretch>
        </p:blipFill>
        <p:spPr>
          <a:xfrm>
            <a:off x="734695" y="3128645"/>
            <a:ext cx="7925435" cy="1948815"/>
          </a:xfrm>
          <a:prstGeom prst="rect">
            <a:avLst/>
          </a:prstGeom>
        </p:spPr>
      </p:pic>
      <p:sp>
        <p:nvSpPr>
          <p:cNvPr id="17" name="矩形 16"/>
          <p:cNvSpPr/>
          <p:nvPr/>
        </p:nvSpPr>
        <p:spPr>
          <a:xfrm>
            <a:off x="1142236" y="2283716"/>
            <a:ext cx="957313" cy="707886"/>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童</a:t>
            </a:r>
            <a:r>
              <a:rPr lang="zh-CN" altLang="en-US" sz="4000" b="1" smtClean="0">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3" name="矩形 2"/>
          <p:cNvSpPr/>
          <p:nvPr/>
        </p:nvSpPr>
        <p:spPr>
          <a:xfrm>
            <a:off x="2341970" y="2283718"/>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妆</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4" name="矩形 3"/>
          <p:cNvSpPr/>
          <p:nvPr/>
        </p:nvSpPr>
        <p:spPr>
          <a:xfrm>
            <a:off x="3176360" y="2283717"/>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剪</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8" name="矩形 7"/>
          <p:cNvSpPr/>
          <p:nvPr/>
        </p:nvSpPr>
        <p:spPr>
          <a:xfrm>
            <a:off x="4420325" y="2340665"/>
            <a:ext cx="120396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碧绿</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9" name="矩形 8"/>
          <p:cNvSpPr/>
          <p:nvPr/>
        </p:nvSpPr>
        <p:spPr>
          <a:xfrm>
            <a:off x="5795735" y="234066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丝</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0" name="矩形 9"/>
          <p:cNvSpPr/>
          <p:nvPr/>
        </p:nvSpPr>
        <p:spPr>
          <a:xfrm>
            <a:off x="7267665" y="2283718"/>
            <a:ext cx="957313" cy="707886"/>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诗</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1" name="矩形 10"/>
          <p:cNvSpPr/>
          <p:nvPr/>
        </p:nvSpPr>
        <p:spPr>
          <a:xfrm>
            <a:off x="2747735" y="340619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桃</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2" name="矩形 11"/>
          <p:cNvSpPr/>
          <p:nvPr/>
        </p:nvSpPr>
        <p:spPr>
          <a:xfrm>
            <a:off x="3651975" y="340619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柳</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3" name="矩形 12"/>
          <p:cNvSpPr/>
          <p:nvPr/>
        </p:nvSpPr>
        <p:spPr>
          <a:xfrm>
            <a:off x="5239475" y="3406195"/>
            <a:ext cx="120396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姑娘</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4" name="矩形 13"/>
          <p:cNvSpPr/>
          <p:nvPr/>
        </p:nvSpPr>
        <p:spPr>
          <a:xfrm>
            <a:off x="7441020" y="3406195"/>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杏</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5" name="矩形 14"/>
          <p:cNvSpPr/>
          <p:nvPr/>
        </p:nvSpPr>
        <p:spPr>
          <a:xfrm>
            <a:off x="3176360" y="4370760"/>
            <a:ext cx="693420" cy="706755"/>
          </a:xfrm>
          <a:prstGeom prst="rect">
            <a:avLst/>
          </a:prstGeom>
          <a:noFill/>
          <a:ln w="9525">
            <a:noFill/>
          </a:ln>
        </p:spPr>
        <p:txBody>
          <a:bodyPr wrap="none" anchor="t">
            <a:spAutoFit/>
          </a:bodyPr>
          <a:lstStyle/>
          <a:p>
            <a:pPr defTabSz="914400"/>
            <a:r>
              <a:rPr lang="zh-CN" altLang="en-US" sz="4000" b="1">
                <a:solidFill>
                  <a:srgbClr val="FF0000"/>
                </a:solidFill>
                <a:latin typeface="楷体" panose="02010609060101010101" charset="-122"/>
                <a:ea typeface="楷体" panose="02010609060101010101" charset="-122"/>
              </a:rPr>
              <a:t>荡</a:t>
            </a:r>
            <a:r>
              <a:rPr lang="zh-CN" altLang="en-US" sz="4000" b="1">
                <a:solidFill>
                  <a:schemeClr val="tx1"/>
                </a:solidFill>
                <a:latin typeface="楷体" panose="02010609060101010101" charset="-122"/>
                <a:ea typeface="楷体" panose="02010609060101010101" charset="-122"/>
              </a:rPr>
              <a:t> </a:t>
            </a:r>
            <a:endParaRPr lang="zh-CN" altLang="en-US" sz="4000" b="1">
              <a:solidFill>
                <a:schemeClr val="tx1"/>
              </a:solidFill>
              <a:latin typeface="楷体" panose="02010609060101010101" charset="-122"/>
              <a:ea typeface="楷体" panose="02010609060101010101" charset="-122"/>
            </a:endParaRPr>
          </a:p>
        </p:txBody>
      </p:sp>
      <p:sp>
        <p:nvSpPr>
          <p:cNvPr id="18" name="TextBox 17"/>
          <p:cNvSpPr txBox="1"/>
          <p:nvPr/>
        </p:nvSpPr>
        <p:spPr>
          <a:xfrm>
            <a:off x="827584" y="2427734"/>
            <a:ext cx="243933" cy="338554"/>
          </a:xfrm>
          <a:prstGeom prst="rect">
            <a:avLst/>
          </a:prstGeom>
          <a:noFill/>
        </p:spPr>
        <p:txBody>
          <a:bodyPr wrap="square" rtlCol="0">
            <a:spAutoFit/>
          </a:bodyPr>
          <a:lstStyle/>
          <a:p>
            <a:r>
              <a:rPr lang="zh-CN" altLang="en-US" sz="1600" smtClean="0"/>
              <a:t>儿</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4" grpId="0"/>
      <p:bldP spid="8" grpId="0"/>
      <p:bldP spid="9" grpId="0"/>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13"/>
          <p:cNvSpPr txBox="1"/>
          <p:nvPr/>
        </p:nvSpPr>
        <p:spPr>
          <a:xfrm>
            <a:off x="1060705" y="1863725"/>
            <a:ext cx="569913" cy="521970"/>
          </a:xfrm>
          <a:prstGeom prst="rect">
            <a:avLst/>
          </a:prstGeom>
          <a:noFill/>
          <a:ln w="9525">
            <a:noFill/>
          </a:ln>
        </p:spPr>
        <p:txBody>
          <a:bodyPr anchor="t">
            <a:spAutoFit/>
          </a:bodyPr>
          <a:lstStyle/>
          <a:p>
            <a:r>
              <a:rPr lang="zh-CN" altLang="en-US" sz="2800" b="1">
                <a:latin typeface="宋体" panose="02010600030101010101" pitchFamily="2" charset="-122"/>
                <a:ea typeface="宋体" panose="02010600030101010101" pitchFamily="2" charset="-122"/>
              </a:rPr>
              <a:t>长</a:t>
            </a:r>
            <a:endParaRPr lang="zh-CN" altLang="en-US" sz="2800" b="1">
              <a:latin typeface="宋体" panose="02010600030101010101" pitchFamily="2" charset="-122"/>
              <a:ea typeface="宋体" panose="02010600030101010101" pitchFamily="2" charset="-122"/>
            </a:endParaRPr>
          </a:p>
        </p:txBody>
      </p:sp>
      <p:sp>
        <p:nvSpPr>
          <p:cNvPr id="9" name="左大括号 8"/>
          <p:cNvSpPr/>
          <p:nvPr/>
        </p:nvSpPr>
        <p:spPr>
          <a:xfrm>
            <a:off x="1586168" y="1631950"/>
            <a:ext cx="166688" cy="950913"/>
          </a:xfrm>
          <a:prstGeom prst="leftBrac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defRPr/>
            </a:pPr>
            <a:endParaRPr lang="zh-CN" altLang="en-US" sz="1800" noProof="0" smtClean="0">
              <a:ln>
                <a:noFill/>
              </a:ln>
              <a:effectLst/>
              <a:uLnTx/>
              <a:uFillTx/>
              <a:sym typeface="+mn-ea"/>
            </a:endParaRPr>
          </a:p>
        </p:txBody>
      </p:sp>
      <p:sp>
        <p:nvSpPr>
          <p:cNvPr id="24582" name="TextBox 13"/>
          <p:cNvSpPr txBox="1"/>
          <p:nvPr/>
        </p:nvSpPr>
        <p:spPr>
          <a:xfrm>
            <a:off x="4874891" y="1827213"/>
            <a:ext cx="569913" cy="521970"/>
          </a:xfrm>
          <a:prstGeom prst="rect">
            <a:avLst/>
          </a:prstGeom>
          <a:noFill/>
          <a:ln w="9525">
            <a:noFill/>
          </a:ln>
        </p:spPr>
        <p:txBody>
          <a:bodyPr anchor="t">
            <a:spAutoFit/>
          </a:bodyPr>
          <a:lstStyle/>
          <a:p>
            <a:endParaRPr lang="zh-CN" altLang="en-US" sz="2800" b="1">
              <a:latin typeface="Calibri" panose="020F0502020204030204"/>
              <a:ea typeface="宋体" panose="02010600030101010101" pitchFamily="2" charset="-122"/>
            </a:endParaRPr>
          </a:p>
        </p:txBody>
      </p:sp>
      <p:sp>
        <p:nvSpPr>
          <p:cNvPr id="29" name="左大括号 28"/>
          <p:cNvSpPr/>
          <p:nvPr/>
        </p:nvSpPr>
        <p:spPr>
          <a:xfrm>
            <a:off x="5400354" y="1595438"/>
            <a:ext cx="166688" cy="947738"/>
          </a:xfrm>
          <a:prstGeom prst="leftBrac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defRPr/>
            </a:pPr>
            <a:endParaRPr lang="zh-CN" altLang="en-US" sz="1800" noProof="0" smtClean="0">
              <a:ln>
                <a:noFill/>
              </a:ln>
              <a:effectLst/>
              <a:uLnTx/>
              <a:uFillTx/>
              <a:sym typeface="+mn-ea"/>
            </a:endParaRPr>
          </a:p>
        </p:txBody>
      </p:sp>
      <p:sp>
        <p:nvSpPr>
          <p:cNvPr id="24584" name="TextBox 13"/>
          <p:cNvSpPr txBox="1"/>
          <p:nvPr/>
        </p:nvSpPr>
        <p:spPr>
          <a:xfrm>
            <a:off x="1060705" y="3456305"/>
            <a:ext cx="569913" cy="521970"/>
          </a:xfrm>
          <a:prstGeom prst="rect">
            <a:avLst/>
          </a:prstGeom>
          <a:noFill/>
          <a:ln w="9525">
            <a:noFill/>
          </a:ln>
        </p:spPr>
        <p:txBody>
          <a:bodyPr anchor="t">
            <a:spAutoFit/>
          </a:bodyPr>
          <a:lstStyle/>
          <a:p>
            <a:pPr algn="l"/>
            <a:r>
              <a:rPr lang="zh-CN" altLang="en-US" sz="2800" b="1">
                <a:latin typeface="宋体" panose="02010600030101010101" pitchFamily="2" charset="-122"/>
                <a:ea typeface="宋体" panose="02010600030101010101" pitchFamily="2" charset="-122"/>
              </a:rPr>
              <a:t>冲</a:t>
            </a:r>
            <a:endParaRPr lang="zh-CN" altLang="en-US" sz="2800" b="1">
              <a:latin typeface="宋体" panose="02010600030101010101" pitchFamily="2" charset="-122"/>
              <a:ea typeface="宋体" panose="02010600030101010101" pitchFamily="2" charset="-122"/>
            </a:endParaRPr>
          </a:p>
        </p:txBody>
      </p:sp>
      <p:sp>
        <p:nvSpPr>
          <p:cNvPr id="34" name="左大括号 33"/>
          <p:cNvSpPr/>
          <p:nvPr/>
        </p:nvSpPr>
        <p:spPr>
          <a:xfrm>
            <a:off x="1586168" y="3241675"/>
            <a:ext cx="166688" cy="950913"/>
          </a:xfrm>
          <a:prstGeom prst="leftBrac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defRPr/>
            </a:pPr>
            <a:endParaRPr lang="zh-CN" altLang="en-US" sz="1800" noProof="0" smtClean="0">
              <a:ln>
                <a:noFill/>
              </a:ln>
              <a:effectLst/>
              <a:uLnTx/>
              <a:uFillTx/>
              <a:sym typeface="+mn-ea"/>
            </a:endParaRPr>
          </a:p>
        </p:txBody>
      </p:sp>
      <p:sp>
        <p:nvSpPr>
          <p:cNvPr id="24586" name="TextBox 13"/>
          <p:cNvSpPr txBox="1"/>
          <p:nvPr/>
        </p:nvSpPr>
        <p:spPr>
          <a:xfrm>
            <a:off x="4919341" y="3508375"/>
            <a:ext cx="569913" cy="521970"/>
          </a:xfrm>
          <a:prstGeom prst="rect">
            <a:avLst/>
          </a:prstGeom>
          <a:noFill/>
          <a:ln w="9525">
            <a:noFill/>
          </a:ln>
        </p:spPr>
        <p:txBody>
          <a:bodyPr anchor="t">
            <a:spAutoFit/>
          </a:bodyPr>
          <a:lstStyle/>
          <a:p>
            <a:pPr algn="l"/>
            <a:r>
              <a:rPr lang="zh-CN" altLang="en-US" sz="2800" b="1">
                <a:latin typeface="宋体" panose="02010600030101010101" pitchFamily="2" charset="-122"/>
                <a:ea typeface="宋体" panose="02010600030101010101" pitchFamily="2" charset="-122"/>
              </a:rPr>
              <a:t>奇</a:t>
            </a:r>
            <a:endParaRPr lang="zh-CN" altLang="en-US" sz="2800" b="1">
              <a:latin typeface="宋体" panose="02010600030101010101" pitchFamily="2" charset="-122"/>
              <a:ea typeface="宋体" panose="02010600030101010101" pitchFamily="2" charset="-122"/>
            </a:endParaRPr>
          </a:p>
        </p:txBody>
      </p:sp>
      <p:sp>
        <p:nvSpPr>
          <p:cNvPr id="39" name="左大括号 38"/>
          <p:cNvSpPr/>
          <p:nvPr/>
        </p:nvSpPr>
        <p:spPr>
          <a:xfrm>
            <a:off x="5400354" y="3294063"/>
            <a:ext cx="166688" cy="950913"/>
          </a:xfrm>
          <a:prstGeom prst="leftBrac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defRPr/>
            </a:pPr>
            <a:endParaRPr lang="zh-CN" altLang="en-US" sz="1800" noProof="0" smtClean="0">
              <a:ln>
                <a:noFill/>
              </a:ln>
              <a:effectLst/>
              <a:uLnTx/>
              <a:uFillTx/>
              <a:sym typeface="+mn-ea"/>
            </a:endParaRPr>
          </a:p>
        </p:txBody>
      </p:sp>
      <p:sp>
        <p:nvSpPr>
          <p:cNvPr id="24588" name="TextBox 13"/>
          <p:cNvSpPr txBox="1"/>
          <p:nvPr/>
        </p:nvSpPr>
        <p:spPr>
          <a:xfrm>
            <a:off x="4919024" y="1846580"/>
            <a:ext cx="569912" cy="521970"/>
          </a:xfrm>
          <a:prstGeom prst="rect">
            <a:avLst/>
          </a:prstGeom>
          <a:noFill/>
          <a:ln w="9525">
            <a:noFill/>
          </a:ln>
        </p:spPr>
        <p:txBody>
          <a:bodyPr anchor="t">
            <a:spAutoFit/>
          </a:bodyPr>
          <a:lstStyle/>
          <a:p>
            <a:pPr algn="l"/>
            <a:r>
              <a:rPr lang="zh-CN" altLang="en-US" sz="2800" b="1">
                <a:latin typeface="宋体" panose="02010600030101010101" pitchFamily="2" charset="-122"/>
                <a:ea typeface="宋体" panose="02010600030101010101" pitchFamily="2" charset="-122"/>
              </a:rPr>
              <a:t>似</a:t>
            </a:r>
            <a:endParaRPr lang="zh-CN" altLang="en-US" sz="2800" b="1">
              <a:latin typeface="宋体" panose="02010600030101010101" pitchFamily="2" charset="-122"/>
              <a:ea typeface="宋体" panose="02010600030101010101" pitchFamily="2" charset="-122"/>
            </a:endParaRPr>
          </a:p>
        </p:txBody>
      </p:sp>
      <p:sp>
        <p:nvSpPr>
          <p:cNvPr id="2" name="文本框 1"/>
          <p:cNvSpPr txBox="1"/>
          <p:nvPr/>
        </p:nvSpPr>
        <p:spPr>
          <a:xfrm>
            <a:off x="1827468" y="1403350"/>
            <a:ext cx="2268220" cy="521970"/>
          </a:xfrm>
          <a:prstGeom prst="rect">
            <a:avLst/>
          </a:prstGeom>
          <a:noFill/>
          <a:ln w="9525">
            <a:noFill/>
          </a:ln>
        </p:spPr>
        <p:txBody>
          <a:bodyPr wrap="none" anchor="t">
            <a:spAutoFit/>
          </a:bodyPr>
          <a:lstStyle/>
          <a:p>
            <a:r>
              <a:rPr lang="en-US" altLang="zh-CN" sz="2400" b="1">
                <a:solidFill>
                  <a:srgbClr val="000000"/>
                </a:solidFill>
                <a:latin typeface="方正姚体" panose="02010601030101010101" pitchFamily="2" charset="-122"/>
                <a:ea typeface="方正姚体" panose="02010601030101010101" pitchFamily="2" charset="-122"/>
              </a:rPr>
              <a:t>cháng</a:t>
            </a:r>
            <a:r>
              <a:rPr lang="zh-CN" altLang="zh-CN" sz="2800">
                <a:latin typeface="宋体" panose="02010600030101010101" pitchFamily="2" charset="-122"/>
                <a:ea typeface="宋体" panose="02010600030101010101" pitchFamily="2" charset="-122"/>
              </a:rPr>
              <a:t>(     )</a:t>
            </a:r>
            <a:r>
              <a:rPr lang="zh-CN" altLang="zh-CN" sz="2400">
                <a:latin typeface="微软雅黑" panose="020B0503020204020204" pitchFamily="34" charset="-122"/>
                <a:ea typeface="微软雅黑" panose="020B0503020204020204" pitchFamily="34" charset="-122"/>
              </a:rPr>
              <a:t> </a:t>
            </a:r>
            <a:endParaRPr lang="zh-CN" altLang="zh-CN" sz="2400">
              <a:latin typeface="微软雅黑" panose="020B0503020204020204" pitchFamily="34" charset="-122"/>
              <a:ea typeface="微软雅黑" panose="020B0503020204020204" pitchFamily="34" charset="-122"/>
            </a:endParaRPr>
          </a:p>
        </p:txBody>
      </p:sp>
      <p:sp>
        <p:nvSpPr>
          <p:cNvPr id="100" name="文本框 99"/>
          <p:cNvSpPr txBox="1"/>
          <p:nvPr/>
        </p:nvSpPr>
        <p:spPr>
          <a:xfrm>
            <a:off x="1733805" y="2341563"/>
            <a:ext cx="2420938" cy="521970"/>
          </a:xfrm>
          <a:prstGeom prst="rect">
            <a:avLst/>
          </a:prstGeom>
          <a:noFill/>
          <a:ln w="9525">
            <a:noFill/>
          </a:ln>
        </p:spPr>
        <p:txBody>
          <a:bodyPr wrap="square" anchor="t">
            <a:spAutoFit/>
          </a:bodyPr>
          <a:lstStyle/>
          <a:p>
            <a:r>
              <a:rPr lang="en-US" altLang="zh-CN" sz="2400">
                <a:latin typeface="微软雅黑" panose="020B0503020204020204" pitchFamily="34" charset="-122"/>
                <a:ea typeface="微软雅黑" panose="020B0503020204020204" pitchFamily="34" charset="-122"/>
              </a:rPr>
              <a:t> </a:t>
            </a:r>
            <a:r>
              <a:rPr lang="en-US" altLang="zh-CN" sz="2400" b="1">
                <a:solidFill>
                  <a:srgbClr val="000000"/>
                </a:solidFill>
                <a:latin typeface="方正姚体" panose="02010601030101010101" pitchFamily="2" charset="-122"/>
                <a:ea typeface="方正姚体" panose="02010601030101010101" pitchFamily="2" charset="-122"/>
              </a:rPr>
              <a:t>zhǎng</a:t>
            </a:r>
            <a:r>
              <a:rPr lang="zh-CN" altLang="zh-CN" sz="2800">
                <a:latin typeface="宋体" panose="02010600030101010101" pitchFamily="2" charset="-122"/>
                <a:ea typeface="宋体" panose="02010600030101010101" pitchFamily="2" charset="-122"/>
              </a:rPr>
              <a:t>(     )</a:t>
            </a:r>
            <a:endParaRPr lang="zh-CN" altLang="zh-CN" sz="2800">
              <a:latin typeface="宋体" panose="02010600030101010101" pitchFamily="2" charset="-122"/>
              <a:ea typeface="宋体" panose="02010600030101010101" pitchFamily="2" charset="-122"/>
            </a:endParaRPr>
          </a:p>
        </p:txBody>
      </p:sp>
      <p:sp>
        <p:nvSpPr>
          <p:cNvPr id="4" name="文本框 3"/>
          <p:cNvSpPr txBox="1"/>
          <p:nvPr/>
        </p:nvSpPr>
        <p:spPr>
          <a:xfrm>
            <a:off x="5567041" y="1341438"/>
            <a:ext cx="2217738" cy="521970"/>
          </a:xfrm>
          <a:prstGeom prst="rect">
            <a:avLst/>
          </a:prstGeom>
          <a:noFill/>
          <a:ln w="9525">
            <a:noFill/>
          </a:ln>
        </p:spPr>
        <p:txBody>
          <a:bodyPr wrap="square" anchor="t">
            <a:spAutoFit/>
          </a:bodyPr>
          <a:lstStyle/>
          <a:p>
            <a:r>
              <a:rPr lang="zh-CN" altLang="zh-CN" sz="2800">
                <a:latin typeface="宋体" panose="02010600030101010101" pitchFamily="2" charset="-122"/>
                <a:ea typeface="宋体" panose="02010600030101010101" pitchFamily="2" charset="-122"/>
              </a:rPr>
              <a:t> </a:t>
            </a:r>
            <a:r>
              <a:rPr lang="en-US" altLang="zh-CN" sz="2400" b="1">
                <a:solidFill>
                  <a:srgbClr val="000000"/>
                </a:solidFill>
                <a:latin typeface="方正姚体" panose="02010601030101010101" pitchFamily="2" charset="-122"/>
                <a:ea typeface="方正姚体" panose="02010601030101010101" pitchFamily="2" charset="-122"/>
              </a:rPr>
              <a:t>sì</a:t>
            </a:r>
            <a:r>
              <a:rPr lang="zh-CN" altLang="zh-CN" sz="2800">
                <a:latin typeface="宋体" panose="02010600030101010101" pitchFamily="2" charset="-122"/>
                <a:ea typeface="宋体" panose="02010600030101010101" pitchFamily="2" charset="-122"/>
              </a:rPr>
              <a:t>(     )</a:t>
            </a:r>
            <a:endParaRPr lang="zh-CN" altLang="zh-CN" sz="2800">
              <a:latin typeface="宋体" panose="02010600030101010101" pitchFamily="2" charset="-122"/>
              <a:ea typeface="宋体" panose="02010600030101010101" pitchFamily="2" charset="-122"/>
            </a:endParaRPr>
          </a:p>
        </p:txBody>
      </p:sp>
      <p:sp>
        <p:nvSpPr>
          <p:cNvPr id="5" name="文本框 4"/>
          <p:cNvSpPr txBox="1"/>
          <p:nvPr/>
        </p:nvSpPr>
        <p:spPr>
          <a:xfrm>
            <a:off x="5611491" y="2309813"/>
            <a:ext cx="1874838" cy="521970"/>
          </a:xfrm>
          <a:prstGeom prst="rect">
            <a:avLst/>
          </a:prstGeom>
          <a:noFill/>
          <a:ln w="9525">
            <a:noFill/>
          </a:ln>
        </p:spPr>
        <p:txBody>
          <a:bodyPr wrap="square" anchor="t">
            <a:spAutoFit/>
          </a:bodyPr>
          <a:lstStyle/>
          <a:p>
            <a:r>
              <a:rPr lang="en-US" altLang="zh-CN" sz="2400" b="1">
                <a:solidFill>
                  <a:srgbClr val="000000"/>
                </a:solidFill>
                <a:latin typeface="方正姚体" panose="02010601030101010101" pitchFamily="2" charset="-122"/>
                <a:ea typeface="方正姚体" panose="02010601030101010101" pitchFamily="2" charset="-122"/>
              </a:rPr>
              <a:t>shì</a:t>
            </a:r>
            <a:r>
              <a:rPr lang="zh-CN" altLang="zh-CN" sz="2800">
                <a:latin typeface="宋体" panose="02010600030101010101" pitchFamily="2" charset="-122"/>
                <a:ea typeface="宋体" panose="02010600030101010101" pitchFamily="2" charset="-122"/>
              </a:rPr>
              <a:t>(     )</a:t>
            </a:r>
            <a:endParaRPr lang="zh-CN" altLang="zh-CN" sz="2800">
              <a:latin typeface="宋体" panose="02010600030101010101" pitchFamily="2" charset="-122"/>
              <a:ea typeface="宋体" panose="02010600030101010101" pitchFamily="2" charset="-122"/>
            </a:endParaRPr>
          </a:p>
        </p:txBody>
      </p:sp>
      <p:sp>
        <p:nvSpPr>
          <p:cNvPr id="7" name="文本框 6"/>
          <p:cNvSpPr txBox="1"/>
          <p:nvPr/>
        </p:nvSpPr>
        <p:spPr>
          <a:xfrm>
            <a:off x="1630618" y="2986088"/>
            <a:ext cx="3032125" cy="521970"/>
          </a:xfrm>
          <a:prstGeom prst="rect">
            <a:avLst/>
          </a:prstGeom>
          <a:noFill/>
          <a:ln w="9525">
            <a:noFill/>
          </a:ln>
        </p:spPr>
        <p:txBody>
          <a:bodyPr wrap="square" anchor="t">
            <a:spAutoFit/>
          </a:bodyPr>
          <a:lstStyle/>
          <a:p>
            <a:r>
              <a:rPr lang="zh-CN" altLang="zh-CN" sz="2800">
                <a:latin typeface="宋体" panose="02010600030101010101" pitchFamily="2" charset="-122"/>
                <a:ea typeface="宋体" panose="02010600030101010101" pitchFamily="2" charset="-122"/>
              </a:rPr>
              <a:t> </a:t>
            </a:r>
            <a:r>
              <a:rPr lang="en-US" altLang="zh-CN" sz="2400" b="1">
                <a:solidFill>
                  <a:srgbClr val="000000"/>
                </a:solidFill>
                <a:latin typeface="方正姚体" panose="02010601030101010101" pitchFamily="2" charset="-122"/>
                <a:ea typeface="方正姚体" panose="02010601030101010101" pitchFamily="2" charset="-122"/>
              </a:rPr>
              <a:t>chōng </a:t>
            </a:r>
            <a:r>
              <a:rPr lang="zh-CN" altLang="zh-CN" sz="2800">
                <a:latin typeface="宋体" panose="02010600030101010101" pitchFamily="2" charset="-122"/>
                <a:ea typeface="宋体" panose="02010600030101010101" pitchFamily="2" charset="-122"/>
              </a:rPr>
              <a:t>(      )</a:t>
            </a:r>
            <a:endParaRPr lang="zh-CN" altLang="zh-CN" sz="2800">
              <a:latin typeface="宋体" panose="02010600030101010101" pitchFamily="2" charset="-122"/>
              <a:ea typeface="宋体" panose="02010600030101010101" pitchFamily="2" charset="-122"/>
            </a:endParaRPr>
          </a:p>
        </p:txBody>
      </p:sp>
      <p:sp>
        <p:nvSpPr>
          <p:cNvPr id="8" name="文本框 7"/>
          <p:cNvSpPr txBox="1"/>
          <p:nvPr/>
        </p:nvSpPr>
        <p:spPr>
          <a:xfrm>
            <a:off x="1803655" y="3863485"/>
            <a:ext cx="2859088" cy="521970"/>
          </a:xfrm>
          <a:prstGeom prst="rect">
            <a:avLst/>
          </a:prstGeom>
          <a:noFill/>
          <a:ln w="9525">
            <a:noFill/>
          </a:ln>
        </p:spPr>
        <p:txBody>
          <a:bodyPr wrap="square" anchor="t">
            <a:spAutoFit/>
          </a:bodyPr>
          <a:lstStyle/>
          <a:p>
            <a:r>
              <a:rPr lang="en-US" altLang="zh-CN" sz="2400" b="1">
                <a:solidFill>
                  <a:srgbClr val="000000"/>
                </a:solidFill>
                <a:latin typeface="方正姚体" panose="02010601030101010101" pitchFamily="2" charset="-122"/>
                <a:ea typeface="方正姚体" panose="02010601030101010101" pitchFamily="2" charset="-122"/>
              </a:rPr>
              <a:t>chòng </a:t>
            </a:r>
            <a:r>
              <a:rPr lang="zh-CN" altLang="zh-CN" sz="2800">
                <a:latin typeface="宋体" panose="02010600030101010101" pitchFamily="2" charset="-122"/>
                <a:ea typeface="宋体" panose="02010600030101010101" pitchFamily="2" charset="-122"/>
              </a:rPr>
              <a:t>(     )</a:t>
            </a:r>
            <a:endParaRPr lang="zh-CN" altLang="zh-CN" sz="2800">
              <a:latin typeface="宋体" panose="02010600030101010101" pitchFamily="2" charset="-122"/>
              <a:ea typeface="宋体" panose="02010600030101010101" pitchFamily="2" charset="-122"/>
            </a:endParaRPr>
          </a:p>
        </p:txBody>
      </p:sp>
      <p:sp>
        <p:nvSpPr>
          <p:cNvPr id="10" name="文本框 9"/>
          <p:cNvSpPr txBox="1"/>
          <p:nvPr/>
        </p:nvSpPr>
        <p:spPr>
          <a:xfrm>
            <a:off x="5611491" y="3040063"/>
            <a:ext cx="2276475" cy="521970"/>
          </a:xfrm>
          <a:prstGeom prst="rect">
            <a:avLst/>
          </a:prstGeom>
          <a:noFill/>
          <a:ln w="9525">
            <a:noFill/>
          </a:ln>
        </p:spPr>
        <p:txBody>
          <a:bodyPr wrap="square" anchor="t">
            <a:spAutoFit/>
          </a:bodyPr>
          <a:lstStyle/>
          <a:p>
            <a:r>
              <a:rPr lang="en-US" altLang="zh-CN" sz="2400" b="1">
                <a:solidFill>
                  <a:srgbClr val="000000"/>
                </a:solidFill>
                <a:latin typeface="方正姚体" panose="02010601030101010101" pitchFamily="2" charset="-122"/>
                <a:ea typeface="方正姚体" panose="02010601030101010101" pitchFamily="2" charset="-122"/>
              </a:rPr>
              <a:t>qí</a:t>
            </a:r>
            <a:r>
              <a:rPr lang="zh-CN" altLang="zh-CN" sz="2800">
                <a:latin typeface="宋体" panose="02010600030101010101" pitchFamily="2" charset="-122"/>
                <a:ea typeface="宋体" panose="02010600030101010101" pitchFamily="2" charset="-122"/>
              </a:rPr>
              <a:t>(     )</a:t>
            </a:r>
            <a:endParaRPr lang="zh-CN" altLang="zh-CN" sz="2800">
              <a:latin typeface="宋体" panose="02010600030101010101" pitchFamily="2" charset="-122"/>
              <a:ea typeface="宋体" panose="02010600030101010101" pitchFamily="2" charset="-122"/>
            </a:endParaRPr>
          </a:p>
        </p:txBody>
      </p:sp>
      <p:sp>
        <p:nvSpPr>
          <p:cNvPr id="11" name="文本框 10"/>
          <p:cNvSpPr txBox="1"/>
          <p:nvPr/>
        </p:nvSpPr>
        <p:spPr>
          <a:xfrm>
            <a:off x="5611491" y="3933825"/>
            <a:ext cx="2054225" cy="521970"/>
          </a:xfrm>
          <a:prstGeom prst="rect">
            <a:avLst/>
          </a:prstGeom>
          <a:noFill/>
          <a:ln w="9525">
            <a:noFill/>
          </a:ln>
        </p:spPr>
        <p:txBody>
          <a:bodyPr wrap="square" anchor="t">
            <a:spAutoFit/>
          </a:bodyPr>
          <a:lstStyle/>
          <a:p>
            <a:r>
              <a:rPr lang="en-US" altLang="zh-CN" sz="2400" b="1">
                <a:solidFill>
                  <a:srgbClr val="000000"/>
                </a:solidFill>
                <a:latin typeface="方正姚体" panose="02010601030101010101" pitchFamily="2" charset="-122"/>
                <a:ea typeface="方正姚体" panose="02010601030101010101" pitchFamily="2" charset="-122"/>
              </a:rPr>
              <a:t>jī </a:t>
            </a:r>
            <a:r>
              <a:rPr lang="zh-CN" altLang="zh-CN" sz="2800">
                <a:latin typeface="宋体" panose="02010600030101010101" pitchFamily="2" charset="-122"/>
                <a:ea typeface="宋体" panose="02010600030101010101" pitchFamily="2" charset="-122"/>
              </a:rPr>
              <a:t>(     )</a:t>
            </a:r>
            <a:endParaRPr lang="zh-CN" altLang="zh-CN" sz="2800">
              <a:latin typeface="宋体" panose="02010600030101010101" pitchFamily="2" charset="-122"/>
              <a:ea typeface="宋体" panose="02010600030101010101" pitchFamily="2" charset="-122"/>
            </a:endParaRPr>
          </a:p>
        </p:txBody>
      </p:sp>
      <p:sp>
        <p:nvSpPr>
          <p:cNvPr id="3" name="文本框 2"/>
          <p:cNvSpPr txBox="1"/>
          <p:nvPr/>
        </p:nvSpPr>
        <p:spPr>
          <a:xfrm>
            <a:off x="2803145" y="2311400"/>
            <a:ext cx="999490" cy="583565"/>
          </a:xfrm>
          <a:prstGeom prst="rect">
            <a:avLst/>
          </a:prstGeom>
          <a:noFill/>
        </p:spPr>
        <p:txBody>
          <a:bodyPr wrap="none" rtlCol="0">
            <a:spAutoFit/>
          </a:bodyPr>
          <a:lstStyle/>
          <a:p>
            <a:pPr algn="l"/>
            <a:r>
              <a:rPr lang="zh-CN" altLang="zh-CN" sz="3200" b="1" noProof="0">
                <a:solidFill>
                  <a:schemeClr val="tx1"/>
                </a:solidFill>
                <a:latin typeface="楷体" panose="02010609060101010101" charset="-122"/>
                <a:ea typeface="楷体" panose="02010609060101010101" charset="-122"/>
                <a:cs typeface="宋体" panose="02010600030101010101" pitchFamily="2" charset="-122"/>
                <a:sym typeface="+mn-ea"/>
              </a:rPr>
              <a:t>长大</a:t>
            </a:r>
            <a:endParaRPr lang="zh-CN" altLang="zh-CN" sz="3200" b="1" noProof="0">
              <a:solidFill>
                <a:schemeClr val="tx1"/>
              </a:solidFill>
              <a:latin typeface="楷体" panose="02010609060101010101" charset="-122"/>
              <a:ea typeface="楷体" panose="02010609060101010101" charset="-122"/>
              <a:cs typeface="宋体" panose="02010600030101010101" pitchFamily="2" charset="-122"/>
              <a:sym typeface="+mn-ea"/>
            </a:endParaRPr>
          </a:p>
        </p:txBody>
      </p:sp>
      <p:sp>
        <p:nvSpPr>
          <p:cNvPr id="6" name="文本框 5"/>
          <p:cNvSpPr txBox="1"/>
          <p:nvPr/>
        </p:nvSpPr>
        <p:spPr>
          <a:xfrm>
            <a:off x="2784730" y="1341755"/>
            <a:ext cx="999490" cy="583565"/>
          </a:xfrm>
          <a:prstGeom prst="rect">
            <a:avLst/>
          </a:prstGeom>
          <a:noFill/>
        </p:spPr>
        <p:txBody>
          <a:bodyPr wrap="none" rtlCol="0">
            <a:spAutoFit/>
          </a:bodyPr>
          <a:lstStyle/>
          <a:p>
            <a:pPr algn="l"/>
            <a:r>
              <a:rPr lang="zh-CN" altLang="zh-CN" sz="3200" b="1" noProof="0">
                <a:solidFill>
                  <a:schemeClr val="tx1"/>
                </a:solidFill>
                <a:latin typeface="楷体" panose="02010609060101010101" charset="-122"/>
                <a:ea typeface="楷体" panose="02010609060101010101" charset="-122"/>
                <a:cs typeface="宋体" panose="02010600030101010101" pitchFamily="2" charset="-122"/>
                <a:sym typeface="+mn-ea"/>
              </a:rPr>
              <a:t>长短</a:t>
            </a:r>
            <a:endParaRPr lang="zh-CN" altLang="zh-CN" sz="3200" b="1" noProof="0">
              <a:solidFill>
                <a:schemeClr val="tx1"/>
              </a:solidFill>
              <a:latin typeface="楷体" panose="02010609060101010101" charset="-122"/>
              <a:ea typeface="楷体" panose="02010609060101010101" charset="-122"/>
              <a:cs typeface="宋体" panose="02010600030101010101" pitchFamily="2" charset="-122"/>
              <a:sym typeface="+mn-ea"/>
            </a:endParaRPr>
          </a:p>
        </p:txBody>
      </p:sp>
      <p:sp>
        <p:nvSpPr>
          <p:cNvPr id="12" name="文本框 11"/>
          <p:cNvSpPr txBox="1"/>
          <p:nvPr/>
        </p:nvSpPr>
        <p:spPr>
          <a:xfrm>
            <a:off x="2784730" y="2986405"/>
            <a:ext cx="1249680" cy="521970"/>
          </a:xfrm>
          <a:prstGeom prst="rect">
            <a:avLst/>
          </a:prstGeom>
          <a:noFill/>
        </p:spPr>
        <p:txBody>
          <a:bodyPr wrap="none" rtlCol="0">
            <a:spAutoFit/>
          </a:bodyPr>
          <a:lstStyle/>
          <a:p>
            <a:pPr algn="l"/>
            <a:r>
              <a:rPr lang="zh-CN" altLang="zh-CN" sz="3200" b="1" noProof="0">
                <a:latin typeface="楷体" panose="02010609060101010101" charset="-122"/>
                <a:ea typeface="楷体" panose="02010609060101010101" charset="-122"/>
                <a:cs typeface="宋体" panose="02010600030101010101" pitchFamily="2" charset="-122"/>
                <a:sym typeface="+mn-ea"/>
              </a:rPr>
              <a:t>冲锋枪</a:t>
            </a:r>
            <a:endParaRPr lang="zh-CN" altLang="zh-CN" sz="2800">
              <a:latin typeface="宋体" panose="02010600030101010101" pitchFamily="2" charset="-122"/>
              <a:ea typeface="宋体" panose="02010600030101010101" pitchFamily="2" charset="-122"/>
            </a:endParaRPr>
          </a:p>
        </p:txBody>
      </p:sp>
      <p:sp>
        <p:nvSpPr>
          <p:cNvPr id="13" name="文本框 12"/>
          <p:cNvSpPr txBox="1"/>
          <p:nvPr/>
        </p:nvSpPr>
        <p:spPr>
          <a:xfrm>
            <a:off x="2908555" y="3863485"/>
            <a:ext cx="894080" cy="521970"/>
          </a:xfrm>
          <a:prstGeom prst="rect">
            <a:avLst/>
          </a:prstGeom>
          <a:noFill/>
        </p:spPr>
        <p:txBody>
          <a:bodyPr wrap="none" rtlCol="0">
            <a:spAutoFit/>
          </a:bodyPr>
          <a:lstStyle/>
          <a:p>
            <a:pPr algn="l"/>
            <a:r>
              <a:rPr lang="zh-CN" altLang="zh-CN" sz="3200" b="1" noProof="0">
                <a:latin typeface="楷体" panose="02010609060101010101" charset="-122"/>
                <a:ea typeface="楷体" panose="02010609060101010101" charset="-122"/>
                <a:cs typeface="宋体" panose="02010600030101010101" pitchFamily="2" charset="-122"/>
                <a:sym typeface="+mn-ea"/>
              </a:rPr>
              <a:t>冲着</a:t>
            </a:r>
            <a:endParaRPr lang="zh-CN" altLang="zh-CN" sz="2800">
              <a:latin typeface="宋体" panose="02010600030101010101" pitchFamily="2" charset="-122"/>
              <a:ea typeface="宋体" panose="02010600030101010101" pitchFamily="2" charset="-122"/>
            </a:endParaRPr>
          </a:p>
        </p:txBody>
      </p:sp>
      <p:sp>
        <p:nvSpPr>
          <p:cNvPr id="14" name="文本框 13"/>
          <p:cNvSpPr txBox="1"/>
          <p:nvPr/>
        </p:nvSpPr>
        <p:spPr>
          <a:xfrm>
            <a:off x="6228076" y="1341755"/>
            <a:ext cx="894080" cy="521970"/>
          </a:xfrm>
          <a:prstGeom prst="rect">
            <a:avLst/>
          </a:prstGeom>
          <a:noFill/>
        </p:spPr>
        <p:txBody>
          <a:bodyPr wrap="none" rtlCol="0">
            <a:spAutoFit/>
          </a:bodyPr>
          <a:lstStyle/>
          <a:p>
            <a:pPr algn="l"/>
            <a:r>
              <a:rPr lang="zh-CN" altLang="zh-CN" sz="3200" b="1" noProof="0">
                <a:latin typeface="楷体" panose="02010609060101010101" charset="-122"/>
                <a:ea typeface="楷体" panose="02010609060101010101" charset="-122"/>
                <a:cs typeface="宋体" panose="02010600030101010101" pitchFamily="2" charset="-122"/>
                <a:sym typeface="+mn-ea"/>
              </a:rPr>
              <a:t>似乎</a:t>
            </a:r>
            <a:endParaRPr lang="zh-CN" altLang="zh-CN" sz="2800">
              <a:latin typeface="宋体" panose="02010600030101010101" pitchFamily="2" charset="-122"/>
              <a:ea typeface="宋体" panose="02010600030101010101" pitchFamily="2" charset="-122"/>
            </a:endParaRPr>
          </a:p>
        </p:txBody>
      </p:sp>
      <p:sp>
        <p:nvSpPr>
          <p:cNvPr id="15" name="文本框 14"/>
          <p:cNvSpPr txBox="1"/>
          <p:nvPr/>
        </p:nvSpPr>
        <p:spPr>
          <a:xfrm>
            <a:off x="6228076" y="2310130"/>
            <a:ext cx="894080" cy="521970"/>
          </a:xfrm>
          <a:prstGeom prst="rect">
            <a:avLst/>
          </a:prstGeom>
          <a:noFill/>
        </p:spPr>
        <p:txBody>
          <a:bodyPr wrap="none" rtlCol="0">
            <a:spAutoFit/>
          </a:bodyPr>
          <a:lstStyle/>
          <a:p>
            <a:pPr algn="l"/>
            <a:r>
              <a:rPr lang="zh-CN" altLang="zh-CN" sz="3200" b="1" noProof="0">
                <a:latin typeface="楷体" panose="02010609060101010101" charset="-122"/>
                <a:ea typeface="楷体" panose="02010609060101010101" charset="-122"/>
                <a:cs typeface="宋体" panose="02010600030101010101" pitchFamily="2" charset="-122"/>
                <a:sym typeface="+mn-ea"/>
              </a:rPr>
              <a:t>似的</a:t>
            </a:r>
            <a:endParaRPr lang="zh-CN" altLang="zh-CN" sz="2800">
              <a:latin typeface="宋体" panose="02010600030101010101" pitchFamily="2" charset="-122"/>
              <a:ea typeface="宋体" panose="02010600030101010101" pitchFamily="2" charset="-122"/>
            </a:endParaRPr>
          </a:p>
        </p:txBody>
      </p:sp>
      <p:sp>
        <p:nvSpPr>
          <p:cNvPr id="16" name="文本框 15"/>
          <p:cNvSpPr txBox="1"/>
          <p:nvPr/>
        </p:nvSpPr>
        <p:spPr>
          <a:xfrm>
            <a:off x="6102346" y="3040380"/>
            <a:ext cx="894080" cy="521970"/>
          </a:xfrm>
          <a:prstGeom prst="rect">
            <a:avLst/>
          </a:prstGeom>
          <a:noFill/>
        </p:spPr>
        <p:txBody>
          <a:bodyPr wrap="none" rtlCol="0">
            <a:spAutoFit/>
          </a:bodyPr>
          <a:lstStyle/>
          <a:p>
            <a:pPr algn="l"/>
            <a:r>
              <a:rPr lang="zh-CN" altLang="zh-CN" sz="3200" b="1" noProof="0">
                <a:latin typeface="楷体" panose="02010609060101010101" charset="-122"/>
                <a:ea typeface="楷体" panose="02010609060101010101" charset="-122"/>
                <a:cs typeface="宋体" panose="02010600030101010101" pitchFamily="2" charset="-122"/>
                <a:sym typeface="+mn-ea"/>
              </a:rPr>
              <a:t>奇怪</a:t>
            </a:r>
            <a:endParaRPr lang="zh-CN" altLang="zh-CN" sz="2800">
              <a:latin typeface="宋体" panose="02010600030101010101" pitchFamily="2" charset="-122"/>
              <a:ea typeface="宋体" panose="02010600030101010101" pitchFamily="2" charset="-122"/>
            </a:endParaRPr>
          </a:p>
        </p:txBody>
      </p:sp>
      <p:sp>
        <p:nvSpPr>
          <p:cNvPr id="17" name="文本框 16"/>
          <p:cNvSpPr txBox="1"/>
          <p:nvPr/>
        </p:nvSpPr>
        <p:spPr>
          <a:xfrm>
            <a:off x="6069326" y="3933825"/>
            <a:ext cx="894080" cy="521970"/>
          </a:xfrm>
          <a:prstGeom prst="rect">
            <a:avLst/>
          </a:prstGeom>
          <a:noFill/>
        </p:spPr>
        <p:txBody>
          <a:bodyPr wrap="none" rtlCol="0">
            <a:spAutoFit/>
          </a:bodyPr>
          <a:lstStyle/>
          <a:p>
            <a:pPr algn="l"/>
            <a:r>
              <a:rPr lang="zh-CN" altLang="zh-CN" sz="3200" b="1" noProof="0">
                <a:latin typeface="楷体" panose="02010609060101010101" charset="-122"/>
                <a:ea typeface="楷体" panose="02010609060101010101" charset="-122"/>
                <a:cs typeface="宋体" panose="02010600030101010101" pitchFamily="2" charset="-122"/>
                <a:sym typeface="+mn-ea"/>
              </a:rPr>
              <a:t>奇数</a:t>
            </a:r>
            <a:endParaRPr lang="zh-CN" altLang="zh-CN" sz="2800">
              <a:latin typeface="宋体" panose="02010600030101010101" pitchFamily="2" charset="-122"/>
              <a:ea typeface="宋体" panose="02010600030101010101" pitchFamily="2" charset="-122"/>
            </a:endParaRPr>
          </a:p>
        </p:txBody>
      </p:sp>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 y="273685"/>
            <a:ext cx="1076960" cy="1076960"/>
          </a:xfrm>
          <a:prstGeom prst="rect">
            <a:avLst/>
          </a:prstGeom>
        </p:spPr>
      </p:pic>
      <p:grpSp>
        <p:nvGrpSpPr>
          <p:cNvPr id="18" name="组合 17"/>
          <p:cNvGrpSpPr/>
          <p:nvPr/>
        </p:nvGrpSpPr>
        <p:grpSpPr>
          <a:xfrm>
            <a:off x="985520" y="557980"/>
            <a:ext cx="2513330" cy="508324"/>
            <a:chOff x="458" y="988"/>
            <a:chExt cx="4134" cy="912"/>
          </a:xfrm>
          <a:effectLst>
            <a:outerShdw blurRad="50800" dist="38100" dir="2700000" algn="tl" rotWithShape="0">
              <a:prstClr val="black">
                <a:alpha val="40000"/>
              </a:prstClr>
            </a:outerShdw>
          </a:effectLst>
        </p:grpSpPr>
        <p:sp>
          <p:nvSpPr>
            <p:cNvPr id="19" name="流程图: 延期 18"/>
            <p:cNvSpPr/>
            <p:nvPr/>
          </p:nvSpPr>
          <p:spPr>
            <a:xfrm>
              <a:off x="623" y="988"/>
              <a:ext cx="3969" cy="908"/>
            </a:xfrm>
            <a:prstGeom prst="flowChartDelay">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9" name="文本框 14">
              <a:hlinkClick r:id="rId2" action="ppaction://hlinkfile"/>
            </p:cNvPr>
            <p:cNvSpPr txBox="1"/>
            <p:nvPr/>
          </p:nvSpPr>
          <p:spPr>
            <a:xfrm>
              <a:off x="458" y="1005"/>
              <a:ext cx="3688" cy="895"/>
            </a:xfrm>
            <a:prstGeom prst="rect">
              <a:avLst/>
            </a:prstGeom>
            <a:noFill/>
          </p:spPr>
          <p:txBody>
            <a:bodyPr wrap="square" lIns="68580" tIns="34290" rIns="68580" bIns="34290" rtlCol="0">
              <a:spAutoFit/>
            </a:bodyPr>
            <a:lstStyle/>
            <a:p>
              <a:pPr algn="ctr"/>
              <a:r>
                <a:rPr lang="zh-CN" altLang="en-US" sz="2800" b="1">
                  <a:solidFill>
                    <a:schemeClr val="tx1"/>
                  </a:solidFill>
                  <a:latin typeface="楷体" panose="02010609060101010101" charset="-122"/>
                  <a:ea typeface="楷体" panose="02010609060101010101" charset="-122"/>
                </a:rPr>
                <a:t>多音字组词</a:t>
              </a:r>
              <a:endParaRPr lang="zh-CN" altLang="en-US" sz="2800" b="1">
                <a:solidFill>
                  <a:schemeClr val="tx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 y="273685"/>
            <a:ext cx="1076960" cy="1076960"/>
          </a:xfrm>
          <a:prstGeom prst="rect">
            <a:avLst/>
          </a:prstGeom>
        </p:spPr>
      </p:pic>
      <p:grpSp>
        <p:nvGrpSpPr>
          <p:cNvPr id="3" name="组合 2"/>
          <p:cNvGrpSpPr/>
          <p:nvPr/>
        </p:nvGrpSpPr>
        <p:grpSpPr>
          <a:xfrm>
            <a:off x="985520" y="557980"/>
            <a:ext cx="2513330" cy="508324"/>
            <a:chOff x="458" y="988"/>
            <a:chExt cx="4134" cy="912"/>
          </a:xfrm>
          <a:effectLst>
            <a:outerShdw blurRad="50800" dist="38100" dir="2700000" algn="tl" rotWithShape="0">
              <a:prstClr val="black">
                <a:alpha val="40000"/>
              </a:prstClr>
            </a:outerShdw>
          </a:effectLst>
        </p:grpSpPr>
        <p:sp>
          <p:nvSpPr>
            <p:cNvPr id="4" name="流程图: 延期 3"/>
            <p:cNvSpPr/>
            <p:nvPr/>
          </p:nvSpPr>
          <p:spPr>
            <a:xfrm>
              <a:off x="623" y="988"/>
              <a:ext cx="3969" cy="908"/>
            </a:xfrm>
            <a:prstGeom prst="flowChartDelay">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9" name="文本框 14">
              <a:hlinkClick r:id="rId2" action="ppaction://hlinkfile"/>
            </p:cNvPr>
            <p:cNvSpPr txBox="1"/>
            <p:nvPr/>
          </p:nvSpPr>
          <p:spPr>
            <a:xfrm>
              <a:off x="458" y="1005"/>
              <a:ext cx="3688" cy="895"/>
            </a:xfrm>
            <a:prstGeom prst="rect">
              <a:avLst/>
            </a:prstGeom>
            <a:noFill/>
          </p:spPr>
          <p:txBody>
            <a:bodyPr wrap="square" lIns="68580" tIns="34290" rIns="68580" bIns="34290" rtlCol="0">
              <a:spAutoFit/>
            </a:bodyPr>
            <a:lstStyle/>
            <a:p>
              <a:pPr algn="ctr"/>
              <a:r>
                <a:rPr lang="zh-CN" altLang="en-US" sz="2800" b="1">
                  <a:latin typeface="楷体" panose="02010609060101010101" charset="-122"/>
                  <a:ea typeface="楷体" panose="02010609060101010101" charset="-122"/>
                  <a:sym typeface="+mn-ea"/>
                </a:rPr>
                <a:t>词语积累</a:t>
              </a:r>
              <a:endParaRPr lang="zh-CN" altLang="en-US" sz="2800" b="1">
                <a:solidFill>
                  <a:schemeClr val="tx1"/>
                </a:solidFill>
                <a:latin typeface="楷体" panose="02010609060101010101" charset="-122"/>
                <a:ea typeface="楷体" panose="02010609060101010101" charset="-122"/>
              </a:endParaRPr>
            </a:p>
          </p:txBody>
        </p:sp>
      </p:grpSp>
      <p:sp>
        <p:nvSpPr>
          <p:cNvPr id="2" name="文本框 1"/>
          <p:cNvSpPr txBox="1"/>
          <p:nvPr/>
        </p:nvSpPr>
        <p:spPr>
          <a:xfrm>
            <a:off x="28178" y="1203598"/>
            <a:ext cx="9083327" cy="3416320"/>
          </a:xfrm>
          <a:prstGeom prst="rect">
            <a:avLst/>
          </a:prstGeom>
          <a:noFill/>
        </p:spPr>
        <p:txBody>
          <a:bodyPr wrap="square" rtlCol="0" anchor="t">
            <a:spAutoFit/>
          </a:bodyPr>
          <a:lstStyle/>
          <a:p>
            <a:r>
              <a:rPr lang="zh-CN" altLang="en-US" sz="3600">
                <a:latin typeface="楷体" panose="02010609060101010101" charset="-122"/>
                <a:ea typeface="楷体" panose="02010609060101010101" charset="-122"/>
                <a:cs typeface="楷体" panose="02010609060101010101" charset="-122"/>
              </a:rPr>
              <a:t>春天</a:t>
            </a:r>
            <a:r>
              <a:rPr lang="zh-CN" altLang="en-US" sz="3600" smtClean="0">
                <a:latin typeface="楷体" panose="02010609060101010101" charset="-122"/>
                <a:ea typeface="楷体" panose="02010609060101010101" charset="-122"/>
                <a:cs typeface="楷体" panose="02010609060101010101" charset="-122"/>
              </a:rPr>
              <a:t>  寻找  姑娘  仔细  野花  柳枝  </a:t>
            </a:r>
            <a:endParaRPr lang="en-US" altLang="zh-CN" sz="3600" smtClean="0">
              <a:latin typeface="楷体" panose="02010609060101010101" charset="-122"/>
              <a:ea typeface="楷体" panose="02010609060101010101" charset="-122"/>
              <a:cs typeface="楷体" panose="02010609060101010101" charset="-122"/>
            </a:endParaRPr>
          </a:p>
          <a:p>
            <a:r>
              <a:rPr lang="zh-CN" altLang="en-US" sz="3600" smtClean="0">
                <a:latin typeface="楷体" panose="02010609060101010101" charset="-122"/>
                <a:ea typeface="楷体" panose="02010609060101010101" charset="-122"/>
                <a:cs typeface="楷体" panose="02010609060101010101" charset="-122"/>
              </a:rPr>
              <a:t>秋千  桃花  杏花  鲜花  邮递员  先生  原来  大叔  邮局  太太  做客  惊奇  </a:t>
            </a:r>
            <a:endParaRPr lang="en-US" altLang="zh-CN" sz="3600" smtClean="0">
              <a:latin typeface="楷体" panose="02010609060101010101" charset="-122"/>
              <a:ea typeface="楷体" panose="02010609060101010101" charset="-122"/>
              <a:cs typeface="楷体" panose="02010609060101010101" charset="-122"/>
            </a:endParaRPr>
          </a:p>
          <a:p>
            <a:r>
              <a:rPr lang="zh-CN" altLang="en-US" sz="3600" smtClean="0">
                <a:latin typeface="楷体" panose="02010609060101010101" charset="-122"/>
                <a:ea typeface="楷体" panose="02010609060101010101" charset="-122"/>
                <a:cs typeface="楷体" panose="02010609060101010101" charset="-122"/>
              </a:rPr>
              <a:t>快活  美好  礼物  爷爷  植树  碧空如洗</a:t>
            </a:r>
            <a:endParaRPr lang="en-US" altLang="zh-CN" sz="3600" smtClean="0">
              <a:latin typeface="楷体" panose="02010609060101010101" charset="-122"/>
              <a:ea typeface="楷体" panose="02010609060101010101" charset="-122"/>
              <a:cs typeface="楷体" panose="02010609060101010101" charset="-122"/>
            </a:endParaRPr>
          </a:p>
          <a:p>
            <a:r>
              <a:rPr lang="zh-CN" altLang="en-US" sz="3600" smtClean="0">
                <a:latin typeface="楷体" panose="02010609060101010101" charset="-122"/>
                <a:ea typeface="楷体" panose="02010609060101010101" charset="-122"/>
                <a:cs typeface="楷体" panose="02010609060101010101" charset="-122"/>
              </a:rPr>
              <a:t>万里无云  公园  格外  引人注目  已经 汗珠  休息  树苗  小心  笔直</a:t>
            </a:r>
            <a:endParaRPr lang="zh-CN" altLang="en-US" sz="36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AS_NET" val="4.0.30319.42000"/>
  <p:tag name="AS_OS" val="Microsoft Windows NT 6.2.9200.0"/>
  <p:tag name="AS_RELEASE_DATE" val="2023.01.14"/>
  <p:tag name="AS_TITLE" val="Aspose.Slides for .NET 4.0 Client Profile"/>
  <p:tag name="AS_VERSION" val="23.1"/>
  <p:tag name="KSO_WPP_MARK_KEY" val="0bb6c4f5-3538-4d39-88f6-92d5e5416ad7"/>
  <p:tag name="COMMONDATA" val="eyJoZGlkIjoiMzljZWFlYjM4NGZjZWQ0OTY5OWQwZTliNTA5NTE5MjQifQ=="/>
</p:tagLst>
</file>

<file path=ppt/theme/theme1.xml><?xml version="1.0" encoding="utf-8"?>
<a:theme xmlns:a="http://schemas.openxmlformats.org/drawingml/2006/main" name="1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Arial"/>
      </a:majorFont>
      <a:minorFont>
        <a:latin typeface="Times New Roman"/>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2656</Words>
  <Application>WPS 演示</Application>
  <PresentationFormat>On-screen Show (16:9)</PresentationFormat>
  <Paragraphs>336</Paragraphs>
  <Slides>34</Slides>
  <Notes>11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34</vt:i4>
      </vt:variant>
    </vt:vector>
  </HeadingPairs>
  <TitlesOfParts>
    <vt:vector size="51" baseType="lpstr">
      <vt:lpstr>Arial</vt:lpstr>
      <vt:lpstr>宋体</vt:lpstr>
      <vt:lpstr>Wingdings</vt:lpstr>
      <vt:lpstr>黑体</vt:lpstr>
      <vt:lpstr>Calibri</vt:lpstr>
      <vt:lpstr>Malgun Gothic</vt:lpstr>
      <vt:lpstr>微软雅黑</vt:lpstr>
      <vt:lpstr>Times New Roman</vt:lpstr>
      <vt:lpstr>Lato</vt:lpstr>
      <vt:lpstr>Open Sans</vt:lpstr>
      <vt:lpstr>楷体</vt:lpstr>
      <vt:lpstr>汉语拼音</vt:lpstr>
      <vt:lpstr>Calibri</vt:lpstr>
      <vt:lpstr>方正姚体</vt:lpstr>
      <vt:lpstr>Arial Unicode MS</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3588.pptx</dc:title>
  <dc:creator/>
  <cp:lastModifiedBy>低调</cp:lastModifiedBy>
  <cp:revision>150</cp:revision>
  <dcterms:created xsi:type="dcterms:W3CDTF">2017-03-17T02:28:00Z</dcterms:created>
  <dcterms:modified xsi:type="dcterms:W3CDTF">2023-05-23T05:18:04Z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096C276514E848099D01998CEE1FEE9F_12</vt:lpwstr>
  </property>
</Properties>
</file>