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182" r:id="rId5"/>
    <p:sldId id="1127" r:id="rId6"/>
    <p:sldId id="523" r:id="rId7"/>
    <p:sldId id="1012" r:id="rId8"/>
    <p:sldId id="1074" r:id="rId9"/>
    <p:sldId id="1044" r:id="rId10"/>
    <p:sldId id="1082" r:id="rId11"/>
    <p:sldId id="1075" r:id="rId12"/>
    <p:sldId id="1057" r:id="rId13"/>
    <p:sldId id="1047" r:id="rId14"/>
    <p:sldId id="1077" r:id="rId15"/>
    <p:sldId id="1046" r:id="rId16"/>
    <p:sldId id="1059" r:id="rId17"/>
    <p:sldId id="1060" r:id="rId18"/>
    <p:sldId id="1058" r:id="rId19"/>
    <p:sldId id="1078" r:id="rId20"/>
    <p:sldId id="1048" r:id="rId21"/>
    <p:sldId id="1062" r:id="rId22"/>
    <p:sldId id="1063" r:id="rId23"/>
    <p:sldId id="1112" r:id="rId24"/>
    <p:sldId id="1113" r:id="rId25"/>
    <p:sldId id="1049" r:id="rId26"/>
    <p:sldId id="1126" r:id="rId27"/>
    <p:sldId id="1073" r:id="rId28"/>
    <p:sldId id="1003" r:id="rId29"/>
    <p:sldId id="1083" r:id="rId30"/>
    <p:sldId id="1084" r:id="rId31"/>
    <p:sldId id="1008" r:id="rId32"/>
  </p:sldIdLst>
  <p:sldSz cx="9144000" cy="5143500" type="screen16x9"/>
  <p:notesSz cx="6858000" cy="9144000"/>
  <p:embeddedFontLst>
    <p:embeddedFont>
      <p:font typeface="黑体" pitchFamily="49" charset="-122"/>
      <p:regular r:id="rId34"/>
    </p:embeddedFont>
    <p:embeddedFont>
      <p:font typeface="Open Sans" charset="0"/>
      <p:regular r:id="rId35"/>
    </p:embeddedFont>
    <p:embeddedFont>
      <p:font typeface="方正姚体" pitchFamily="2" charset="-122"/>
      <p:regular r:id="rId36"/>
    </p:embeddedFont>
    <p:embeddedFont>
      <p:font typeface="汉语拼音" pitchFamily="34" charset="0"/>
      <p:regular r:id="rId37"/>
    </p:embeddedFont>
    <p:embeddedFont>
      <p:font typeface="微软雅黑" pitchFamily="34" charset="-122"/>
      <p:regular r:id="rId38"/>
      <p:bold r:id="rId39"/>
    </p:embeddedFont>
    <p:embeddedFont>
      <p:font typeface="楷体" pitchFamily="49" charset="-122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193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>
        <p:scale>
          <a:sx n="100" d="100"/>
          <a:sy n="100" d="100"/>
        </p:scale>
        <p:origin x="-666" y="-246"/>
      </p:cViewPr>
      <p:guideLst>
        <p:guide orient="horz" pos="3134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24"/>
        <p:guide pos="2193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tags" Target="tags/tag1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38" Type="http://schemas.openxmlformats.org/officeDocument/2006/relationships/font" Target="fonts/font5.fntdata" /><Relationship Id="rId39" Type="http://schemas.openxmlformats.org/officeDocument/2006/relationships/font" Target="fonts/font6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7.fntdata" /><Relationship Id="rId41" Type="http://schemas.openxmlformats.org/officeDocument/2006/relationships/font" Target="fonts/font8.fntdata" /><Relationship Id="rId42" Type="http://schemas.openxmlformats.org/officeDocument/2006/relationships/font" Target="fonts/font9.fntdata" /><Relationship Id="rId43" Type="http://schemas.openxmlformats.org/officeDocument/2006/relationships/font" Target="fonts/font10.fntdata" /><Relationship Id="rId44" Type="http://schemas.openxmlformats.org/officeDocument/2006/relationships/font" Target="fonts/font11.fntdata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46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9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10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B6B425A-84FF-4FE1-8C66-FA72C38E7509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9E74ABA-BF7F-4315-A16E-CB5B62C209B8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4D1CE4A0-32CD-4D76-9A25-BA84FF387727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15FE685-F536-4D76-B1AE-F0C774EC3BA4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50A0D463-B26F-4352-9209-881DF4F0680B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C51F5C46-BA9A-439D-B669-5305DE147051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C48C04D-B21F-4F2C-9845-C3BB1AEC84C8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A7C0188-E3E2-43EC-8BB2-53889E070DC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D1A24BDB-D48D-4B95-AF6A-E0362338FD4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5338D72-2ED5-4169-A5BB-EE6AC4BA682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D2E9485F-9E69-420B-B8D9-1AD00652D377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A136DFC-D3A2-4945-B553-566289D29C99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5F9145F2-6310-4CB1-A8D2-A234366E2033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CC78C639-3C93-42F6-8C73-AF9F0B3A7248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154DD6AC-3C03-40FA-BF3D-5F387A97A4C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A43968AA-6D69-4D33-A619-31BDBB73DD9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image" Target="../media/image1.png" /><Relationship Id="rId26" Type="http://schemas.openxmlformats.org/officeDocument/2006/relationships/image" Target="../media/image2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第二单元复习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C204383B-70AD-4630-BBA7-0258100C3FC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1AFB8D8B-E9D8-4330-8B11-F94B155AC976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5.png" /><Relationship Id="rId4" Type="http://schemas.openxmlformats.org/officeDocument/2006/relationships/image" Target="../media/image2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5.png" /><Relationship Id="rId4" Type="http://schemas.openxmlformats.org/officeDocument/2006/relationships/image" Target="../media/image2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9.png" /><Relationship Id="rId4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词语积累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3528" y="1203598"/>
            <a:ext cx="804354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叔叔  足迹  昨天  迷路  温暖  春风</a:t>
            </a:r>
            <a:endParaRPr lang="en-US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爱心  也许  桌子  平时  难道  味道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就是  农民  加工  种子  农具  甜菜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工具  劳动  经过  出色  妹妹  河水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碧绿  波纹  河岸  柳叶  非常  景色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恋恋不舍    柳树  枝条  高兴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" y="1700530"/>
            <a:ext cx="8424545" cy="25253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08730" y="2609850"/>
            <a:ext cx="439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5071110" y="2980055"/>
            <a:ext cx="439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D</a:t>
            </a:r>
            <a:endParaRPr 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1930" y="3519170"/>
            <a:ext cx="439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7992110" y="3519170"/>
            <a:ext cx="439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C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词语分类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840" y="1350645"/>
            <a:ext cx="827468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①AABC式词语:恋恋不舍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类似的词语:津津有味　斤斤计较　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落落大方　彬彬有礼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②AABB式词语:平平常常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葱葱绿绿　蹦蹦跳跳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类似的词语:干干净净　整整齐齐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高高兴兴　开开心心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lang="zh-CN" altLang="en-US" sz="3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③ABAB式词语:碧绿碧绿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类似的词语:商量商量　打扫打扫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干净干净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④量词积累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一块糕　   一匹马　  一个傍晚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一片绿毯　 一株柳树　一根枝条</a:t>
            </a:r>
            <a:endParaRPr lang="zh-CN" altLang="en-US" sz="3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23545" y="427355"/>
            <a:ext cx="781431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⑤修饰词积累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长长的小溪　蒙蒙的细雨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年迈的大娘　晶莹的露珠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温暖的春风　柔软的绿毯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又长又细的枝条　出色的马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⑥和爱心有关的词语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无微不至　宅心仁厚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体贴入微　助人为乐　语重心长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95" y="1647190"/>
            <a:ext cx="6889115" cy="209169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875155" y="2559685"/>
            <a:ext cx="32385" cy="73215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462655" y="2559685"/>
            <a:ext cx="4061460" cy="65976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59960" y="2559685"/>
            <a:ext cx="1468120" cy="65976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076190" y="2559685"/>
            <a:ext cx="1119505" cy="73215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420110" y="2559685"/>
            <a:ext cx="4225925" cy="732155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特殊句式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475615" y="1350645"/>
            <a:ext cx="84168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1.比喻句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(1)瞧,那花瓣上晶莹的露珠,就是他洒下的汗滴。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把露珠比作雷锋洒下的汗滴,重在体现雷锋助人为乐的精神如露珠般晶莹剔透。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5615" y="586740"/>
            <a:ext cx="81934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(2)路的一边是田野,葱葱绿绿的,非常可爱,像一片柔软的绿毯。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把葱绿的田野比喻成绿毯,写出了田野绿和柔软的特点。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96570" y="310515"/>
            <a:ext cx="84594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2.含义深刻的句子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爸爸拿起面前的糕,说:“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你看,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一块平平常常的糕,经过很多很多人的劳动,才能摆在我们面前。”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这句话是对爸爸的语言描写,写出了“千人糕”名称的由来。米糕是来之不易的,要经过很多很多人的劳动,才能摆在我们的面前,告诉我们要珍惜食物。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0">
          <a:blip r:embed="rId2">
            <a:alphaModFix amt="8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693066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251520" y="360045"/>
            <a:ext cx="865181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3.对话描写</a:t>
            </a:r>
          </a:p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爸爸说:“是的,就是平常吃的米糕。你知道这糕是怎么做成的吗?”</a:t>
            </a:r>
          </a:p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孩子说:“是把大米磨成粉做的,还加了糖。”</a:t>
            </a:r>
          </a:p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这是爸爸和孩子的对话描写,通过简单的对话介绍了米糕的制作过程。这种形式可以使我们更加清楚地了解句子的内容。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488315" y="494030"/>
            <a:ext cx="84258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4.描写景色的句子</a:t>
            </a:r>
          </a:p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河水碧绿碧绿的,微风吹过,泛起层层波纹。</a:t>
            </a:r>
          </a:p>
          <a:p>
            <a:pPr indent="304800"/>
            <a:endParaRPr lang="zh-CN" altLang="en-US" sz="36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lang="zh-CN" altLang="en-US" sz="36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这句话主要介绍了小河,通过介绍河水的颜色以及风吹过河水时泛起波纹的样子,表现出了小河的美丽。。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992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本单元知识点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3730" y="1159510"/>
            <a:ext cx="7875905" cy="3931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《雷锋叔叔,你在哪里》</a:t>
            </a:r>
          </a:p>
          <a:p>
            <a:pPr>
              <a:lnSpc>
                <a:spcPct val="15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 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本课是一首歌颂雷锋事迹，弘扬雷锋精神的诗歌。全诗共五小节，以问答的形式回忆雷锋做好事及孩子们学习雷锋的表现。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34365" y="835025"/>
            <a:ext cx="7875905" cy="42754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《千人糕》</a:t>
            </a:r>
          </a:p>
          <a:p>
            <a:pPr>
              <a:lnSpc>
                <a:spcPct val="15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这篇文章讲述了爸爸向孩子解释为什么把平常吃的米糕叫做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千人糕</a:t>
            </a:r>
            <a:r>
              <a:rPr lang="zh-CN" altLang="zh-CN" sz="32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的事，告诉我们要珍惜日常生活中的食品和物品，尊重他人的劳动成果。  </a:t>
            </a:r>
            <a:endParaRPr lang="zh-CN" altLang="en-US" sz="2400" b="1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66115" y="656590"/>
            <a:ext cx="7811770" cy="41242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《一匹出色的马》</a:t>
            </a:r>
          </a:p>
          <a:p>
            <a:pPr>
              <a:lnSpc>
                <a:spcPct val="11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课文讲述了郊游归来的妹妹要求爸爸妈妈抱，却得到一匹出色的“马”，从而快乐地跑回家的故事，从中我们可以感受到爸爸的引导有方和妹妹的天真活泼。</a:t>
            </a:r>
            <a:r>
              <a:rPr lang="zh-CN" altLang="zh-CN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1815465"/>
            <a:ext cx="8905875" cy="21348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64765" y="2744153"/>
            <a:ext cx="382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5025" y="3266123"/>
            <a:ext cx="3981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" y="1198245"/>
            <a:ext cx="8193405" cy="30613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01688" y="1548765"/>
            <a:ext cx="3632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6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1688" y="3737610"/>
            <a:ext cx="3632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1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688" y="2868295"/>
            <a:ext cx="3632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2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1688" y="2000885"/>
            <a:ext cx="3632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4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688" y="3215640"/>
            <a:ext cx="3632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3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1688" y="2467610"/>
            <a:ext cx="3632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alibri"/>
                <a:sym typeface="宋体" panose="02010600030101010101" pitchFamily="2" charset="-122"/>
              </a:rPr>
              <a:t>5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55942" y="2139702"/>
            <a:ext cx="8032750" cy="26038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    课文</a:t>
            </a:r>
            <a:r>
              <a:rPr lang="zh-CN" altLang="en-US" sz="28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讲述了郊游归来的妹妹要求爸爸妈妈抱，却得到一匹出色的“马”，从而快乐地跑回家的故事，从中我们可以感受到爸爸的引导有方和妹妹的天真活泼。 </a:t>
            </a:r>
          </a:p>
        </p:txBody>
      </p:sp>
      <p:sp>
        <p:nvSpPr>
          <p:cNvPr id="21506" name="文本框 3"/>
          <p:cNvSpPr txBox="1"/>
          <p:nvPr/>
        </p:nvSpPr>
        <p:spPr>
          <a:xfrm>
            <a:off x="296545" y="960120"/>
            <a:ext cx="85515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522605" indent="-522605">
              <a:lnSpc>
                <a:spcPct val="150000"/>
              </a:lnSpc>
            </a:pPr>
            <a:r>
              <a:rPr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</a:rPr>
              <a:t>《一匹出色的马》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讲了一个什么故事，讲了什么道理？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180513" cy="516403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9"/>
          <a:stretch>
            <a:fillRect/>
          </a:stretch>
        </p:blipFill>
        <p:spPr>
          <a:xfrm>
            <a:off x="864870" y="31115"/>
            <a:ext cx="2014855" cy="1591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77190" y="4251325"/>
            <a:ext cx="9689465" cy="914400"/>
            <a:chOff x="3510" y="6928098"/>
            <a:chExt cx="11431600" cy="12881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2"/>
            <a:stretch>
              <a:fillRect/>
            </a:stretch>
          </p:blipFill>
          <p:spPr>
            <a:xfrm>
              <a:off x="3510" y="6996979"/>
              <a:ext cx="6281049" cy="1219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28"/>
            <a:stretch>
              <a:fillRect/>
            </a:stretch>
          </p:blipFill>
          <p:spPr>
            <a:xfrm>
              <a:off x="5154061" y="6928098"/>
              <a:ext cx="6281049" cy="1288168"/>
            </a:xfrm>
            <a:prstGeom prst="rect">
              <a:avLst/>
            </a:prstGeom>
          </p:spPr>
        </p:pic>
      </p:grpSp>
      <p:sp>
        <p:nvSpPr>
          <p:cNvPr id="2" name="Shape 18"/>
          <p:cNvSpPr/>
          <p:nvPr/>
        </p:nvSpPr>
        <p:spPr>
          <a:xfrm>
            <a:off x="2766898" y="1890561"/>
            <a:ext cx="3610284" cy="875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385403" y="2073396"/>
            <a:ext cx="2537649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rgbClr val="68DBF8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charset="-122"/>
                <a:ea typeface="微软雅黑"/>
                <a:cs typeface="Open Sans" panose="020b0606030504020204" pitchFamily="34" charset="0"/>
              </a:rPr>
              <a:t>第二单元</a:t>
            </a:r>
            <a:endParaRPr kumimoji="0" lang="id-ID" sz="4000" b="1" i="0" u="none" strike="noStrike" kern="1200" cap="none" spc="600" normalizeH="0" baseline="0" noProof="0">
              <a:ln>
                <a:noFill/>
              </a:ln>
              <a:solidFill>
                <a:srgbClr val="68DBF8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/>
          <a:stretch>
            <a:fillRect/>
          </a:stretch>
        </p:blipFill>
        <p:spPr>
          <a:xfrm>
            <a:off x="5958205" y="1102"/>
            <a:ext cx="1316990" cy="18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4" y="-184083"/>
            <a:ext cx="1908052" cy="26060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/>
          <a:stretch>
            <a:fillRect/>
          </a:stretch>
        </p:blipFill>
        <p:spPr>
          <a:xfrm>
            <a:off x="2525395" y="51750"/>
            <a:ext cx="1487170" cy="1335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4"/>
          <a:stretch>
            <a:fillRect/>
          </a:stretch>
        </p:blipFill>
        <p:spPr>
          <a:xfrm>
            <a:off x="4117975" y="20063"/>
            <a:ext cx="1804670" cy="1367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>
            <a:fillRect/>
          </a:stretch>
        </p:blipFill>
        <p:spPr>
          <a:xfrm>
            <a:off x="-459105" y="380121"/>
            <a:ext cx="2141220" cy="2202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14:window dir="vert"/>
      </p:transition>
    </mc:Choice>
    <mc:Fallback>
      <p:transition spd="slow" advTm="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易读错的字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13435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7880" y="137414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汉语拼音" panose="020b0604020202020204" pitchFamily="34" charset="0"/>
                <a:ea typeface="方正姚体" panose="02010601030101010101" pitchFamily="2" charset="-122"/>
                <a:cs typeface="汉语拼音" panose="020b0604020202020204" pitchFamily="34" charset="0"/>
                <a:sym typeface="宋体" panose="02010600030101010101" pitchFamily="2" charset="-122"/>
              </a:rPr>
              <a:t>céng</a:t>
            </a:r>
            <a:endParaRPr lang="en-US" sz="320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41220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泞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41220" y="1374140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汉语拼音" panose="020b0604020202020204" pitchFamily="34" charset="0"/>
                <a:ea typeface="方正姚体" panose="02010601030101010101" pitchFamily="2" charset="-122"/>
                <a:cs typeface="汉语拼音" panose="020b0604020202020204" pitchFamily="34" charset="0"/>
                <a:sym typeface="宋体" panose="02010600030101010101" pitchFamily="2" charset="-122"/>
              </a:rPr>
              <a:t>nìng</a:t>
            </a:r>
            <a:endParaRPr lang="en-US" altLang="zh-CN" sz="320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76320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04565" y="1374140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汉语拼音" panose="020b0604020202020204" pitchFamily="34" charset="0"/>
                <a:ea typeface="方正姚体" panose="02010601030101010101" pitchFamily="2" charset="-122"/>
                <a:cs typeface="汉语拼音" panose="020b0604020202020204" pitchFamily="34" charset="0"/>
                <a:sym typeface="宋体" panose="02010600030101010101" pitchFamily="2" charset="-122"/>
              </a:rPr>
              <a:t>jīng</a:t>
            </a:r>
            <a:endParaRPr lang="en-US" altLang="zh-CN" sz="320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5230" y="18249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82385" y="1312545"/>
            <a:ext cx="52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err="1">
                <a:solidFill>
                  <a:srgbClr val="FF0000"/>
                </a:solidFill>
                <a:latin typeface="汉语拼音" panose="020b0604020202020204" pitchFamily="34" charset="0"/>
                <a:ea typeface="方正姚体" panose="02010601030101010101" pitchFamily="2" charset="-122"/>
                <a:cs typeface="汉语拼音" panose="020b0604020202020204" pitchFamily="34" charset="0"/>
                <a:sym typeface="宋体" panose="02010600030101010101" pitchFamily="2" charset="-122"/>
              </a:rPr>
              <a:t>dí</a:t>
            </a:r>
            <a:endParaRPr lang="en-US" altLang="zh-CN" sz="320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60970" y="18249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10170" y="1312545"/>
            <a:ext cx="1103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汉语拼音" panose="020b0604020202020204" pitchFamily="34" charset="0"/>
                <a:ea typeface="方正姚体" panose="02010601030101010101" pitchFamily="2" charset="-122"/>
                <a:cs typeface="汉语拼音" panose="020b0604020202020204" pitchFamily="34" charset="0"/>
                <a:sym typeface="宋体" panose="02010600030101010101" pitchFamily="2" charset="-122"/>
              </a:rPr>
              <a:t>cōng</a:t>
            </a:r>
            <a:endParaRPr lang="zh-CN" altLang="en-US" sz="32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宋体" panose="02010600030101010101" pitchFamily="2" charset="-122"/>
            </a:endParaRPr>
          </a:p>
          <a:p>
            <a:pPr algn="l"/>
            <a:endParaRPr lang="en-US" altLang="zh-CN" sz="320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6180" y="18757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96180" y="1374140"/>
            <a:ext cx="865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汉语拼音" panose="020b0604020202020204" pitchFamily="34" charset="0"/>
                <a:ea typeface="方正姚体" panose="02010601030101010101" pitchFamily="2" charset="-122"/>
                <a:cs typeface="汉语拼音" panose="020b0604020202020204" pitchFamily="34" charset="0"/>
                <a:sym typeface="宋体" panose="02010600030101010101" pitchFamily="2" charset="-122"/>
              </a:rPr>
              <a:t>zhè</a:t>
            </a:r>
            <a:endParaRPr lang="zh-CN" altLang="en-US" sz="32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宋体" panose="02010600030101010101" pitchFamily="2" charset="-122"/>
            </a:endParaRPr>
          </a:p>
          <a:p>
            <a:pPr algn="l"/>
            <a:endParaRPr lang="en-US" altLang="zh-CN" sz="320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3435" y="342836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6280" y="282448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què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14122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觅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42820" y="282448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mì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7632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糕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74720" y="2824480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ɡāo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9618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894580" y="2844800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fàn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28523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恋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71017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跨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179185" y="2844800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liàn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710170" y="2844800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kuà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899160" y="1005840"/>
            <a:ext cx="81102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“√”</a:t>
            </a:r>
            <a:r>
              <a:rPr 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给生字选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择正确的读音。</a:t>
            </a:r>
          </a:p>
          <a:p>
            <a:pPr indent="0"/>
            <a:endParaRPr lang="zh-CN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荆</a:t>
            </a:r>
            <a:r>
              <a:rPr lang="zh-CN" sz="3200" b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棘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（jīng  jí）   </a:t>
            </a:r>
            <a:r>
              <a:rPr lang="en-US" altLang="zh-CN" sz="3200" b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    </a:t>
            </a:r>
            <a:r>
              <a:rPr lang="zh-CN" sz="3200" b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花</a:t>
            </a:r>
            <a:r>
              <a:rPr lang="zh-CN" sz="3200" b="0" smtClean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瓣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（biàn  bàn）   </a:t>
            </a:r>
          </a:p>
          <a:p>
            <a:pPr indent="0"/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晶</a:t>
            </a:r>
            <a:r>
              <a:rPr lang="zh-CN" sz="3200" b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莹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（yínɡ  yín）  </a:t>
            </a:r>
            <a:r>
              <a:rPr lang="en-US" altLang="zh-CN" sz="3200" b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  </a:t>
            </a:r>
            <a:r>
              <a:rPr lang="zh-CN" sz="3200" b="0" smtClean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的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（de d</a:t>
            </a:r>
            <a:r>
              <a:rPr lang="zh-CN" sz="3200" b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í</a:t>
            </a:r>
            <a:r>
              <a:rPr lang="en-US" altLang="zh-CN" sz="3200" b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  </a:t>
            </a:r>
            <a:r>
              <a:rPr lang="zh-CN" sz="3200" b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d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ì）确</a:t>
            </a:r>
          </a:p>
          <a:p>
            <a:pPr indent="0"/>
            <a:r>
              <a:rPr lang="zh-CN" sz="3200" b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好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（hǎo hào）奇     </a:t>
            </a:r>
            <a:r>
              <a:rPr lang="zh-CN" sz="3200" b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好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（hǎo hào）人            </a:t>
            </a:r>
          </a:p>
          <a:p>
            <a:pPr indent="0"/>
            <a:r>
              <a:rPr lang="zh-CN" sz="3200" b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磨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（mó mò）坊       </a:t>
            </a:r>
            <a:r>
              <a:rPr lang="zh-CN" sz="3200" b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磨</a:t>
            </a:r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（mó mò）刀</a:t>
            </a:r>
          </a:p>
          <a:p>
            <a:pPr indent="0"/>
            <a:r>
              <a:rPr lang="zh-CN" sz="3200" b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     </a:t>
            </a:r>
            <a:r>
              <a:rPr lang="zh-CN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</a:t>
            </a:r>
          </a:p>
          <a:p>
            <a:pPr indent="0"/>
            <a:r>
              <a:rPr lang="zh-CN" sz="2800" b="0">
                <a:latin typeface="Calibri"/>
                <a:ea typeface="宋体" panose="02010600030101010101" pitchFamily="2" charset="-122"/>
              </a:rPr>
              <a:t> 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443327" y="2553982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9969" y="2490081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9792" y="302831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0150" y="2901561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7714" y="1844358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0150" y="350710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3407" y="194881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07945" y="350710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2515" y="55290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写错的字</a:t>
              </a:r>
            </a:p>
          </p:txBody>
        </p:sp>
      </p:grpSp>
      <p:sp>
        <p:nvSpPr>
          <p:cNvPr id="9218" name="TextBox 1"/>
          <p:cNvSpPr txBox="1"/>
          <p:nvPr/>
        </p:nvSpPr>
        <p:spPr>
          <a:xfrm>
            <a:off x="482600" y="92710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9219" name="矩形 8"/>
          <p:cNvSpPr/>
          <p:nvPr/>
        </p:nvSpPr>
        <p:spPr>
          <a:xfrm>
            <a:off x="1074738" y="1217613"/>
            <a:ext cx="845343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léi     fēng          shū   shū             zú       jì           zuó   tiān</a:t>
            </a: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025525" y="18161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3074988" y="1816100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5119688" y="1816100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1012825" y="18383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雷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锋</a:t>
            </a:r>
          </a:p>
        </p:txBody>
      </p:sp>
      <p:sp>
        <p:nvSpPr>
          <p:cNvPr id="40" name="矩形 39"/>
          <p:cNvSpPr/>
          <p:nvPr/>
        </p:nvSpPr>
        <p:spPr>
          <a:xfrm>
            <a:off x="3065463" y="18383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叔 叔</a:t>
            </a:r>
          </a:p>
        </p:txBody>
      </p:sp>
      <p:sp>
        <p:nvSpPr>
          <p:cNvPr id="41" name="矩形 40"/>
          <p:cNvSpPr/>
          <p:nvPr/>
        </p:nvSpPr>
        <p:spPr>
          <a:xfrm>
            <a:off x="5091113" y="18224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足 迹</a:t>
            </a:r>
          </a:p>
        </p:txBody>
      </p: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6927850" y="180022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" name="矩形 42"/>
          <p:cNvSpPr/>
          <p:nvPr/>
        </p:nvSpPr>
        <p:spPr>
          <a:xfrm>
            <a:off x="6899275" y="180657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昨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天</a:t>
            </a:r>
          </a:p>
        </p:txBody>
      </p: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1038225" y="32162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3087688" y="32162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5132388" y="32162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1025525" y="32385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冒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着</a:t>
            </a:r>
          </a:p>
        </p:txBody>
      </p:sp>
      <p:sp>
        <p:nvSpPr>
          <p:cNvPr id="49" name="矩形 48"/>
          <p:cNvSpPr/>
          <p:nvPr/>
        </p:nvSpPr>
        <p:spPr>
          <a:xfrm>
            <a:off x="3078163" y="32385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迷 路</a:t>
            </a:r>
          </a:p>
        </p:txBody>
      </p:sp>
      <p:sp>
        <p:nvSpPr>
          <p:cNvPr id="50" name="矩形 49"/>
          <p:cNvSpPr/>
          <p:nvPr/>
        </p:nvSpPr>
        <p:spPr>
          <a:xfrm>
            <a:off x="5103813" y="32226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 暖</a:t>
            </a:r>
          </a:p>
        </p:txBody>
      </p:sp>
      <p:graphicFrame>
        <p:nvGraphicFramePr>
          <p:cNvPr id="51" name="表格 50"/>
          <p:cNvGraphicFramePr>
            <a:graphicFrameLocks noGrp="1"/>
          </p:cNvGraphicFramePr>
          <p:nvPr/>
        </p:nvGraphicFramePr>
        <p:xfrm>
          <a:off x="6940550" y="32004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2" name="矩形 51"/>
          <p:cNvSpPr/>
          <p:nvPr/>
        </p:nvSpPr>
        <p:spPr>
          <a:xfrm>
            <a:off x="6911975" y="32067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一 定</a:t>
            </a:r>
          </a:p>
        </p:txBody>
      </p:sp>
      <p:sp>
        <p:nvSpPr>
          <p:cNvPr id="53" name="矩形 2"/>
          <p:cNvSpPr/>
          <p:nvPr/>
        </p:nvSpPr>
        <p:spPr>
          <a:xfrm>
            <a:off x="1025525" y="2698750"/>
            <a:ext cx="75342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mào   zhe            mí       lù            wēn  nuǎn         yí     dìng  </a:t>
            </a:r>
            <a:endParaRPr lang="zh-CN" altLang="en-US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8" grpId="0"/>
      <p:bldP spid="49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extBox 1"/>
          <p:cNvSpPr txBox="1"/>
          <p:nvPr/>
        </p:nvSpPr>
        <p:spPr>
          <a:xfrm>
            <a:off x="644525" y="106172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10243" name="矩形 8"/>
          <p:cNvSpPr/>
          <p:nvPr/>
        </p:nvSpPr>
        <p:spPr>
          <a:xfrm>
            <a:off x="903288" y="1136650"/>
            <a:ext cx="8451850" cy="55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nán    dào           zhī     dào            láo  dòng       mǎi   mài  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	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36625" y="17018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86088" y="1701800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30788" y="1701800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23925" y="17240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难 道</a:t>
            </a:r>
          </a:p>
        </p:txBody>
      </p:sp>
      <p:sp>
        <p:nvSpPr>
          <p:cNvPr id="6" name="矩形 5"/>
          <p:cNvSpPr/>
          <p:nvPr/>
        </p:nvSpPr>
        <p:spPr>
          <a:xfrm>
            <a:off x="2976563" y="17240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知 道</a:t>
            </a:r>
          </a:p>
        </p:txBody>
      </p:sp>
      <p:sp>
        <p:nvSpPr>
          <p:cNvPr id="7" name="矩形 6"/>
          <p:cNvSpPr/>
          <p:nvPr/>
        </p:nvSpPr>
        <p:spPr>
          <a:xfrm>
            <a:off x="5002213" y="17081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劳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动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838950" y="168592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810375" y="169227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买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卖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49325" y="31019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998788" y="31019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043488" y="31019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936625" y="31242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出 色</a:t>
            </a:r>
          </a:p>
        </p:txBody>
      </p:sp>
      <p:sp>
        <p:nvSpPr>
          <p:cNvPr id="20" name="矩形 19"/>
          <p:cNvSpPr/>
          <p:nvPr/>
        </p:nvSpPr>
        <p:spPr>
          <a:xfrm>
            <a:off x="2989263" y="31242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波 纹</a:t>
            </a:r>
          </a:p>
        </p:txBody>
      </p:sp>
      <p:sp>
        <p:nvSpPr>
          <p:cNvPr id="21" name="矩形 20"/>
          <p:cNvSpPr/>
          <p:nvPr/>
        </p:nvSpPr>
        <p:spPr>
          <a:xfrm>
            <a:off x="5014913" y="31083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甘 甜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851650" y="30861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6823075" y="30924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柳 树</a:t>
            </a:r>
          </a:p>
        </p:txBody>
      </p:sp>
      <p:sp>
        <p:nvSpPr>
          <p:cNvPr id="10388" name="矩形 2"/>
          <p:cNvSpPr/>
          <p:nvPr/>
        </p:nvSpPr>
        <p:spPr>
          <a:xfrm>
            <a:off x="949325" y="2632075"/>
            <a:ext cx="745966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chū     sè              bō    wén           gān   tián          liǔ    shù  </a:t>
            </a:r>
            <a:endParaRPr lang="zh-CN" altLang="en-US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6" grpId="0"/>
      <p:bldP spid="20" grpId="0"/>
      <p:bldP spid="2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1699260"/>
            <a:ext cx="8663305" cy="1214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21610" y="888365"/>
            <a:ext cx="3042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根据拼音写生字。</a:t>
            </a:r>
            <a:endParaRPr lang="zh-CN" altLang="en-US" sz="2800"/>
          </a:p>
        </p:txBody>
      </p:sp>
      <p:sp>
        <p:nvSpPr>
          <p:cNvPr id="39" name="矩形 38"/>
          <p:cNvSpPr/>
          <p:nvPr/>
        </p:nvSpPr>
        <p:spPr>
          <a:xfrm>
            <a:off x="4979035" y="203454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锋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1896110" y="21266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昨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3229610" y="2126615"/>
            <a:ext cx="1460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 暖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876935" y="203454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锋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6346190" y="203454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撒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7702550" y="203454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留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0" name="TextBox 13"/>
          <p:cNvSpPr txBox="1"/>
          <p:nvPr/>
        </p:nvSpPr>
        <p:spPr>
          <a:xfrm>
            <a:off x="1060705" y="186372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曾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586168" y="1631950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2" name="TextBox 13"/>
          <p:cNvSpPr txBox="1"/>
          <p:nvPr/>
        </p:nvSpPr>
        <p:spPr>
          <a:xfrm>
            <a:off x="4874891" y="1827213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800" b="1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5400354" y="1595438"/>
            <a:ext cx="166688" cy="947738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4" name="TextBox 13"/>
          <p:cNvSpPr txBox="1"/>
          <p:nvPr/>
        </p:nvSpPr>
        <p:spPr>
          <a:xfrm>
            <a:off x="1060705" y="345630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</a:p>
        </p:txBody>
      </p:sp>
      <p:sp>
        <p:nvSpPr>
          <p:cNvPr id="34" name="左大括号 33"/>
          <p:cNvSpPr/>
          <p:nvPr/>
        </p:nvSpPr>
        <p:spPr>
          <a:xfrm>
            <a:off x="1586168" y="324167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6" name="TextBox 13"/>
          <p:cNvSpPr txBox="1"/>
          <p:nvPr/>
        </p:nvSpPr>
        <p:spPr>
          <a:xfrm>
            <a:off x="4919341" y="350837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累</a:t>
            </a:r>
          </a:p>
        </p:txBody>
      </p:sp>
      <p:sp>
        <p:nvSpPr>
          <p:cNvPr id="39" name="左大括号 38"/>
          <p:cNvSpPr/>
          <p:nvPr/>
        </p:nvSpPr>
        <p:spPr>
          <a:xfrm>
            <a:off x="5400354" y="3294063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8" name="TextBox 13"/>
          <p:cNvSpPr txBox="1"/>
          <p:nvPr/>
        </p:nvSpPr>
        <p:spPr>
          <a:xfrm>
            <a:off x="4919024" y="1846580"/>
            <a:ext cx="5699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蒙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27468" y="1403350"/>
            <a:ext cx="20066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céng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  <a:r>
              <a:rPr lang="zh-CN" altLang="zh-CN" sz="2400">
                <a:latin typeface="微软雅黑" panose="020b0503020204020204" charset="-122"/>
                <a:ea typeface="微软雅黑"/>
              </a:rPr>
              <a:t>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33805" y="2341563"/>
            <a:ext cx="2420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zēng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8595" y="1341755"/>
            <a:ext cx="3116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méng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    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1495" y="2310130"/>
            <a:ext cx="2369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měng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0680" y="2986405"/>
            <a:ext cx="2171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dí 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 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27785" y="3863485"/>
            <a:ext cx="2859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de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11491" y="3040063"/>
            <a:ext cx="2276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lèi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11495" y="3933825"/>
            <a:ext cx="2370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léi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   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46935" y="231140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长大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7720" y="134175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长短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96745" y="293433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的确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96745" y="380189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好的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90636" y="124396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蒙蒙细雨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65566" y="231013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蒙古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02346" y="304038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劳累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80430" y="3863340"/>
            <a:ext cx="1906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果实累累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流程图: 延期 18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多音字组词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165</Paragraphs>
  <Slides>28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2">
      <vt:lpstr>Arial</vt:lpstr>
      <vt:lpstr>Impact</vt:lpstr>
      <vt:lpstr>微软雅黑</vt:lpstr>
      <vt:lpstr>Times New Roman</vt:lpstr>
      <vt:lpstr>黑体</vt:lpstr>
      <vt:lpstr>Calibri</vt:lpstr>
      <vt:lpstr>Lato</vt:lpstr>
      <vt:lpstr>Open Sans</vt:lpstr>
      <vt:lpstr>楷体</vt:lpstr>
      <vt:lpstr>汉语拼音</vt:lpstr>
      <vt:lpstr>方正姚体</vt:lpstr>
      <vt:lpstr>宋体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171</cp:revision>
  <dcterms:created xsi:type="dcterms:W3CDTF">2017-03-17T02:28:00Z</dcterms:created>
  <dcterms:modified xsi:type="dcterms:W3CDTF">2023-02-26T13:21:20Z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2052-11.1.0.9098</vt:lpwstr>
  </property>
</Properties>
</file>