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1"/>
  </p:notesMasterIdLst>
  <p:sldIdLst>
    <p:sldId id="350" r:id="rId4"/>
    <p:sldId id="292" r:id="rId5"/>
    <p:sldId id="351" r:id="rId6"/>
    <p:sldId id="293" r:id="rId7"/>
    <p:sldId id="352" r:id="rId8"/>
    <p:sldId id="320" r:id="rId9"/>
    <p:sldId id="436" r:id="rId10"/>
    <p:sldId id="457" r:id="rId11"/>
    <p:sldId id="353" r:id="rId12"/>
    <p:sldId id="385" r:id="rId13"/>
    <p:sldId id="431" r:id="rId14"/>
    <p:sldId id="386" r:id="rId15"/>
    <p:sldId id="387" r:id="rId16"/>
    <p:sldId id="433" r:id="rId17"/>
    <p:sldId id="388" r:id="rId18"/>
    <p:sldId id="389" r:id="rId19"/>
    <p:sldId id="390" r:id="rId20"/>
    <p:sldId id="391" r:id="rId22"/>
    <p:sldId id="392" r:id="rId23"/>
    <p:sldId id="434" r:id="rId24"/>
    <p:sldId id="437" r:id="rId25"/>
    <p:sldId id="393" r:id="rId26"/>
    <p:sldId id="396" r:id="rId27"/>
    <p:sldId id="435" r:id="rId28"/>
    <p:sldId id="397" r:id="rId29"/>
    <p:sldId id="458" r:id="rId30"/>
    <p:sldId id="400" r:id="rId31"/>
    <p:sldId id="398" r:id="rId32"/>
    <p:sldId id="399" r:id="rId33"/>
  </p:sldIdLst>
  <p:sldSz cx="9144000" cy="6858000" type="screen4x3"/>
  <p:notesSz cx="6858000" cy="9144000"/>
  <p:defaultTextStyle>
    <a:defPPr>
      <a:defRPr lang="zh-CN"/>
    </a:defPPr>
    <a:lvl1pPr marL="0" lvl="0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FF"/>
    <a:srgbClr val="CC0066"/>
    <a:srgbClr val="FFFF00"/>
    <a:srgbClr val="E04856"/>
    <a:srgbClr val="006600"/>
    <a:srgbClr val="C0DBDE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71" d="100"/>
          <a:sy n="71" d="100"/>
        </p:scale>
        <p:origin x="-1356" y="-102"/>
      </p:cViewPr>
      <p:guideLst>
        <p:guide orient="horz" pos="2154"/>
        <p:guide pos="29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12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482" name="页眉占位符 2048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 dirty="0"/>
          </a:p>
        </p:txBody>
      </p:sp>
      <p:sp>
        <p:nvSpPr>
          <p:cNvPr id="20483" name="日期占位符 2048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 dirty="0"/>
          </a:p>
        </p:txBody>
      </p:sp>
      <p:sp>
        <p:nvSpPr>
          <p:cNvPr id="20484" name="幻灯片图像占位符 20483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485" name="文本占位符 2048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486" name="页脚占位符 2048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zh-CN" altLang="en-US" sz="1200" dirty="0"/>
          </a:p>
        </p:txBody>
      </p:sp>
      <p:sp>
        <p:nvSpPr>
          <p:cNvPr id="20487" name="灯片编号占位符 2048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6" Type="http://schemas.openxmlformats.org/officeDocument/2006/relationships/hyperlink" Target="http://www.xxyw.cn/ebook/6/images/124_jpg.jpg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" Type="http://schemas.microsoft.com/office/2007/relationships/media" Target="file:///C:\Documents%20and%20Settings\Administrator\&#26700;&#38754;\&#28023;&#24213;&#19990;&#30028;\&#28023;&#24213;&#19990;&#30028;.mp3" TargetMode="External"/><Relationship Id="rId1" Type="http://schemas.openxmlformats.org/officeDocument/2006/relationships/audio" Target="file:///C:\Documents%20and%20Settings\Administrator\&#26700;&#38754;\&#28023;&#24213;&#19990;&#30028;\&#28023;&#24213;&#19990;&#30028;.mp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6" Type="http://schemas.openxmlformats.org/officeDocument/2006/relationships/hyperlink" Target="http://www.xxyw.cn/ebook/6/images/124_jpg.jpg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" Type="http://schemas.microsoft.com/office/2007/relationships/media" Target="file:///C:\Documents%20and%20Settings\Administrator\&#26700;&#38754;\&#28023;&#24213;&#19990;&#30028;\&#28023;&#24213;&#19990;&#30028;.mp3" TargetMode="External"/><Relationship Id="rId1" Type="http://schemas.openxmlformats.org/officeDocument/2006/relationships/audio" Target="file:///C:\Documents%20and%20Settings\Administrator\&#26700;&#38754;\&#28023;&#24213;&#19990;&#30028;\&#28023;&#24213;&#19990;&#30028;.mp3" TargetMode="Externa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8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4.jpe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slide" Target="slide1.xml"/><Relationship Id="rId1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jpeg"/><Relationship Id="rId3" Type="http://schemas.openxmlformats.org/officeDocument/2006/relationships/hyperlink" Target="http://www.xxyw.cn/ebook/6/images/124_jpg.jpg" TargetMode="External"/><Relationship Id="rId2" Type="http://schemas.openxmlformats.org/officeDocument/2006/relationships/image" Target="../media/image5.jpe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jpeg"/><Relationship Id="rId3" Type="http://schemas.openxmlformats.org/officeDocument/2006/relationships/image" Target="../media/image3.jpeg"/><Relationship Id="rId2" Type="http://schemas.openxmlformats.org/officeDocument/2006/relationships/hyperlink" Target="http://www.xxyw.cn/ebook/6/images/124_jpg.jpg" TargetMode="Externa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4800" b="1">
                <a:solidFill>
                  <a:srgbClr val="3333FF"/>
                </a:solidFill>
                <a:latin typeface="Arial Black" panose="020B0A04020102020204" charset="0"/>
                <a:cs typeface="Arial Black" panose="020B0A04020102020204" charset="0"/>
              </a:rPr>
              <a:t>大  海</a:t>
            </a:r>
            <a:endParaRPr lang="zh-CN" altLang="en-US" sz="4800" b="1">
              <a:solidFill>
                <a:srgbClr val="3333FF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75410" y="1417955"/>
            <a:ext cx="6393180" cy="47948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6" name="内容占位符 47105"/>
          <p:cNvPicPr>
            <a:picLocks noChangeAspect="1"/>
          </p:cNvPicPr>
          <p:nvPr>
            <p:ph idx="1"/>
          </p:nvPr>
        </p:nvPicPr>
        <p:blipFill>
          <a:blip r:embed="rId1">
            <a:lum bright="70001" contrast="-70000"/>
          </a:blip>
          <a:srcRect l="3137" t="6694" r="3137" b="2756"/>
          <a:stretch>
            <a:fillRect/>
          </a:stretch>
        </p:blipFill>
        <p:spPr>
          <a:xfrm>
            <a:off x="0" y="-51435"/>
            <a:ext cx="9144000" cy="69608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29603"/>
            <a:ext cx="8229600" cy="1143000"/>
          </a:xfrm>
        </p:spPr>
        <p:txBody>
          <a:bodyPr/>
          <a:p>
            <a:br>
              <a:rPr lang="zh-CN" altLang="en-US" b="1" dirty="0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</a:b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4140" y="182245"/>
            <a:ext cx="8714105" cy="55079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/>
              <a:t>   </a:t>
            </a:r>
            <a:r>
              <a:rPr lang="zh-CN" altLang="en-US" sz="3200"/>
              <a:t>海面波涛澎湃的时候，海底依然很宁静。</a:t>
            </a:r>
            <a:endParaRPr lang="zh-CN" altLang="en-US" sz="3200"/>
          </a:p>
          <a:p>
            <a:pPr algn="l"/>
            <a:endParaRPr lang="zh-CN" altLang="en-US" sz="3200"/>
          </a:p>
          <a:p>
            <a:pPr algn="l"/>
            <a:endParaRPr lang="zh-CN" altLang="en-US" sz="3200"/>
          </a:p>
          <a:p>
            <a:pPr algn="l"/>
            <a:r>
              <a:rPr lang="zh-CN" altLang="en-US" sz="3200"/>
              <a:t> 最大的风浪，也只能影响到海面以下几十米深。</a:t>
            </a:r>
            <a:endParaRPr lang="zh-CN" altLang="en-US" sz="3200"/>
          </a:p>
          <a:p>
            <a:pPr algn="l"/>
            <a:r>
              <a:rPr lang="zh-CN" altLang="en-US" sz="3200"/>
              <a:t> </a:t>
            </a:r>
            <a:endParaRPr lang="zh-CN" altLang="en-US" sz="3200"/>
          </a:p>
          <a:p>
            <a:pPr algn="l"/>
            <a:endParaRPr lang="zh-CN" altLang="en-US" sz="3200"/>
          </a:p>
          <a:p>
            <a:pPr algn="l"/>
            <a:r>
              <a:rPr lang="zh-CN" altLang="en-US" sz="3200"/>
              <a:t> 阳光很难射进深海，水越深光线越暗，五百米以下就全黑了。</a:t>
            </a:r>
            <a:endParaRPr lang="zh-CN" altLang="en-US" sz="3200"/>
          </a:p>
          <a:p>
            <a:pPr algn="l"/>
            <a:endParaRPr lang="zh-CN" altLang="en-US" sz="3200"/>
          </a:p>
          <a:p>
            <a:pPr algn="l"/>
            <a:endParaRPr lang="zh-CN" altLang="en-US" sz="3200"/>
          </a:p>
          <a:p>
            <a:pPr algn="l"/>
            <a:r>
              <a:rPr lang="zh-CN" altLang="en-US" sz="3200"/>
              <a:t>   有许多光点像闪烁的星星。</a:t>
            </a:r>
            <a:endParaRPr lang="zh-CN" altLang="en-US" sz="3200"/>
          </a:p>
        </p:txBody>
      </p:sp>
      <p:sp>
        <p:nvSpPr>
          <p:cNvPr id="4" name="圆角矩形标注 3"/>
          <p:cNvSpPr/>
          <p:nvPr/>
        </p:nvSpPr>
        <p:spPr>
          <a:xfrm>
            <a:off x="591820" y="838200"/>
            <a:ext cx="6203315" cy="711200"/>
          </a:xfrm>
          <a:prstGeom prst="wedgeRoundRectCallout">
            <a:avLst>
              <a:gd name="adj1" fmla="val 35904"/>
              <a:gd name="adj2" fmla="val -650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70255" y="1010285"/>
            <a:ext cx="602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000">
                <a:sym typeface="+mn-ea"/>
              </a:rPr>
              <a:t>采用作比较的说明方法，写出了海底的</a:t>
            </a:r>
            <a:r>
              <a:rPr lang="zh-CN" altLang="en-US" sz="2000">
                <a:sym typeface="+mn-ea"/>
              </a:rPr>
              <a:t>深远和宁静。</a:t>
            </a:r>
            <a:endParaRPr lang="zh-CN" altLang="en-US" sz="2000"/>
          </a:p>
        </p:txBody>
      </p:sp>
      <p:sp>
        <p:nvSpPr>
          <p:cNvPr id="6" name="圆角矩形标注 5"/>
          <p:cNvSpPr/>
          <p:nvPr/>
        </p:nvSpPr>
        <p:spPr>
          <a:xfrm>
            <a:off x="770255" y="2227580"/>
            <a:ext cx="7703185" cy="711200"/>
          </a:xfrm>
          <a:prstGeom prst="wedgeRoundRectCallout">
            <a:avLst>
              <a:gd name="adj1" fmla="val 35904"/>
              <a:gd name="adj2" fmla="val -650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64870" y="2353310"/>
            <a:ext cx="7498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>
                <a:sym typeface="+mn-ea"/>
              </a:rPr>
              <a:t>采用举例子和列数据的说明方法，写出了海底的</a:t>
            </a:r>
            <a:r>
              <a:rPr lang="zh-CN" altLang="en-US" sz="2400">
                <a:sym typeface="+mn-ea"/>
              </a:rPr>
              <a:t>宁静。</a:t>
            </a:r>
            <a:endParaRPr lang="zh-CN" altLang="en-US" sz="2400"/>
          </a:p>
        </p:txBody>
      </p:sp>
      <p:sp>
        <p:nvSpPr>
          <p:cNvPr id="8" name="圆角矩形标注 7"/>
          <p:cNvSpPr/>
          <p:nvPr/>
        </p:nvSpPr>
        <p:spPr>
          <a:xfrm>
            <a:off x="354965" y="4162425"/>
            <a:ext cx="7703185" cy="711200"/>
          </a:xfrm>
          <a:prstGeom prst="wedgeRoundRectCallout">
            <a:avLst>
              <a:gd name="adj1" fmla="val 35904"/>
              <a:gd name="adj2" fmla="val -650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64870" y="4451985"/>
            <a:ext cx="309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endParaRPr lang="zh-CN" altLang="en-US" sz="2400"/>
          </a:p>
        </p:txBody>
      </p:sp>
      <p:sp>
        <p:nvSpPr>
          <p:cNvPr id="10" name="文本框 9"/>
          <p:cNvSpPr txBox="1"/>
          <p:nvPr/>
        </p:nvSpPr>
        <p:spPr>
          <a:xfrm>
            <a:off x="457200" y="4288155"/>
            <a:ext cx="7802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>
                <a:sym typeface="+mn-ea"/>
              </a:rPr>
              <a:t>采用列数据的说明方法，写出了海底宁静和漆黑的特点。</a:t>
            </a:r>
            <a:endParaRPr lang="zh-CN" altLang="en-US" sz="2400"/>
          </a:p>
        </p:txBody>
      </p:sp>
      <p:sp>
        <p:nvSpPr>
          <p:cNvPr id="11" name="圆角矩形标注 10"/>
          <p:cNvSpPr/>
          <p:nvPr/>
        </p:nvSpPr>
        <p:spPr>
          <a:xfrm>
            <a:off x="235585" y="5690235"/>
            <a:ext cx="7192645" cy="829945"/>
          </a:xfrm>
          <a:prstGeom prst="wedgeRoundRectCallout">
            <a:avLst>
              <a:gd name="adj1" fmla="val 35904"/>
              <a:gd name="adj2" fmla="val -650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35585" y="5690235"/>
            <a:ext cx="71932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>
                <a:sym typeface="+mn-ea"/>
              </a:rPr>
              <a:t>采用打比方的说明方法，写出了深海鱼发光的特点，</a:t>
            </a:r>
            <a:endParaRPr lang="zh-CN" altLang="en-US" sz="2400">
              <a:sym typeface="+mn-ea"/>
            </a:endParaRPr>
          </a:p>
          <a:p>
            <a:pPr algn="l"/>
            <a:r>
              <a:rPr lang="zh-CN" altLang="en-US" sz="2400">
                <a:sym typeface="+mn-ea"/>
              </a:rPr>
              <a:t>衬托出大海的宁静。</a:t>
            </a:r>
            <a:endParaRPr lang="zh-CN" altLang="en-US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6" name="内容占位符 47105"/>
          <p:cNvPicPr>
            <a:picLocks noChangeAspect="1"/>
          </p:cNvPicPr>
          <p:nvPr>
            <p:ph idx="1"/>
          </p:nvPr>
        </p:nvPicPr>
        <p:blipFill>
          <a:blip r:embed="rId1">
            <a:lum bright="70001" contrast="-70000"/>
          </a:blip>
          <a:srcRect l="3137" t="6694" r="3137" b="2756"/>
          <a:stretch>
            <a:fillRect/>
          </a:stretch>
        </p:blipFill>
        <p:spPr>
          <a:xfrm>
            <a:off x="0" y="-51435"/>
            <a:ext cx="9144000" cy="69608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29603"/>
            <a:ext cx="8229600" cy="1143000"/>
          </a:xfrm>
        </p:spPr>
        <p:txBody>
          <a:bodyPr/>
          <a:p>
            <a:br>
              <a:rPr lang="zh-CN" altLang="en-US" b="1" dirty="0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</a:b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4935" y="867410"/>
            <a:ext cx="877062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>
                <a:sym typeface="+mn-ea"/>
              </a:rPr>
              <a:t>      </a:t>
            </a:r>
            <a:r>
              <a:rPr lang="zh-CN" altLang="en-US" sz="3200">
                <a:sym typeface="+mn-ea"/>
              </a:rPr>
              <a:t>海面波涛澎湃的时候，海底依然很宁静。最大的风浪，也只能影响到海面以下几十米深。 阳光很难射进深海，水越深光线越暗，五百米以下就全黑了。在这一片黑暗的深海里，却有许多光点像闪烁的星星，那是有发光器官的深水鱼在游动。</a:t>
            </a:r>
            <a:endParaRPr lang="zh-CN" altLang="en-US" sz="3200">
              <a:sym typeface="+mn-ea"/>
            </a:endParaRPr>
          </a:p>
        </p:txBody>
      </p:sp>
      <p:pic>
        <p:nvPicPr>
          <p:cNvPr id="66569" name="图片 66568" descr="图片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208" y="3081655"/>
            <a:ext cx="2001837" cy="1450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6" name="内容占位符 47105"/>
          <p:cNvPicPr>
            <a:picLocks noChangeAspect="1"/>
          </p:cNvPicPr>
          <p:nvPr>
            <p:ph idx="1"/>
          </p:nvPr>
        </p:nvPicPr>
        <p:blipFill>
          <a:blip r:embed="rId1">
            <a:lum bright="70001" contrast="-70000"/>
          </a:blip>
          <a:srcRect l="3137" t="6694" r="3137" b="2756"/>
          <a:stretch>
            <a:fillRect/>
          </a:stretch>
        </p:blipFill>
        <p:spPr>
          <a:xfrm>
            <a:off x="0" y="-51435"/>
            <a:ext cx="9144000" cy="69608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29603"/>
            <a:ext cx="8229600" cy="1143000"/>
          </a:xfrm>
        </p:spPr>
        <p:txBody>
          <a:bodyPr/>
          <a:p>
            <a:br>
              <a:rPr lang="zh-CN" altLang="en-US" b="1" dirty="0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</a:b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4935" y="867410"/>
            <a:ext cx="902906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/>
              <a:t>学程单二：</a:t>
            </a:r>
            <a:endParaRPr lang="zh-CN" altLang="en-US" sz="3200"/>
          </a:p>
          <a:p>
            <a:pPr algn="l"/>
            <a:r>
              <a:rPr lang="zh-CN" altLang="en-US" sz="3200"/>
              <a:t>1.默读第</a:t>
            </a:r>
            <a:r>
              <a:rPr lang="en-US" altLang="zh-CN" sz="3200"/>
              <a:t>3</a:t>
            </a:r>
            <a:r>
              <a:rPr lang="zh-CN" altLang="en-US" sz="3200"/>
              <a:t>自然段，思考</a:t>
            </a:r>
            <a:r>
              <a:rPr lang="zh-CN" altLang="en-US" sz="3200"/>
              <a:t>海底有哪些声音呢？</a:t>
            </a:r>
            <a:endParaRPr lang="zh-CN" altLang="en-US" sz="3200"/>
          </a:p>
          <a:p>
            <a:pPr algn="l"/>
            <a:r>
              <a:rPr lang="zh-CN" altLang="en-US" sz="3200"/>
              <a:t>用“——”画下来。</a:t>
            </a:r>
            <a:endParaRPr lang="zh-CN" altLang="en-US" sz="3200"/>
          </a:p>
          <a:p>
            <a:pPr algn="l"/>
            <a:r>
              <a:rPr lang="zh-CN" altLang="en-US" sz="3200"/>
              <a:t>2.海底深处还能听到哪些有趣的声音，模仿课文</a:t>
            </a:r>
            <a:endParaRPr lang="zh-CN" altLang="en-US" sz="3200"/>
          </a:p>
          <a:p>
            <a:pPr algn="l"/>
            <a:r>
              <a:rPr lang="zh-CN" altLang="en-US" sz="3200"/>
              <a:t>的句式，继续创作，写在省略号的旁边。</a:t>
            </a:r>
            <a:endParaRPr lang="zh-CN" altLang="en-US" sz="3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6" name="内容占位符 47105"/>
          <p:cNvPicPr>
            <a:picLocks noChangeAspect="1"/>
          </p:cNvPicPr>
          <p:nvPr>
            <p:ph idx="1"/>
          </p:nvPr>
        </p:nvPicPr>
        <p:blipFill>
          <a:blip r:embed="rId1">
            <a:lum bright="70001" contrast="-70000"/>
          </a:blip>
          <a:srcRect l="3137" t="6694" r="3137" b="2756"/>
          <a:stretch>
            <a:fillRect/>
          </a:stretch>
        </p:blipFill>
        <p:spPr>
          <a:xfrm>
            <a:off x="0" y="-51435"/>
            <a:ext cx="9144000" cy="69608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29603"/>
            <a:ext cx="8229600" cy="1143000"/>
          </a:xfrm>
        </p:spPr>
        <p:txBody>
          <a:bodyPr/>
          <a:p>
            <a:br>
              <a:rPr lang="zh-CN" altLang="en-US" b="1" dirty="0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</a:b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4935" y="867410"/>
            <a:ext cx="902906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/>
              <a:t>       </a:t>
            </a:r>
            <a:r>
              <a:rPr lang="zh-CN" altLang="en-US" sz="3200">
                <a:solidFill>
                  <a:srgbClr val="FF0000"/>
                </a:solidFill>
              </a:rPr>
              <a:t>有的像</a:t>
            </a:r>
            <a:r>
              <a:rPr lang="zh-CN" altLang="en-US" sz="3200"/>
              <a:t>蜜蜂一样嗡嗡，有的像小鸟一样啾啾，</a:t>
            </a:r>
            <a:r>
              <a:rPr lang="zh-CN" altLang="en-US" sz="3200">
                <a:solidFill>
                  <a:srgbClr val="FF0000"/>
                </a:solidFill>
              </a:rPr>
              <a:t>有的像</a:t>
            </a:r>
            <a:r>
              <a:rPr lang="zh-CN" altLang="en-US" sz="3200"/>
              <a:t>小狗一样汪汪，</a:t>
            </a:r>
            <a:r>
              <a:rPr lang="zh-CN" altLang="en-US" sz="3200">
                <a:solidFill>
                  <a:srgbClr val="FF0000"/>
                </a:solidFill>
              </a:rPr>
              <a:t>有的还好像</a:t>
            </a:r>
            <a:r>
              <a:rPr lang="zh-CN" altLang="en-US" sz="3200"/>
              <a:t>在打鼾</a:t>
            </a:r>
            <a:r>
              <a:rPr lang="zh-CN" altLang="en-US" sz="3200">
                <a:solidFill>
                  <a:srgbClr val="FF0000"/>
                </a:solidFill>
              </a:rPr>
              <a:t>……</a:t>
            </a:r>
            <a:r>
              <a:rPr lang="zh-CN" altLang="en-US" sz="3200"/>
              <a:t>它们吃东西的时候发出声音，行进的时候发出另一种声音，遇到危险还会发出警报。</a:t>
            </a:r>
            <a:endParaRPr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6341110" y="4368800"/>
            <a:ext cx="309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endParaRPr lang="zh-CN" altLang="en-US" sz="2800"/>
          </a:p>
        </p:txBody>
      </p:sp>
      <p:sp>
        <p:nvSpPr>
          <p:cNvPr id="5" name="圆角矩形标注 4"/>
          <p:cNvSpPr/>
          <p:nvPr/>
        </p:nvSpPr>
        <p:spPr>
          <a:xfrm>
            <a:off x="544830" y="3246755"/>
            <a:ext cx="5229225" cy="1012190"/>
          </a:xfrm>
          <a:prstGeom prst="wedgeRoundRectCallout">
            <a:avLst>
              <a:gd name="adj1" fmla="val -6709"/>
              <a:gd name="adj2" fmla="val -881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14375" y="3337560"/>
            <a:ext cx="50596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400">
                <a:sym typeface="+mn-ea"/>
              </a:rPr>
              <a:t>采用举例子和打比方的说明方法，</a:t>
            </a:r>
            <a:endParaRPr lang="zh-CN" altLang="en-US" sz="2400">
              <a:sym typeface="+mn-ea"/>
            </a:endParaRPr>
          </a:p>
          <a:p>
            <a:pPr algn="ctr"/>
            <a:r>
              <a:rPr lang="zh-CN" altLang="en-US" sz="2400">
                <a:sym typeface="+mn-ea"/>
              </a:rPr>
              <a:t>形象地写出了海底各种有趣的声音。</a:t>
            </a:r>
            <a:endParaRPr lang="zh-CN" altLang="en-US" sz="2400"/>
          </a:p>
        </p:txBody>
      </p:sp>
      <p:sp>
        <p:nvSpPr>
          <p:cNvPr id="7" name="椭圆形标注 6"/>
          <p:cNvSpPr/>
          <p:nvPr/>
        </p:nvSpPr>
        <p:spPr>
          <a:xfrm>
            <a:off x="4732020" y="4167505"/>
            <a:ext cx="4293870" cy="1991360"/>
          </a:xfrm>
          <a:prstGeom prst="wedgeEllipseCallout">
            <a:avLst>
              <a:gd name="adj1" fmla="val 22315"/>
              <a:gd name="adj2" fmla="val -1647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302250" y="4471035"/>
            <a:ext cx="490664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/>
              <a:t>海底还会有怎样的</a:t>
            </a:r>
            <a:endParaRPr lang="zh-CN" altLang="en-US" sz="2800"/>
          </a:p>
          <a:p>
            <a:pPr algn="l"/>
            <a:r>
              <a:rPr lang="zh-CN" altLang="en-US" sz="2800"/>
              <a:t>声音呢？模仿句式</a:t>
            </a:r>
            <a:endParaRPr lang="zh-CN" altLang="en-US" sz="2800"/>
          </a:p>
          <a:p>
            <a:pPr algn="l"/>
            <a:r>
              <a:rPr lang="zh-CN" altLang="en-US" sz="2800"/>
              <a:t>继续创作。</a:t>
            </a:r>
            <a:endParaRPr lang="zh-CN" altLang="en-US" sz="2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6" name="内容占位符 47105"/>
          <p:cNvPicPr>
            <a:picLocks noChangeAspect="1"/>
          </p:cNvPicPr>
          <p:nvPr>
            <p:ph idx="1"/>
          </p:nvPr>
        </p:nvPicPr>
        <p:blipFill>
          <a:blip r:embed="rId1">
            <a:lum bright="70001" contrast="-70000"/>
          </a:blip>
          <a:srcRect l="3137" t="6694" r="3137" b="2756"/>
          <a:stretch>
            <a:fillRect/>
          </a:stretch>
        </p:blipFill>
        <p:spPr>
          <a:xfrm>
            <a:off x="0" y="0"/>
            <a:ext cx="9144000" cy="69608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0660" y="2278380"/>
            <a:ext cx="8742680" cy="1143000"/>
          </a:xfrm>
        </p:spPr>
        <p:txBody>
          <a:bodyPr/>
          <a:p>
            <a:pPr algn="l"/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   </a:t>
            </a:r>
            <a:r>
              <a:rPr lang="en-US" altLang="zh-CN" sz="3200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 </a:t>
            </a: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海底是否没有一点儿声音呢？不是的。海底动物常常在窃窃私语。你用水中听音器一听，就能听到各种声音：有的像蜜蜂一样嗡嗡，有的像小鸟一样啾啾，有的像小狗一样汪汪，有的好像在打鼾</a:t>
            </a:r>
            <a:r>
              <a:rPr lang="en-US" altLang="zh-CN" sz="3200" b="1">
                <a:latin typeface="楷体" panose="02010609060101010101" pitchFamily="49" charset="-122"/>
                <a:ea typeface="楷体_GB2312" panose="02010609030101010101" pitchFamily="49" charset="-122"/>
                <a:sym typeface="+mn-ea"/>
              </a:rPr>
              <a:t>……</a:t>
            </a: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它们吃东西的时候发出一种声音</a:t>
            </a:r>
            <a:r>
              <a:rPr lang="en-US" altLang="zh-CN" sz="3200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,</a:t>
            </a: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行进的时候发出另一种声音，遇到危险还会发出警报。</a:t>
            </a:r>
            <a:br>
              <a:rPr lang="zh-CN" altLang="en-US" b="1" dirty="0">
                <a:latin typeface="楷体_GB2312" panose="02010609030101010101" pitchFamily="49" charset="-122"/>
                <a:ea typeface="楷体_GB2312" panose="02010609030101010101" pitchFamily="49" charset="-122"/>
              </a:rPr>
            </a:b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341110" y="4368800"/>
            <a:ext cx="309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endParaRPr lang="zh-CN" altLang="en-US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6" name="内容占位符 47105"/>
          <p:cNvPicPr>
            <a:picLocks noChangeAspect="1"/>
          </p:cNvPicPr>
          <p:nvPr>
            <p:ph idx="1"/>
          </p:nvPr>
        </p:nvPicPr>
        <p:blipFill>
          <a:blip r:embed="rId1">
            <a:lum bright="70001" contrast="-70000"/>
          </a:blip>
          <a:srcRect l="3137" t="6694" r="3137" b="2756"/>
          <a:stretch>
            <a:fillRect/>
          </a:stretch>
        </p:blipFill>
        <p:spPr>
          <a:xfrm>
            <a:off x="0" y="0"/>
            <a:ext cx="9144000" cy="69608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29603"/>
            <a:ext cx="8229600" cy="1143000"/>
          </a:xfrm>
        </p:spPr>
        <p:txBody>
          <a:bodyPr/>
          <a:p>
            <a:br>
              <a:rPr lang="zh-CN" altLang="en-US" b="1" dirty="0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</a:b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4935" y="867410"/>
            <a:ext cx="90290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/>
              <a:t>   </a:t>
            </a:r>
            <a:endParaRPr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6341110" y="4368800"/>
            <a:ext cx="309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endParaRPr lang="zh-CN" altLang="en-US" sz="2800"/>
          </a:p>
        </p:txBody>
      </p:sp>
      <p:sp>
        <p:nvSpPr>
          <p:cNvPr id="7" name="文本框 6"/>
          <p:cNvSpPr txBox="1"/>
          <p:nvPr/>
        </p:nvSpPr>
        <p:spPr>
          <a:xfrm>
            <a:off x="457200" y="1557655"/>
            <a:ext cx="810768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宁、官、否、汪、险、攻、</a:t>
            </a:r>
            <a:endParaRPr lang="zh-CN" altLang="en-US"/>
          </a:p>
          <a:p>
            <a:pPr algn="l"/>
            <a:r>
              <a:rPr lang="zh-CN" altLang="en-US"/>
              <a:t>推、迅、速、退、富、陆、铁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16218" y="412115"/>
            <a:ext cx="140779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我会写</a:t>
            </a:r>
            <a:endParaRPr lang="zh-CN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092" name="海底世界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229600" y="60198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2" name="图片 46081" descr="124_jpg"/>
          <p:cNvPicPr>
            <a:picLocks noChangeAspect="1"/>
          </p:cNvPicPr>
          <p:nvPr/>
        </p:nvPicPr>
        <p:blipFill>
          <a:blip r:embed="rId4"/>
          <a:srcRect t="46970" r="3307" b="46405"/>
          <a:stretch>
            <a:fillRect/>
          </a:stretch>
        </p:blipFill>
        <p:spPr>
          <a:xfrm>
            <a:off x="0" y="0"/>
            <a:ext cx="9144000" cy="3644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3" name="文本框 46082"/>
          <p:cNvSpPr txBox="1"/>
          <p:nvPr/>
        </p:nvSpPr>
        <p:spPr>
          <a:xfrm>
            <a:off x="250825" y="333375"/>
            <a:ext cx="619283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楷体_GB2312" panose="02010609030101010101" pitchFamily="49" charset="-122"/>
              </a:rPr>
              <a:t>统编教材</a:t>
            </a:r>
            <a:r>
              <a:rPr lang="zh-CN" altLang="en-US" sz="3200" b="1" dirty="0">
                <a:latin typeface="Arial" panose="020B0604020202020204" pitchFamily="34" charset="0"/>
                <a:ea typeface="楷体_GB2312" panose="02010609030101010101" pitchFamily="49" charset="-122"/>
              </a:rPr>
              <a:t>三年级下册</a:t>
            </a:r>
            <a:endParaRPr lang="zh-CN" altLang="en-US" sz="32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46084" name="矩形 46083"/>
          <p:cNvSpPr/>
          <p:nvPr/>
        </p:nvSpPr>
        <p:spPr>
          <a:xfrm>
            <a:off x="1547813" y="2073275"/>
            <a:ext cx="5553075" cy="923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0000"/>
          </a:bodyPr>
          <a:p>
            <a:pPr algn="ctr"/>
            <a:r>
              <a:rPr lang="zh-CN" altLang="en-US" sz="7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</a:rPr>
              <a:t>2</a:t>
            </a:r>
            <a:r>
              <a:rPr lang="en-US" altLang="zh-CN" sz="7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</a:rPr>
              <a:t>3.</a:t>
            </a:r>
            <a:r>
              <a:rPr lang="zh-CN" altLang="en-US" sz="7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</a:rPr>
              <a:t>海底世界</a:t>
            </a:r>
            <a:endParaRPr lang="zh-CN" altLang="en-US" sz="7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46085" name="图片 46084" descr="dw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538" y="3573463"/>
            <a:ext cx="1047750" cy="60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7" name="图片 46086" descr="124_jpg">
            <a:hlinkClick r:id="rId6"/>
          </p:cNvPr>
          <p:cNvPicPr>
            <a:picLocks noChangeAspect="1"/>
          </p:cNvPicPr>
          <p:nvPr/>
        </p:nvPicPr>
        <p:blipFill>
          <a:blip r:embed="rId4"/>
          <a:srcRect t="49370"/>
          <a:stretch>
            <a:fillRect/>
          </a:stretch>
        </p:blipFill>
        <p:spPr>
          <a:xfrm>
            <a:off x="0" y="3414713"/>
            <a:ext cx="4529138" cy="3443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90" name="图片 46089" descr="125_jpg"/>
          <p:cNvPicPr>
            <a:picLocks noChangeAspect="1"/>
          </p:cNvPicPr>
          <p:nvPr/>
        </p:nvPicPr>
        <p:blipFill>
          <a:blip r:embed="rId7"/>
          <a:srcRect t="50420" r="3413"/>
          <a:stretch>
            <a:fillRect/>
          </a:stretch>
        </p:blipFill>
        <p:spPr>
          <a:xfrm>
            <a:off x="4427538" y="3429000"/>
            <a:ext cx="4716462" cy="342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47" fill="hold"/>
                                        <p:tgtEl>
                                          <p:spTgt spid="460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9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6" name="内容占位符 47105"/>
          <p:cNvPicPr>
            <a:picLocks noChangeAspect="1"/>
          </p:cNvPicPr>
          <p:nvPr>
            <p:ph idx="1"/>
          </p:nvPr>
        </p:nvPicPr>
        <p:blipFill>
          <a:blip r:embed="rId1">
            <a:lum bright="70001" contrast="-70000"/>
          </a:blip>
          <a:srcRect l="3137" t="6694" r="3137" b="2756"/>
          <a:stretch>
            <a:fillRect/>
          </a:stretch>
        </p:blipFill>
        <p:spPr>
          <a:xfrm>
            <a:off x="0" y="0"/>
            <a:ext cx="9144000" cy="69608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flipH="1">
            <a:off x="8542655" y="485775"/>
            <a:ext cx="195580" cy="1143000"/>
          </a:xfrm>
        </p:spPr>
        <p:txBody>
          <a:bodyPr/>
          <a:p>
            <a:br>
              <a:rPr lang="zh-CN" altLang="en-US" b="1" dirty="0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</a:b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4935" y="867410"/>
            <a:ext cx="90290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/>
              <a:t>   </a:t>
            </a:r>
            <a:endParaRPr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6341110" y="4368800"/>
            <a:ext cx="309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endParaRPr lang="zh-CN" altLang="en-US" sz="2800"/>
          </a:p>
        </p:txBody>
      </p:sp>
      <p:sp>
        <p:nvSpPr>
          <p:cNvPr id="7" name="文本框 6"/>
          <p:cNvSpPr txBox="1"/>
          <p:nvPr/>
        </p:nvSpPr>
        <p:spPr>
          <a:xfrm>
            <a:off x="457200" y="867410"/>
            <a:ext cx="8361680" cy="29229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4000"/>
              <a:t>学程单一： </a:t>
            </a:r>
            <a:endParaRPr lang="zh-CN" altLang="en-US" sz="4000"/>
          </a:p>
          <a:p>
            <a:pPr algn="l"/>
            <a:r>
              <a:rPr lang="zh-CN" altLang="en-US" sz="2400"/>
              <a:t>1.在课文中找找下面的句子在哪个自然段，说说那段话是怎样</a:t>
            </a:r>
            <a:endParaRPr lang="zh-CN" altLang="en-US" sz="2400"/>
          </a:p>
          <a:p>
            <a:pPr algn="l"/>
            <a:r>
              <a:rPr lang="zh-CN" altLang="en-US" sz="2400"/>
              <a:t>把这个意思写清楚的？</a:t>
            </a:r>
            <a:endParaRPr lang="zh-CN" altLang="en-US" sz="2400"/>
          </a:p>
          <a:p>
            <a:pPr algn="l"/>
            <a:endParaRPr lang="zh-CN" altLang="en-US" sz="2400"/>
          </a:p>
          <a:p>
            <a:pPr algn="l"/>
            <a:r>
              <a:rPr lang="zh-CN" altLang="en-US" sz="2400"/>
              <a:t> ★海里的动物，各有各的活动方法。</a:t>
            </a:r>
            <a:endParaRPr lang="zh-CN" altLang="en-US" sz="2400"/>
          </a:p>
          <a:p>
            <a:pPr algn="l"/>
            <a:endParaRPr lang="zh-CN" altLang="en-US" sz="2400"/>
          </a:p>
          <a:p>
            <a:pPr algn="l"/>
            <a:r>
              <a:rPr lang="zh-CN" altLang="en-US" sz="2400"/>
              <a:t>★海底的植物差异也很大。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224790" y="4060825"/>
            <a:ext cx="831786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/>
              <a:t>      </a:t>
            </a:r>
            <a:r>
              <a:rPr lang="zh-CN" altLang="en-US" sz="2800"/>
              <a:t>这两句话分别在第四、五自然段。这两个自然段都采用总分的构段方式把意思写清楚了。这两句都是中心句，整个段落是围绕中心句来写的，突出了事物的特点。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6" name="内容占位符 47105"/>
          <p:cNvPicPr>
            <a:picLocks noChangeAspect="1"/>
          </p:cNvPicPr>
          <p:nvPr>
            <p:ph idx="1"/>
          </p:nvPr>
        </p:nvPicPr>
        <p:blipFill>
          <a:blip r:embed="rId1">
            <a:lum bright="70001" contrast="-70000"/>
          </a:blip>
          <a:srcRect l="3137" t="6694" r="3137" b="2756"/>
          <a:stretch>
            <a:fillRect/>
          </a:stretch>
        </p:blipFill>
        <p:spPr>
          <a:xfrm>
            <a:off x="0" y="0"/>
            <a:ext cx="9144000" cy="69608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29603"/>
            <a:ext cx="8229600" cy="1143000"/>
          </a:xfrm>
        </p:spPr>
        <p:txBody>
          <a:bodyPr/>
          <a:p>
            <a:br>
              <a:rPr lang="zh-CN" altLang="en-US" b="1" dirty="0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</a:b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4935" y="867410"/>
            <a:ext cx="90290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/>
              <a:t>   </a:t>
            </a:r>
            <a:endParaRPr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6341110" y="4368800"/>
            <a:ext cx="309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995045" y="744220"/>
            <a:ext cx="3098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  <p:graphicFrame>
        <p:nvGraphicFramePr>
          <p:cNvPr id="9" name="表格 8"/>
          <p:cNvGraphicFramePr/>
          <p:nvPr>
            <p:custDataLst>
              <p:tags r:id="rId2"/>
            </p:custDataLst>
          </p:nvPr>
        </p:nvGraphicFramePr>
        <p:xfrm>
          <a:off x="358140" y="1124585"/>
          <a:ext cx="8540750" cy="52743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170"/>
                <a:gridCol w="3725545"/>
                <a:gridCol w="2004695"/>
                <a:gridCol w="1450340"/>
              </a:tblGrid>
              <a:tr h="64833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海底动物</a:t>
                      </a:r>
                      <a:endParaRPr lang="en-US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 活动方法</a:t>
                      </a:r>
                      <a:endParaRPr lang="en-US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运用说明方法</a:t>
                      </a:r>
                      <a:endParaRPr lang="en-US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活动特点</a:t>
                      </a:r>
                      <a:endParaRPr lang="en-US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79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海参</a:t>
                      </a:r>
                      <a:endParaRPr lang="en-US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靠肌肉伸缩爬行，</a:t>
                      </a:r>
                      <a:r>
                        <a:rPr lang="en-US" sz="2400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每小时只能前进四米。</a:t>
                      </a:r>
                      <a:endParaRPr lang="en-US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列数字</a:t>
                      </a:r>
                      <a:endParaRPr lang="en-US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动作慢</a:t>
                      </a:r>
                      <a:endParaRPr lang="en-US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8575">
                <a:tc>
                  <a:txBody>
                    <a:bodyPr/>
                    <a:p>
                      <a:pPr>
                        <a:buNone/>
                      </a:pPr>
                      <a:endParaRPr lang="en-US" altLang="en-US" sz="2400" u="sng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en-US" sz="2400" u="sng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7940">
                <a:tc>
                  <a:txBody>
                    <a:bodyPr/>
                    <a:p>
                      <a:pPr>
                        <a:buNone/>
                      </a:pPr>
                      <a:endParaRPr lang="en-US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335">
                <a:tc>
                  <a:txBody>
                    <a:bodyPr/>
                    <a:p>
                      <a:pPr>
                        <a:buNone/>
                      </a:pPr>
                      <a:endParaRPr lang="en-US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457200" y="37465"/>
            <a:ext cx="63157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>
                <a:sym typeface="+mn-ea"/>
              </a:rPr>
              <a:t>学程单二</a:t>
            </a:r>
            <a:r>
              <a:rPr lang="zh-CN" altLang="en-US" sz="2400">
                <a:sym typeface="+mn-ea"/>
              </a:rPr>
              <a:t>：</a:t>
            </a:r>
            <a:endParaRPr lang="zh-CN" altLang="en-US" sz="2400">
              <a:sym typeface="+mn-ea"/>
            </a:endParaRPr>
          </a:p>
          <a:p>
            <a:r>
              <a:rPr lang="zh-CN" altLang="en-US" sz="2400"/>
              <a:t>默读第4自然段，小组合作完成表格。</a:t>
            </a:r>
            <a:endParaRPr lang="zh-CN" altLang="en-US"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6" name="内容占位符 47105"/>
          <p:cNvPicPr>
            <a:picLocks noChangeAspect="1"/>
          </p:cNvPicPr>
          <p:nvPr>
            <p:ph idx="1"/>
          </p:nvPr>
        </p:nvPicPr>
        <p:blipFill>
          <a:blip r:embed="rId1">
            <a:lum bright="70001" contrast="-70000"/>
          </a:blip>
          <a:srcRect l="3137" t="6694" r="3137" b="2756"/>
          <a:stretch>
            <a:fillRect/>
          </a:stretch>
        </p:blipFill>
        <p:spPr>
          <a:xfrm>
            <a:off x="0" y="0"/>
            <a:ext cx="9144000" cy="69608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29603"/>
            <a:ext cx="8229600" cy="1143000"/>
          </a:xfrm>
        </p:spPr>
        <p:txBody>
          <a:bodyPr/>
          <a:p>
            <a:br>
              <a:rPr lang="zh-CN" altLang="en-US" b="1" dirty="0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</a:b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4935" y="867410"/>
            <a:ext cx="90290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/>
              <a:t>   </a:t>
            </a:r>
            <a:endParaRPr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6341110" y="4368800"/>
            <a:ext cx="309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995045" y="744220"/>
            <a:ext cx="3098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  <p:graphicFrame>
        <p:nvGraphicFramePr>
          <p:cNvPr id="9" name="表格 8"/>
          <p:cNvGraphicFramePr/>
          <p:nvPr>
            <p:custDataLst>
              <p:tags r:id="rId2"/>
            </p:custDataLst>
          </p:nvPr>
        </p:nvGraphicFramePr>
        <p:xfrm>
          <a:off x="358140" y="1124585"/>
          <a:ext cx="8540750" cy="52743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170"/>
                <a:gridCol w="3725545"/>
                <a:gridCol w="1972310"/>
                <a:gridCol w="1482725"/>
              </a:tblGrid>
              <a:tr h="64833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海底动物</a:t>
                      </a:r>
                      <a:endParaRPr lang="en-US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 活动方法</a:t>
                      </a:r>
                      <a:endParaRPr lang="en-US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运用说明方法</a:t>
                      </a:r>
                      <a:endParaRPr lang="en-US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活动特点</a:t>
                      </a:r>
                      <a:endParaRPr lang="en-US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79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海参</a:t>
                      </a:r>
                      <a:endParaRPr lang="en-US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靠肌肉伸缩爬行，</a:t>
                      </a:r>
                      <a:r>
                        <a:rPr lang="en-US" sz="2400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每小时只能前进四米。</a:t>
                      </a:r>
                      <a:endParaRPr lang="en-US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列数字</a:t>
                      </a:r>
                      <a:endParaRPr lang="en-US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动作慢</a:t>
                      </a:r>
                      <a:endParaRPr lang="en-US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857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u="sng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身体像梭子的鱼</a:t>
                      </a:r>
                      <a:endParaRPr lang="en-US" altLang="en-US" sz="2400" u="sng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u="sng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每小时能游几十千米</a:t>
                      </a:r>
                      <a:r>
                        <a:rPr lang="en-US" sz="240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，攻击其他动物的时候，</a:t>
                      </a:r>
                      <a:r>
                        <a:rPr lang="en-US" sz="2400" u="sng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比普通的火车还快。</a:t>
                      </a:r>
                      <a:endParaRPr lang="en-US" altLang="en-US" sz="2400" u="sng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列数字、打比方、作比较</a:t>
                      </a:r>
                      <a:endParaRPr lang="en-US" altLang="en-US" sz="240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速度快</a:t>
                      </a:r>
                      <a:endParaRPr lang="en-US" altLang="en-US" sz="240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79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乌贼和章鱼</a:t>
                      </a:r>
                      <a:endParaRPr lang="en-US" altLang="en-US" sz="240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向前方喷水，利用水的反推力迅速后退。</a:t>
                      </a:r>
                      <a:endParaRPr lang="en-US" altLang="en-US" sz="240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40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40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33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贝类</a:t>
                      </a:r>
                      <a:endParaRPr lang="en-US" altLang="en-US" sz="240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巴在轮船底下做</a:t>
                      </a:r>
                      <a:r>
                        <a:rPr lang="en-US" sz="2400" u="sng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免费的长途旅行。</a:t>
                      </a:r>
                      <a:endParaRPr lang="en-US" altLang="en-US" sz="2400" u="sng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拟人法</a:t>
                      </a:r>
                      <a:endParaRPr lang="en-US" altLang="en-US" sz="240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悠闲自得</a:t>
                      </a:r>
                      <a:endParaRPr lang="en-US" altLang="en-US" sz="240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092" name="海底世界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229600" y="60198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2" name="图片 46081" descr="124_jpg"/>
          <p:cNvPicPr>
            <a:picLocks noChangeAspect="1"/>
          </p:cNvPicPr>
          <p:nvPr/>
        </p:nvPicPr>
        <p:blipFill>
          <a:blip r:embed="rId4"/>
          <a:srcRect t="46970" r="3307" b="46405"/>
          <a:stretch>
            <a:fillRect/>
          </a:stretch>
        </p:blipFill>
        <p:spPr>
          <a:xfrm>
            <a:off x="0" y="0"/>
            <a:ext cx="9144000" cy="3644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3" name="文本框 46082"/>
          <p:cNvSpPr txBox="1"/>
          <p:nvPr/>
        </p:nvSpPr>
        <p:spPr>
          <a:xfrm>
            <a:off x="250825" y="333375"/>
            <a:ext cx="619283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楷体_GB2312" panose="02010609030101010101" pitchFamily="49" charset="-122"/>
              </a:rPr>
              <a:t>统编教材</a:t>
            </a:r>
            <a:r>
              <a:rPr lang="zh-CN" altLang="en-US" sz="3200" b="1" dirty="0">
                <a:latin typeface="Arial" panose="020B0604020202020204" pitchFamily="34" charset="0"/>
                <a:ea typeface="楷体_GB2312" panose="02010609030101010101" pitchFamily="49" charset="-122"/>
              </a:rPr>
              <a:t>三年级下册</a:t>
            </a:r>
            <a:endParaRPr lang="zh-CN" altLang="en-US" sz="32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46084" name="矩形 46083"/>
          <p:cNvSpPr/>
          <p:nvPr/>
        </p:nvSpPr>
        <p:spPr>
          <a:xfrm>
            <a:off x="1547813" y="2073275"/>
            <a:ext cx="5553075" cy="923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0000"/>
          </a:bodyPr>
          <a:p>
            <a:pPr algn="ctr"/>
            <a:r>
              <a:rPr lang="zh-CN" altLang="en-US" sz="7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</a:rPr>
              <a:t>2</a:t>
            </a:r>
            <a:r>
              <a:rPr lang="en-US" altLang="zh-CN" sz="7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</a:rPr>
              <a:t>3.</a:t>
            </a:r>
            <a:r>
              <a:rPr lang="zh-CN" altLang="en-US" sz="7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</a:rPr>
              <a:t>海底世界</a:t>
            </a:r>
            <a:endParaRPr lang="zh-CN" altLang="en-US" sz="7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46085" name="图片 46084" descr="dw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538" y="3573463"/>
            <a:ext cx="1047750" cy="60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7" name="图片 46086" descr="124_jpg">
            <a:hlinkClick r:id="rId6"/>
          </p:cNvPr>
          <p:cNvPicPr>
            <a:picLocks noChangeAspect="1"/>
          </p:cNvPicPr>
          <p:nvPr/>
        </p:nvPicPr>
        <p:blipFill>
          <a:blip r:embed="rId4"/>
          <a:srcRect t="49370"/>
          <a:stretch>
            <a:fillRect/>
          </a:stretch>
        </p:blipFill>
        <p:spPr>
          <a:xfrm>
            <a:off x="0" y="3414713"/>
            <a:ext cx="4529138" cy="3443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90" name="图片 46089" descr="125_jpg"/>
          <p:cNvPicPr>
            <a:picLocks noChangeAspect="1"/>
          </p:cNvPicPr>
          <p:nvPr/>
        </p:nvPicPr>
        <p:blipFill>
          <a:blip r:embed="rId7"/>
          <a:srcRect t="50420" r="3413"/>
          <a:stretch>
            <a:fillRect/>
          </a:stretch>
        </p:blipFill>
        <p:spPr>
          <a:xfrm>
            <a:off x="4427538" y="3429000"/>
            <a:ext cx="4716462" cy="342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47" fill="hold"/>
                                        <p:tgtEl>
                                          <p:spTgt spid="460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9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6" name="内容占位符 47105"/>
          <p:cNvPicPr>
            <a:picLocks noChangeAspect="1"/>
          </p:cNvPicPr>
          <p:nvPr>
            <p:ph idx="1"/>
          </p:nvPr>
        </p:nvPicPr>
        <p:blipFill>
          <a:blip r:embed="rId1">
            <a:lum bright="70001" contrast="-70000"/>
          </a:blip>
          <a:srcRect l="3137" t="6694" r="3137" b="2756"/>
          <a:stretch>
            <a:fillRect/>
          </a:stretch>
        </p:blipFill>
        <p:spPr>
          <a:xfrm>
            <a:off x="0" y="0"/>
            <a:ext cx="9144000" cy="69608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29603"/>
            <a:ext cx="8229600" cy="1143000"/>
          </a:xfrm>
        </p:spPr>
        <p:txBody>
          <a:bodyPr/>
          <a:p>
            <a:br>
              <a:rPr lang="zh-CN" altLang="en-US" b="1" dirty="0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</a:b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341110" y="4368800"/>
            <a:ext cx="309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115888" y="199390"/>
            <a:ext cx="8405495" cy="39693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海里的动物，各有各的活动方法。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海参靠肌肉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/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伸缩爬行，每小时只能前进四米。有一种鱼身体像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/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梭子，每小时能游几千米，攻击其他动物的时候，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/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比普通的火车还快。乌贼和章鱼能突然向前方喷水，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/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利用水的反推力迅速后退。有些贝类自己不动，却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/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能巴在轮船底下做免费的长途旅行。 </a:t>
            </a:r>
            <a:r>
              <a:rPr lang="zh-CN" altLang="en-US" sz="2800" b="1" dirty="0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 </a:t>
            </a:r>
            <a:endParaRPr lang="zh-CN" altLang="en-US" sz="2800" b="1" dirty="0">
              <a:solidFill>
                <a:schemeClr val="tx2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ctr"/>
            <a:endParaRPr lang="zh-CN" altLang="en-US" sz="2800" b="1" dirty="0">
              <a:solidFill>
                <a:schemeClr val="tx2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ctr"/>
            <a:endParaRPr lang="zh-CN" altLang="en-US" sz="2800" b="1" dirty="0">
              <a:solidFill>
                <a:schemeClr val="tx2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ctr"/>
            <a:endParaRPr lang="zh-CN" altLang="en-US" sz="2800"/>
          </a:p>
        </p:txBody>
      </p:sp>
      <p:pic>
        <p:nvPicPr>
          <p:cNvPr id="60423" name="图片 60422" descr="124_jpg"/>
          <p:cNvPicPr>
            <a:picLocks noChangeAspect="1"/>
          </p:cNvPicPr>
          <p:nvPr/>
        </p:nvPicPr>
        <p:blipFill>
          <a:blip r:embed="rId2"/>
          <a:srcRect t="49370"/>
          <a:stretch>
            <a:fillRect/>
          </a:stretch>
        </p:blipFill>
        <p:spPr>
          <a:xfrm>
            <a:off x="0" y="3414713"/>
            <a:ext cx="4529138" cy="3443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4" name="图片 65543" descr="125_jpg"/>
          <p:cNvPicPr>
            <a:picLocks noChangeAspect="1"/>
          </p:cNvPicPr>
          <p:nvPr/>
        </p:nvPicPr>
        <p:blipFill>
          <a:blip r:embed="rId3"/>
          <a:srcRect t="50420" r="3413"/>
          <a:stretch>
            <a:fillRect/>
          </a:stretch>
        </p:blipFill>
        <p:spPr>
          <a:xfrm>
            <a:off x="4423093" y="3429000"/>
            <a:ext cx="4716462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图片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0060" y="2266315"/>
            <a:ext cx="5210175" cy="2428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4041" name="图片 44040" descr="8b6719f5c86a0c00bd31096c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440113"/>
            <a:ext cx="5148263" cy="3417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7" name="图片 44036" descr="f1225123df7ce5bb4623e8e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-339725"/>
            <a:ext cx="5003800" cy="3506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6" name="文本占位符 44035" descr="t291-1">
            <a:hlinkClick r:id="rId1" action="ppaction://hlinksldjump"/>
          </p:cNvPr>
          <p:cNvPicPr>
            <a:picLocks noChangeAspect="1"/>
          </p:cNvPicPr>
          <p:nvPr>
            <p:ph type="body" idx="1"/>
          </p:nvPr>
        </p:nvPicPr>
        <p:blipFill>
          <a:blip r:embed="rId4"/>
          <a:stretch>
            <a:fillRect/>
          </a:stretch>
        </p:blipFill>
        <p:spPr>
          <a:xfrm>
            <a:off x="-914400" y="0"/>
            <a:ext cx="4800600" cy="3792538"/>
          </a:xfrm>
        </p:spPr>
      </p:pic>
      <p:pic>
        <p:nvPicPr>
          <p:cNvPr id="44039" name="图片 44038" descr="octopus_clip_image003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57600"/>
            <a:ext cx="3095625" cy="2981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0" name="图片 44039" descr="e8ee8a58853227ec02b28d661d37cd83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1095" y="4315460"/>
            <a:ext cx="3278505" cy="26308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8" name="图片 44037" descr="20090602120345347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6075" y="2062480"/>
            <a:ext cx="4535805" cy="2346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6" name="内容占位符 47105"/>
          <p:cNvPicPr>
            <a:picLocks noChangeAspect="1"/>
          </p:cNvPicPr>
          <p:nvPr>
            <p:ph idx="1"/>
          </p:nvPr>
        </p:nvPicPr>
        <p:blipFill>
          <a:blip r:embed="rId1">
            <a:lum bright="70001" contrast="-70000"/>
          </a:blip>
          <a:srcRect l="3137" t="6694" r="3137" b="2756"/>
          <a:stretch>
            <a:fillRect/>
          </a:stretch>
        </p:blipFill>
        <p:spPr>
          <a:xfrm>
            <a:off x="0" y="0"/>
            <a:ext cx="9144000" cy="69608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29603"/>
            <a:ext cx="8229600" cy="1143000"/>
          </a:xfrm>
        </p:spPr>
        <p:txBody>
          <a:bodyPr/>
          <a:p>
            <a:br>
              <a:rPr lang="zh-CN" altLang="en-US" b="1" dirty="0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</a:b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4935" y="867410"/>
            <a:ext cx="90290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>
                <a:sym typeface="+mn-ea"/>
              </a:rPr>
              <a:t>学程单三</a:t>
            </a:r>
            <a:r>
              <a:rPr lang="zh-CN" altLang="en-US" sz="3200">
                <a:sym typeface="+mn-ea"/>
              </a:rPr>
              <a:t>：</a:t>
            </a:r>
            <a:endParaRPr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6341110" y="4368800"/>
            <a:ext cx="309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endParaRPr lang="zh-CN" altLang="en-US" sz="2800"/>
          </a:p>
        </p:txBody>
      </p:sp>
      <p:sp>
        <p:nvSpPr>
          <p:cNvPr id="7" name="文本框 6"/>
          <p:cNvSpPr txBox="1"/>
          <p:nvPr/>
        </p:nvSpPr>
        <p:spPr>
          <a:xfrm>
            <a:off x="767080" y="1546860"/>
            <a:ext cx="71367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/>
              <a:t>默读第5自然段，思考海底植物有哪些差异？</a:t>
            </a: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575310" y="4648835"/>
            <a:ext cx="81076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/>
              <a:t>色彩多种多样；形态大小不一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34950" y="2214245"/>
            <a:ext cx="8962390" cy="20612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海底植物的差异也是很大。它们的色彩多种多样</a:t>
            </a:r>
            <a:r>
              <a:rPr lang="en-US" altLang="zh-CN" sz="3200" b="1" dirty="0">
                <a:solidFill>
                  <a:schemeClr val="tx2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,</a:t>
            </a:r>
            <a:endParaRPr lang="en-US" altLang="zh-CN" sz="3200" b="1" dirty="0">
              <a:solidFill>
                <a:schemeClr val="tx2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/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有褐色的</a:t>
            </a:r>
            <a:r>
              <a:rPr lang="en-US" altLang="zh-CN" sz="3200" b="1" dirty="0">
                <a:solidFill>
                  <a:schemeClr val="tx2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有紫色的</a:t>
            </a:r>
            <a:r>
              <a:rPr lang="en-US" altLang="zh-CN" sz="3200" b="1" dirty="0">
                <a:solidFill>
                  <a:schemeClr val="tx2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还有红色的。最小的单细胞</a:t>
            </a:r>
            <a:endParaRPr lang="zh-CN" altLang="en-US" sz="3200" b="1" dirty="0">
              <a:solidFill>
                <a:schemeClr val="tx2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/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海藻，要用显微镜才能看清楚。最大的海藻长达</a:t>
            </a:r>
            <a:endParaRPr lang="zh-CN" altLang="en-US" sz="3200" b="1" dirty="0">
              <a:solidFill>
                <a:schemeClr val="tx2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/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二三百米，是地球上最</a:t>
            </a: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长的生物。</a:t>
            </a:r>
            <a:endParaRPr lang="zh-CN" altLang="en-US" sz="3200" b="1" dirty="0">
              <a:solidFill>
                <a:schemeClr val="tx2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6" name="内容占位符 47105"/>
          <p:cNvPicPr>
            <a:picLocks noChangeAspect="1"/>
          </p:cNvPicPr>
          <p:nvPr>
            <p:ph idx="1"/>
          </p:nvPr>
        </p:nvPicPr>
        <p:blipFill>
          <a:blip r:embed="rId1">
            <a:lum bright="70001" contrast="-70000"/>
          </a:blip>
          <a:srcRect l="3137" t="6694" r="3137" b="2756"/>
          <a:stretch>
            <a:fillRect/>
          </a:stretch>
        </p:blipFill>
        <p:spPr>
          <a:xfrm>
            <a:off x="0" y="0"/>
            <a:ext cx="9144000" cy="69608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29603"/>
            <a:ext cx="8229600" cy="1143000"/>
          </a:xfrm>
        </p:spPr>
        <p:txBody>
          <a:bodyPr/>
          <a:p>
            <a:br>
              <a:rPr lang="zh-CN" altLang="en-US" b="1" dirty="0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</a:b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341110" y="4368800"/>
            <a:ext cx="309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635" y="92075"/>
            <a:ext cx="9143365" cy="42767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000"/>
              <a:t>       </a:t>
            </a:r>
            <a:r>
              <a:rPr lang="zh-CN" altLang="en-US" sz="2000"/>
              <a:t>课文</a:t>
            </a:r>
            <a:r>
              <a:rPr lang="zh-CN" altLang="en-US" sz="2000"/>
              <a:t>第4、5自然段都采用了先总后分构段方式，把对象写清楚了。</a:t>
            </a:r>
            <a:endParaRPr lang="zh-CN" altLang="en-US" sz="2000"/>
          </a:p>
          <a:p>
            <a:pPr algn="l"/>
            <a:r>
              <a:rPr lang="zh-CN" altLang="en-US" sz="2000"/>
              <a:t>我们也来挑战这种写作手法。从</a:t>
            </a:r>
            <a:r>
              <a:rPr lang="en-US" altLang="zh-CN" sz="2000"/>
              <a:t>3</a:t>
            </a:r>
            <a:r>
              <a:rPr lang="zh-CN" altLang="en-US" sz="2000"/>
              <a:t>各练笔中任意选择一个。</a:t>
            </a:r>
            <a:endParaRPr lang="zh-CN" altLang="en-US" sz="2000"/>
          </a:p>
          <a:p>
            <a:pPr algn="l"/>
            <a:r>
              <a:rPr lang="zh-CN" altLang="en-US" sz="2000"/>
              <a:t>        </a:t>
            </a:r>
            <a:endParaRPr lang="zh-CN" altLang="en-US" sz="2000"/>
          </a:p>
          <a:p>
            <a:pPr algn="l"/>
            <a:r>
              <a:rPr lang="zh-CN" altLang="en-US" sz="2000"/>
              <a:t>        欣赏范例：</a:t>
            </a:r>
            <a:endParaRPr lang="zh-CN" altLang="en-US" sz="2000"/>
          </a:p>
          <a:p>
            <a:pPr algn="l"/>
            <a:r>
              <a:rPr lang="zh-CN" altLang="en-US" sz="2000"/>
              <a:t>        </a:t>
            </a:r>
            <a:r>
              <a:rPr lang="zh-CN" altLang="en-US" sz="3200"/>
              <a:t>广玉兰开花有早有迟，在同一棵树上，能看到花开的各种形态。有的含羞待放，碧绿的花苞鲜嫩可爱。有的刚刚绽放，几只小蜜蜂就迫不及待地钻了进去，那里面椭圆形的花蕊约有一寸长。盛开的玉兰花，洁白柔嫩得像婴儿的笑脸，甜美、纯洁，惹人喜爱。</a:t>
            </a:r>
            <a:endParaRPr lang="zh-CN" altLang="en-US" sz="3200"/>
          </a:p>
        </p:txBody>
      </p:sp>
      <p:sp>
        <p:nvSpPr>
          <p:cNvPr id="8" name="文本框 7"/>
          <p:cNvSpPr txBox="1"/>
          <p:nvPr/>
        </p:nvSpPr>
        <p:spPr>
          <a:xfrm>
            <a:off x="186690" y="4368800"/>
            <a:ext cx="4213225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/>
              <a:t>                        </a:t>
            </a:r>
            <a:endParaRPr lang="zh-CN" altLang="en-US" sz="3200"/>
          </a:p>
          <a:p>
            <a:pPr algn="ctr"/>
            <a:r>
              <a:rPr lang="zh-CN" altLang="en-US" sz="3200"/>
              <a:t>                                                                 </a:t>
            </a:r>
            <a:endParaRPr lang="zh-CN" altLang="en-US" sz="3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2706" name="图片 72705" descr="360049_1"/>
          <p:cNvPicPr>
            <a:picLocks noChangeAspect="1"/>
          </p:cNvPicPr>
          <p:nvPr/>
        </p:nvPicPr>
        <p:blipFill>
          <a:blip r:embed="rId1"/>
          <a:srcRect t="9160"/>
          <a:stretch>
            <a:fillRect/>
          </a:stretch>
        </p:blipFill>
        <p:spPr>
          <a:xfrm>
            <a:off x="2916238" y="4652963"/>
            <a:ext cx="2790825" cy="200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07" name="图片 72706" descr="haiyangzhiwu-02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763" y="4652963"/>
            <a:ext cx="2736850" cy="1992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08" name="图片 72707" descr="haiyangzhiwu-023"/>
          <p:cNvPicPr>
            <a:picLocks noChangeAspect="1"/>
          </p:cNvPicPr>
          <p:nvPr/>
        </p:nvPicPr>
        <p:blipFill>
          <a:blip r:embed="rId4"/>
          <a:srcRect l="4510" t="5118" r="1337" b="8156"/>
          <a:stretch>
            <a:fillRect/>
          </a:stretch>
        </p:blipFill>
        <p:spPr>
          <a:xfrm>
            <a:off x="6011863" y="188913"/>
            <a:ext cx="2952750" cy="1965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09" name="图片 72708" descr="haiyangzhiwu-0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388" y="188913"/>
            <a:ext cx="2881312" cy="1989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710" name="文本框 72709"/>
          <p:cNvSpPr txBox="1"/>
          <p:nvPr/>
        </p:nvSpPr>
        <p:spPr>
          <a:xfrm>
            <a:off x="1879600" y="2205355"/>
            <a:ext cx="726440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6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600" b="1" dirty="0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海底的植物真是千姿百态。</a:t>
            </a:r>
            <a:endParaRPr lang="zh-CN" altLang="en-US" sz="3600" b="1" dirty="0">
              <a:solidFill>
                <a:schemeClr val="tx2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3600" b="1" dirty="0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有的</a:t>
            </a:r>
            <a:r>
              <a:rPr lang="zh-CN" altLang="en-US" sz="3600" b="1" u="sng" dirty="0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              </a:t>
            </a:r>
            <a:r>
              <a:rPr lang="zh-CN" altLang="en-US" sz="3600" b="1" dirty="0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，有的</a:t>
            </a:r>
            <a:endParaRPr lang="zh-CN" altLang="en-US" sz="3600" b="1" dirty="0">
              <a:solidFill>
                <a:schemeClr val="tx2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3600" b="1" dirty="0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还有的</a:t>
            </a:r>
            <a:r>
              <a:rPr lang="zh-CN" altLang="en-US" sz="3600" b="1" u="sng" dirty="0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               </a:t>
            </a:r>
            <a:r>
              <a:rPr lang="en-US" altLang="zh-CN" sz="3600" b="1" dirty="0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……</a:t>
            </a:r>
            <a:r>
              <a:rPr lang="zh-CN" altLang="en-US" sz="3600" b="1" u="sng" dirty="0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             </a:t>
            </a:r>
            <a:r>
              <a:rPr lang="zh-CN" altLang="en-US" sz="3600" b="1" u="sng" dirty="0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                    </a:t>
            </a:r>
            <a:r>
              <a:rPr lang="zh-CN" altLang="en-US" sz="3600" b="1" u="sng" dirty="0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                   </a:t>
            </a:r>
            <a:endParaRPr lang="en-US" altLang="zh-CN" sz="3600" u="sng">
              <a:solidFill>
                <a:schemeClr val="tx2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72711" name="图片 72710" descr="21937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3575" y="188913"/>
            <a:ext cx="2663825" cy="1992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2" name="图片 72711" descr="haiyangzhiwu-00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05" y="4240530"/>
            <a:ext cx="1814195" cy="26174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638810" y="2482215"/>
            <a:ext cx="135509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练笔</a:t>
            </a:r>
            <a:r>
              <a:rPr lang="en-US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en-US" altLang="zh-CN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6" name="内容占位符 47105"/>
          <p:cNvPicPr>
            <a:picLocks noChangeAspect="1"/>
          </p:cNvPicPr>
          <p:nvPr>
            <p:ph idx="1"/>
          </p:nvPr>
        </p:nvPicPr>
        <p:blipFill>
          <a:blip r:embed="rId1">
            <a:lum bright="70001" contrast="-70000"/>
          </a:blip>
          <a:srcRect l="3137" t="6694" r="3137" b="2756"/>
          <a:stretch>
            <a:fillRect/>
          </a:stretch>
        </p:blipFill>
        <p:spPr>
          <a:xfrm>
            <a:off x="0" y="0"/>
            <a:ext cx="9144000" cy="69608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29603"/>
            <a:ext cx="8229600" cy="1143000"/>
          </a:xfrm>
        </p:spPr>
        <p:txBody>
          <a:bodyPr/>
          <a:p>
            <a:br>
              <a:rPr lang="zh-CN" altLang="en-US" b="1" dirty="0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</a:b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341110" y="4368800"/>
            <a:ext cx="309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635" y="92075"/>
            <a:ext cx="91433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000"/>
              <a:t>  </a:t>
            </a:r>
            <a:endParaRPr lang="zh-CN" altLang="en-US" sz="3200"/>
          </a:p>
        </p:txBody>
      </p:sp>
      <p:sp>
        <p:nvSpPr>
          <p:cNvPr id="8" name="文本框 7"/>
          <p:cNvSpPr txBox="1"/>
          <p:nvPr/>
        </p:nvSpPr>
        <p:spPr>
          <a:xfrm>
            <a:off x="253365" y="233680"/>
            <a:ext cx="8521065" cy="55079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/>
              <a:t>练笔</a:t>
            </a:r>
            <a:r>
              <a:rPr lang="en-US" altLang="zh-CN" sz="3200"/>
              <a:t>2</a:t>
            </a:r>
            <a:r>
              <a:rPr lang="zh-CN" altLang="en-US" sz="3200"/>
              <a:t>：</a:t>
            </a:r>
            <a:endParaRPr lang="zh-CN" altLang="en-US" sz="3200"/>
          </a:p>
          <a:p>
            <a:pPr algn="l"/>
            <a:r>
              <a:rPr lang="zh-CN" altLang="en-US" sz="3200"/>
              <a:t>下课了，操场上成了欢乐的海洋。                    </a:t>
            </a:r>
            <a:r>
              <a:rPr lang="zh-CN" altLang="en-US" sz="3200" u="sng"/>
              <a:t>                                        </a:t>
            </a:r>
            <a:endParaRPr lang="zh-CN" altLang="en-US" sz="3200"/>
          </a:p>
          <a:p>
            <a:pPr algn="l"/>
            <a:r>
              <a:rPr lang="zh-CN" altLang="en-US" sz="3200" u="sng"/>
              <a:t>  </a:t>
            </a:r>
            <a:r>
              <a:rPr lang="zh-CN" altLang="en-US" sz="3200" b="1" u="sng" dirty="0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                                      </a:t>
            </a:r>
            <a:r>
              <a:rPr lang="zh-CN" altLang="en-US" sz="3200" u="sng"/>
              <a:t>                                      </a:t>
            </a:r>
            <a:endParaRPr lang="zh-CN" altLang="en-US" sz="3200" u="sng"/>
          </a:p>
          <a:p>
            <a:pPr algn="l"/>
            <a:r>
              <a:rPr lang="zh-CN" altLang="en-US" sz="3200" b="1" u="sng" dirty="0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 </a:t>
            </a:r>
            <a:r>
              <a:rPr lang="zh-CN" altLang="en-US" sz="3200" u="sng">
                <a:sym typeface="+mn-ea"/>
              </a:rPr>
              <a:t> </a:t>
            </a:r>
            <a:r>
              <a:rPr lang="zh-CN" altLang="en-US" sz="3200" b="1" u="sng" dirty="0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                                      </a:t>
            </a:r>
            <a:r>
              <a:rPr lang="zh-CN" altLang="en-US" sz="3200" u="sng">
                <a:sym typeface="+mn-ea"/>
              </a:rPr>
              <a:t> </a:t>
            </a:r>
            <a:r>
              <a:rPr lang="zh-CN" altLang="en-US" sz="3200" b="1" u="sng" dirty="0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                     </a:t>
            </a:r>
            <a:endParaRPr lang="zh-CN" altLang="en-US" sz="3200"/>
          </a:p>
          <a:p>
            <a:pPr algn="l"/>
            <a:r>
              <a:rPr lang="zh-CN" altLang="en-US" sz="3200" u="sng">
                <a:sym typeface="+mn-ea"/>
              </a:rPr>
              <a:t> </a:t>
            </a:r>
            <a:r>
              <a:rPr lang="zh-CN" altLang="en-US" sz="3200" b="1" u="sng" dirty="0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                                      </a:t>
            </a:r>
            <a:r>
              <a:rPr lang="zh-CN" altLang="en-US" sz="3200" u="sng">
                <a:sym typeface="+mn-ea"/>
              </a:rPr>
              <a:t> </a:t>
            </a:r>
            <a:endParaRPr lang="zh-CN" altLang="en-US" sz="3200"/>
          </a:p>
          <a:p>
            <a:pPr algn="l"/>
            <a:endParaRPr lang="zh-CN" altLang="en-US" sz="3200"/>
          </a:p>
          <a:p>
            <a:pPr algn="l"/>
            <a:r>
              <a:rPr lang="zh-CN" altLang="en-US" sz="3200"/>
              <a:t>练笔</a:t>
            </a:r>
            <a:r>
              <a:rPr lang="en-US" altLang="zh-CN" sz="3200"/>
              <a:t>3</a:t>
            </a:r>
            <a:r>
              <a:rPr lang="zh-CN" altLang="en-US" sz="3200"/>
              <a:t>：</a:t>
            </a:r>
            <a:endParaRPr lang="zh-CN" altLang="en-US" sz="3200"/>
          </a:p>
          <a:p>
            <a:pPr algn="l"/>
            <a:r>
              <a:rPr lang="zh-CN" altLang="en-US" sz="3200"/>
              <a:t>   恐龙博物馆里陈列着形态各异的恐龙化石。</a:t>
            </a:r>
            <a:endParaRPr lang="zh-CN" altLang="en-US" sz="3200"/>
          </a:p>
          <a:p>
            <a:pPr algn="l"/>
            <a:r>
              <a:rPr lang="zh-CN" altLang="en-US" sz="3200"/>
              <a:t> </a:t>
            </a:r>
            <a:r>
              <a:rPr lang="zh-CN" altLang="en-US" sz="3200" u="sng">
                <a:sym typeface="+mn-ea"/>
              </a:rPr>
              <a:t> </a:t>
            </a:r>
            <a:r>
              <a:rPr lang="zh-CN" altLang="en-US" sz="3200" b="1" u="sng" dirty="0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                                      </a:t>
            </a:r>
            <a:r>
              <a:rPr lang="zh-CN" altLang="en-US" sz="3200" u="sng">
                <a:sym typeface="+mn-ea"/>
              </a:rPr>
              <a:t> </a:t>
            </a:r>
            <a:r>
              <a:rPr lang="zh-CN" altLang="en-US" sz="3200"/>
              <a:t>                       </a:t>
            </a:r>
            <a:endParaRPr lang="zh-CN" altLang="en-US" sz="3200"/>
          </a:p>
          <a:p>
            <a:pPr algn="l"/>
            <a:r>
              <a:rPr lang="zh-CN" altLang="en-US" sz="3200"/>
              <a:t>  </a:t>
            </a:r>
            <a:r>
              <a:rPr lang="zh-CN" altLang="en-US" sz="3200" u="sng">
                <a:sym typeface="+mn-ea"/>
              </a:rPr>
              <a:t> </a:t>
            </a:r>
            <a:r>
              <a:rPr lang="zh-CN" altLang="en-US" sz="3200" b="1" u="sng" dirty="0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                                      </a:t>
            </a:r>
            <a:r>
              <a:rPr lang="zh-CN" altLang="en-US" sz="3200" u="sng">
                <a:sym typeface="+mn-ea"/>
              </a:rPr>
              <a:t> </a:t>
            </a:r>
            <a:endParaRPr lang="zh-CN" altLang="en-US" sz="3200" u="sng">
              <a:sym typeface="+mn-ea"/>
            </a:endParaRPr>
          </a:p>
          <a:p>
            <a:pPr algn="l"/>
            <a:r>
              <a:rPr lang="zh-CN" altLang="en-US" sz="3200"/>
              <a:t>   </a:t>
            </a:r>
            <a:r>
              <a:rPr lang="zh-CN" altLang="en-US" sz="3200" u="sng">
                <a:sym typeface="+mn-ea"/>
              </a:rPr>
              <a:t> </a:t>
            </a:r>
            <a:r>
              <a:rPr lang="zh-CN" altLang="en-US" sz="3200" b="1" u="sng" dirty="0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                                      </a:t>
            </a:r>
            <a:r>
              <a:rPr lang="zh-CN" altLang="en-US" sz="3200" u="sng">
                <a:sym typeface="+mn-ea"/>
              </a:rPr>
              <a:t> </a:t>
            </a:r>
            <a:r>
              <a:rPr lang="zh-CN" altLang="en-US" sz="3200"/>
              <a:t>                                                            </a:t>
            </a:r>
            <a:endParaRPr lang="zh-CN" altLang="en-US" sz="3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6" name="内容占位符 47105"/>
          <p:cNvPicPr>
            <a:picLocks noChangeAspect="1"/>
          </p:cNvPicPr>
          <p:nvPr>
            <p:ph idx="1"/>
          </p:nvPr>
        </p:nvPicPr>
        <p:blipFill>
          <a:blip r:embed="rId1">
            <a:lum bright="70001" contrast="-70000"/>
          </a:blip>
          <a:srcRect l="3137" t="6694" r="3137" b="2756"/>
          <a:stretch>
            <a:fillRect/>
          </a:stretch>
        </p:blipFill>
        <p:spPr>
          <a:xfrm>
            <a:off x="0" y="0"/>
            <a:ext cx="9144000" cy="69608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29603"/>
            <a:ext cx="8229600" cy="1143000"/>
          </a:xfrm>
        </p:spPr>
        <p:txBody>
          <a:bodyPr/>
          <a:p>
            <a:br>
              <a:rPr lang="zh-CN" altLang="en-US" b="1" dirty="0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</a:b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4935" y="867410"/>
            <a:ext cx="90290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6341110" y="4368800"/>
            <a:ext cx="309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endParaRPr lang="zh-CN" altLang="en-US" sz="2800"/>
          </a:p>
        </p:txBody>
      </p:sp>
      <p:sp>
        <p:nvSpPr>
          <p:cNvPr id="7" name="文本框 6"/>
          <p:cNvSpPr txBox="1"/>
          <p:nvPr/>
        </p:nvSpPr>
        <p:spPr>
          <a:xfrm>
            <a:off x="777875" y="1546860"/>
            <a:ext cx="309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4356100" y="2559050"/>
            <a:ext cx="3098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74638" y="972185"/>
            <a:ext cx="88696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3600"/>
              <a:t>      </a:t>
            </a:r>
            <a:r>
              <a:rPr lang="zh-CN" altLang="en-US" sz="3600"/>
              <a:t>海底蕴藏着丰富的煤、铁、石油和</a:t>
            </a:r>
            <a:endParaRPr lang="zh-CN" altLang="en-US" sz="3600"/>
          </a:p>
          <a:p>
            <a:pPr algn="l"/>
            <a:r>
              <a:rPr lang="zh-CN" altLang="en-US" sz="3600"/>
              <a:t>天然气，还有陆地上储量很少的稀有金属。</a:t>
            </a:r>
            <a:endParaRPr lang="zh-CN" altLang="en-US" sz="36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3730" name="图片 73729" descr="2021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3731" name="文本框 73730"/>
          <p:cNvSpPr txBox="1"/>
          <p:nvPr/>
        </p:nvSpPr>
        <p:spPr>
          <a:xfrm>
            <a:off x="0" y="5121275"/>
            <a:ext cx="9144000" cy="17367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b="1" dirty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 </a:t>
            </a:r>
            <a:r>
              <a:rPr lang="zh-CN" altLang="en-US" sz="5400" b="1" dirty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海底真是个景色奇异、物产丰富的世界。</a:t>
            </a:r>
            <a:endParaRPr lang="zh-CN" altLang="en-US" sz="5400" b="1" dirty="0">
              <a:solidFill>
                <a:schemeClr val="accent2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6" name="图片 47105"/>
          <p:cNvPicPr>
            <a:picLocks noChangeAspect="1"/>
          </p:cNvPicPr>
          <p:nvPr/>
        </p:nvPicPr>
        <p:blipFill>
          <a:blip r:embed="rId1">
            <a:lum bright="70001" contrast="-70000"/>
          </a:blip>
          <a:srcRect l="3137" t="6694" r="3137" b="2756"/>
          <a:stretch>
            <a:fillRect/>
          </a:stretch>
        </p:blipFill>
        <p:spPr>
          <a:xfrm>
            <a:off x="0" y="-26987"/>
            <a:ext cx="9140825" cy="6884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25_jpg"/>
          <p:cNvPicPr>
            <a:picLocks noChangeAspect="1"/>
          </p:cNvPicPr>
          <p:nvPr/>
        </p:nvPicPr>
        <p:blipFill>
          <a:blip r:embed="rId2"/>
          <a:srcRect t="50420" r="3413"/>
          <a:stretch>
            <a:fillRect/>
          </a:stretch>
        </p:blipFill>
        <p:spPr>
          <a:xfrm>
            <a:off x="4427538" y="3505200"/>
            <a:ext cx="4716462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24_jpg">
            <a:hlinkClick r:id="rId3"/>
          </p:cNvPr>
          <p:cNvPicPr>
            <a:picLocks noChangeAspect="1"/>
          </p:cNvPicPr>
          <p:nvPr/>
        </p:nvPicPr>
        <p:blipFill>
          <a:blip r:embed="rId4"/>
          <a:srcRect t="49370"/>
          <a:stretch>
            <a:fillRect/>
          </a:stretch>
        </p:blipFill>
        <p:spPr>
          <a:xfrm>
            <a:off x="-317" y="3490913"/>
            <a:ext cx="4529137" cy="3443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7" name="文本框 47106"/>
          <p:cNvSpPr txBox="1"/>
          <p:nvPr/>
        </p:nvSpPr>
        <p:spPr>
          <a:xfrm>
            <a:off x="481013" y="592773"/>
            <a:ext cx="7991475" cy="1814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4000" b="1" dirty="0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《海底世界》是一篇说明文，作者运用列数字、打比方、作比较、拟人法等说明方法，结合总分的构段方式介绍了海底奇异的景色、丰富的物产，向我们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展示了海底世界的无穷奥秘。</a:t>
            </a:r>
            <a:endParaRPr lang="zh-CN" altLang="en-US" sz="2400" b="1" dirty="0">
              <a:solidFill>
                <a:schemeClr val="tx2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6" name="内容占位符 47105"/>
          <p:cNvPicPr>
            <a:picLocks noChangeAspect="1"/>
          </p:cNvPicPr>
          <p:nvPr>
            <p:ph idx="1"/>
          </p:nvPr>
        </p:nvPicPr>
        <p:blipFill>
          <a:blip r:embed="rId1">
            <a:lum bright="70001" contrast="-70000"/>
          </a:blip>
          <a:srcRect l="3137" t="6694" r="3137" b="2756"/>
          <a:stretch>
            <a:fillRect/>
          </a:stretch>
        </p:blipFill>
        <p:spPr>
          <a:xfrm>
            <a:off x="0" y="0"/>
            <a:ext cx="9144000" cy="69608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29603"/>
            <a:ext cx="8229600" cy="1143000"/>
          </a:xfrm>
        </p:spPr>
        <p:txBody>
          <a:bodyPr/>
          <a:p>
            <a:br>
              <a:rPr lang="zh-CN" altLang="en-US" b="1" dirty="0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</a:b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4935" y="867410"/>
            <a:ext cx="90290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6341110" y="4368800"/>
            <a:ext cx="309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endParaRPr lang="zh-CN" altLang="en-US" sz="2800"/>
          </a:p>
        </p:txBody>
      </p:sp>
      <p:sp>
        <p:nvSpPr>
          <p:cNvPr id="7" name="文本框 6"/>
          <p:cNvSpPr txBox="1"/>
          <p:nvPr/>
        </p:nvSpPr>
        <p:spPr>
          <a:xfrm>
            <a:off x="777875" y="1546860"/>
            <a:ext cx="309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4356100" y="2559050"/>
            <a:ext cx="3098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77558" y="790575"/>
            <a:ext cx="7492365" cy="26765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/>
              <a:t>作业设计：</a:t>
            </a:r>
            <a:endParaRPr lang="zh-CN" altLang="en-US" sz="2800"/>
          </a:p>
          <a:p>
            <a:pPr algn="l"/>
            <a:r>
              <a:rPr lang="zh-CN" altLang="en-US" sz="2800"/>
              <a:t>    1.完成总分结构的小练笔。</a:t>
            </a:r>
            <a:endParaRPr lang="zh-CN" altLang="en-US" sz="2800"/>
          </a:p>
          <a:p>
            <a:pPr algn="l"/>
            <a:r>
              <a:rPr lang="zh-CN" altLang="en-US" sz="2800"/>
              <a:t>    2.课外阅读推荐：</a:t>
            </a:r>
            <a:endParaRPr lang="zh-CN" altLang="en-US" sz="2800"/>
          </a:p>
          <a:p>
            <a:pPr algn="l"/>
            <a:r>
              <a:rPr lang="zh-CN" altLang="en-US" sz="2800"/>
              <a:t>（1）与课文相关的文章推荐：《海底的冷灯》</a:t>
            </a:r>
            <a:endParaRPr lang="zh-CN" altLang="en-US" sz="2800"/>
          </a:p>
          <a:p>
            <a:pPr algn="l"/>
            <a:r>
              <a:rPr lang="zh-CN" altLang="en-US" sz="2800"/>
              <a:t>《人类的秘密仓库》。</a:t>
            </a:r>
            <a:endParaRPr lang="zh-CN" altLang="en-US" sz="2800"/>
          </a:p>
          <a:p>
            <a:pPr algn="l"/>
            <a:r>
              <a:rPr lang="zh-CN" altLang="en-US" sz="2800"/>
              <a:t> （</a:t>
            </a:r>
            <a:r>
              <a:rPr lang="en-US" altLang="zh-CN" sz="2800"/>
              <a:t>2</a:t>
            </a:r>
            <a:r>
              <a:rPr lang="zh-CN" altLang="en-US" sz="2800"/>
              <a:t>）</a:t>
            </a:r>
            <a:r>
              <a:rPr lang="zh-CN" altLang="en-US" sz="2800"/>
              <a:t>推荐阅读凡尔纳的《海底两万里》。</a:t>
            </a:r>
            <a:endParaRPr lang="zh-CN" altLang="en-US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6" name="图片 47105"/>
          <p:cNvPicPr>
            <a:picLocks noChangeAspect="1"/>
          </p:cNvPicPr>
          <p:nvPr/>
        </p:nvPicPr>
        <p:blipFill>
          <a:blip r:embed="rId1">
            <a:lum bright="70001" contrast="-70000"/>
          </a:blip>
          <a:srcRect l="3137" t="6694" r="3137" b="2756"/>
          <a:stretch>
            <a:fillRect/>
          </a:stretch>
        </p:blipFill>
        <p:spPr>
          <a:xfrm>
            <a:off x="0" y="-13652"/>
            <a:ext cx="9140825" cy="6884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0" y="0"/>
            <a:ext cx="9144000" cy="4954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/>
              <a:t>易错字音：</a:t>
            </a:r>
            <a:endParaRPr lang="zh-CN" altLang="en-US" sz="3200"/>
          </a:p>
          <a:p>
            <a:pPr algn="l"/>
            <a:r>
              <a:rPr lang="zh-CN" altLang="en-US" sz="3600">
                <a:solidFill>
                  <a:srgbClr val="FF0000"/>
                </a:solidFill>
                <a:sym typeface="+mn-ea"/>
              </a:rPr>
              <a:t>宁</a:t>
            </a:r>
            <a:r>
              <a:rPr lang="en-US" altLang="zh-CN" sz="3600" b="1"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(</a:t>
            </a:r>
            <a:r>
              <a:rPr lang="en-US" altLang="zh-CN" sz="3600" b="1" err="1">
                <a:solidFill>
                  <a:srgbClr val="FF0000"/>
                </a:solidFill>
                <a:latin typeface="zypyyb" pitchFamily="2" charset="-122"/>
                <a:ea typeface="zypyyb" pitchFamily="2" charset="-122"/>
                <a:sym typeface="+mn-ea"/>
              </a:rPr>
              <a:t>níng</a:t>
            </a:r>
            <a:r>
              <a:rPr lang="en-US" altLang="zh-CN" sz="3600" b="1" dirty="0"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)</a:t>
            </a:r>
            <a:r>
              <a:rPr lang="zh-CN" altLang="en-US" sz="3600">
                <a:solidFill>
                  <a:schemeClr val="tx1"/>
                </a:solidFill>
                <a:sym typeface="+mn-ea"/>
              </a:rPr>
              <a:t>静</a:t>
            </a:r>
            <a:r>
              <a:rPr lang="zh-CN" altLang="en-US" sz="3600">
                <a:sym typeface="+mn-ea"/>
              </a:rPr>
              <a:t>       迅</a:t>
            </a:r>
            <a:r>
              <a:rPr lang="zh-CN" altLang="en-US" sz="3600">
                <a:solidFill>
                  <a:srgbClr val="FF0000"/>
                </a:solidFill>
                <a:sym typeface="+mn-ea"/>
              </a:rPr>
              <a:t>速</a:t>
            </a:r>
            <a:r>
              <a:rPr lang="en-US" altLang="zh-CN" sz="3600" b="1"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(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s</a:t>
            </a:r>
            <a:r>
              <a:rPr lang="en-US" altLang="zh-CN" sz="3600" b="1" err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ù</a:t>
            </a:r>
            <a:r>
              <a:rPr lang="en-US" altLang="zh-CN" sz="3600" b="1" dirty="0"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)</a:t>
            </a:r>
            <a:r>
              <a:rPr lang="zh-CN" altLang="en-US" sz="3600">
                <a:sym typeface="+mn-ea"/>
              </a:rPr>
              <a:t>      窃窃</a:t>
            </a:r>
            <a:r>
              <a:rPr lang="zh-CN" altLang="en-US" sz="3600">
                <a:solidFill>
                  <a:srgbClr val="FF0000"/>
                </a:solidFill>
                <a:sym typeface="+mn-ea"/>
              </a:rPr>
              <a:t>私</a:t>
            </a:r>
            <a:r>
              <a:rPr lang="en-US" altLang="zh-CN" sz="3600" b="1"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(</a:t>
            </a:r>
            <a:r>
              <a:rPr lang="en-US" altLang="zh-CN" sz="3600" b="1" err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sī</a:t>
            </a:r>
            <a:r>
              <a:rPr lang="en-US" altLang="zh-CN" sz="3600" b="1" dirty="0"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)</a:t>
            </a:r>
            <a:r>
              <a:rPr lang="zh-CN" altLang="en-US" sz="3600" b="1" dirty="0"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语</a:t>
            </a:r>
            <a:endParaRPr lang="en-US" altLang="zh-CN" sz="3600" b="1" dirty="0">
              <a:latin typeface="Times New Roman" panose="02020603050405020304" pitchFamily="18" charset="0"/>
              <a:ea typeface="楷体_GB2312" panose="02010609030101010101" pitchFamily="49" charset="-122"/>
              <a:sym typeface="+mn-ea"/>
            </a:endParaRPr>
          </a:p>
          <a:p>
            <a:pPr algn="l"/>
            <a:r>
              <a:rPr lang="zh-CN" altLang="en-US" sz="3600">
                <a:solidFill>
                  <a:srgbClr val="FF0000"/>
                </a:solidFill>
                <a:sym typeface="+mn-ea"/>
              </a:rPr>
              <a:t>章</a:t>
            </a:r>
            <a:r>
              <a:rPr lang="en-US" altLang="zh-CN" sz="3600" b="1"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(</a:t>
            </a:r>
            <a:r>
              <a:rPr lang="en-US" altLang="zh-CN" sz="3600" b="1" err="1">
                <a:solidFill>
                  <a:srgbClr val="FF0000"/>
                </a:solidFill>
                <a:latin typeface="zypyyb" pitchFamily="2" charset="-122"/>
                <a:ea typeface="zypyyb" pitchFamily="2" charset="-122"/>
                <a:sym typeface="+mn-ea"/>
              </a:rPr>
              <a:t>zh</a:t>
            </a:r>
            <a:r>
              <a:rPr lang="en-US" altLang="zh-CN" sz="3600" b="1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ā</a:t>
            </a:r>
            <a:r>
              <a:rPr lang="en-US" altLang="zh-CN" sz="3600" b="1" err="1">
                <a:solidFill>
                  <a:srgbClr val="FF0000"/>
                </a:solidFill>
                <a:latin typeface="zypyyb" pitchFamily="2" charset="-122"/>
                <a:ea typeface="zypyyb" pitchFamily="2" charset="-122"/>
                <a:sym typeface="+mn-ea"/>
              </a:rPr>
              <a:t>ng</a:t>
            </a:r>
            <a:r>
              <a:rPr lang="en-US" altLang="zh-CN" sz="3600" b="1" dirty="0"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)</a:t>
            </a:r>
            <a:r>
              <a:rPr lang="zh-CN" altLang="en-US" sz="3600">
                <a:sym typeface="+mn-ea"/>
              </a:rPr>
              <a:t>鱼    海</a:t>
            </a:r>
            <a:r>
              <a:rPr lang="zh-CN" altLang="en-US" sz="3600">
                <a:solidFill>
                  <a:srgbClr val="FF0000"/>
                </a:solidFill>
                <a:sym typeface="+mn-ea"/>
              </a:rPr>
              <a:t>藻</a:t>
            </a:r>
            <a:r>
              <a:rPr lang="en-US" altLang="zh-CN" sz="3600" b="1"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(</a:t>
            </a:r>
            <a:r>
              <a:rPr lang="en-US" altLang="zh-CN" sz="3600" b="1" err="1">
                <a:solidFill>
                  <a:srgbClr val="FF0000"/>
                </a:solidFill>
                <a:latin typeface="zypyyb" pitchFamily="2" charset="-122"/>
                <a:ea typeface="zypyyb" pitchFamily="2" charset="-122"/>
                <a:sym typeface="+mn-ea"/>
              </a:rPr>
              <a:t>z</a:t>
            </a:r>
            <a:r>
              <a:rPr lang="en-US" altLang="zh-CN" sz="3600" b="1" err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ǎo</a:t>
            </a:r>
            <a:r>
              <a:rPr lang="en-US" altLang="zh-CN" sz="3600" b="1" dirty="0"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)</a:t>
            </a:r>
            <a:r>
              <a:rPr lang="zh-CN" altLang="en-US" sz="3600">
                <a:sym typeface="+mn-ea"/>
              </a:rPr>
              <a:t>    </a:t>
            </a:r>
            <a:r>
              <a:rPr lang="zh-CN" altLang="en-US" sz="3600">
                <a:solidFill>
                  <a:srgbClr val="FF0000"/>
                </a:solidFill>
                <a:sym typeface="+mn-ea"/>
              </a:rPr>
              <a:t>储</a:t>
            </a:r>
            <a:r>
              <a:rPr lang="en-US" altLang="zh-CN" sz="3600" b="1"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(</a:t>
            </a:r>
            <a:r>
              <a:rPr lang="en-US" altLang="zh-CN" sz="3600" b="1" err="1">
                <a:solidFill>
                  <a:srgbClr val="FF0000"/>
                </a:solidFill>
                <a:latin typeface="zypyyb" pitchFamily="2" charset="-122"/>
                <a:ea typeface="zypyyb" pitchFamily="2" charset="-122"/>
                <a:sym typeface="+mn-ea"/>
              </a:rPr>
              <a:t>ch</a:t>
            </a:r>
            <a:r>
              <a:rPr lang="en-US" altLang="zh-CN" sz="3600" b="1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ǔ</a:t>
            </a:r>
            <a:r>
              <a:rPr lang="en-US" altLang="zh-CN" sz="3600" b="1" dirty="0"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)</a:t>
            </a:r>
            <a:r>
              <a:rPr lang="zh-CN" altLang="en-US" sz="3600">
                <a:sym typeface="+mn-ea"/>
              </a:rPr>
              <a:t>藏 </a:t>
            </a:r>
            <a:endParaRPr lang="zh-CN" altLang="en-US" sz="3600">
              <a:sym typeface="+mn-ea"/>
            </a:endParaRPr>
          </a:p>
          <a:p>
            <a:pPr algn="l"/>
            <a:r>
              <a:rPr lang="zh-CN" altLang="en-US" sz="3600">
                <a:sym typeface="+mn-ea"/>
              </a:rPr>
              <a:t>金</a:t>
            </a:r>
            <a:r>
              <a:rPr lang="zh-CN" altLang="en-US" sz="3600">
                <a:solidFill>
                  <a:srgbClr val="FF0000"/>
                </a:solidFill>
                <a:sym typeface="+mn-ea"/>
              </a:rPr>
              <a:t>属</a:t>
            </a:r>
            <a:r>
              <a:rPr lang="en-US" altLang="zh-CN" sz="3600" b="1"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(</a:t>
            </a:r>
            <a:r>
              <a:rPr lang="en-US" altLang="zh-CN" sz="3600" b="1" err="1">
                <a:solidFill>
                  <a:srgbClr val="FF0000"/>
                </a:solidFill>
                <a:latin typeface="zypyyb" pitchFamily="2" charset="-122"/>
                <a:ea typeface="zypyyb" pitchFamily="2" charset="-122"/>
                <a:sym typeface="+mn-ea"/>
              </a:rPr>
              <a:t>shǔ</a:t>
            </a:r>
            <a:r>
              <a:rPr lang="en-US" altLang="zh-CN" sz="3600" b="1" dirty="0"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)         </a:t>
            </a:r>
            <a:r>
              <a:rPr lang="zh-CN" altLang="en-US" sz="3600">
                <a:sym typeface="+mn-ea"/>
              </a:rPr>
              <a:t>波涛</a:t>
            </a:r>
            <a:r>
              <a:rPr lang="zh-CN" altLang="en-US" sz="3600">
                <a:solidFill>
                  <a:srgbClr val="FF0000"/>
                </a:solidFill>
                <a:sym typeface="+mn-ea"/>
              </a:rPr>
              <a:t>澎</a:t>
            </a:r>
            <a:r>
              <a:rPr lang="en-US" altLang="zh-CN" sz="3600" b="1"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(</a:t>
            </a:r>
            <a:r>
              <a:rPr lang="en-US" altLang="zh-CN" sz="3600" b="1" err="1">
                <a:solidFill>
                  <a:srgbClr val="FF0000"/>
                </a:solidFill>
                <a:latin typeface="zypyyb" pitchFamily="2" charset="-122"/>
                <a:ea typeface="zypyyb" pitchFamily="2" charset="-122"/>
                <a:sym typeface="+mn-ea"/>
              </a:rPr>
              <a:t>péng</a:t>
            </a:r>
            <a:r>
              <a:rPr lang="en-US" altLang="zh-CN" sz="3600" b="1" dirty="0"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)</a:t>
            </a:r>
            <a:r>
              <a:rPr lang="zh-CN" altLang="en-US" sz="3600" b="1" dirty="0"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湃</a:t>
            </a:r>
            <a:r>
              <a:rPr lang="en-US" altLang="zh-CN" sz="3600" b="1"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(</a:t>
            </a:r>
            <a:r>
              <a:rPr lang="en-US" altLang="zh-CN" sz="3600" b="1" err="1">
                <a:solidFill>
                  <a:srgbClr val="FF0000"/>
                </a:solidFill>
                <a:latin typeface="zypyyb" pitchFamily="2" charset="-122"/>
                <a:ea typeface="zypyyb" pitchFamily="2" charset="-122"/>
                <a:sym typeface="+mn-ea"/>
              </a:rPr>
              <a:t>p</a:t>
            </a:r>
            <a:r>
              <a:rPr lang="en-US" altLang="zh-CN" sz="3600" b="1" err="1">
                <a:solidFill>
                  <a:srgbClr val="FF0000"/>
                </a:solidFill>
                <a:latin typeface="Times New Roman" panose="02020603050405020304" pitchFamily="18" charset="0"/>
                <a:ea typeface="zypyyb" pitchFamily="2" charset="-122"/>
                <a:sym typeface="+mn-ea"/>
              </a:rPr>
              <a:t>à</a:t>
            </a:r>
            <a:r>
              <a:rPr lang="en-US" altLang="zh-CN" sz="3600" b="1" err="1">
                <a:solidFill>
                  <a:srgbClr val="FF0000"/>
                </a:solidFill>
                <a:latin typeface="zypyyb" pitchFamily="2" charset="-122"/>
                <a:ea typeface="zypyyb" pitchFamily="2" charset="-122"/>
                <a:sym typeface="+mn-ea"/>
              </a:rPr>
              <a:t>i</a:t>
            </a:r>
            <a:r>
              <a:rPr lang="en-US" altLang="zh-CN" sz="3600" b="1" dirty="0"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)</a:t>
            </a:r>
            <a:r>
              <a:rPr lang="zh-CN" altLang="en-US" sz="3600">
                <a:sym typeface="+mn-ea"/>
              </a:rPr>
              <a:t> </a:t>
            </a:r>
            <a:endParaRPr lang="zh-CN" altLang="en-US" sz="3600"/>
          </a:p>
          <a:p>
            <a:pPr algn="l"/>
            <a:r>
              <a:rPr lang="zh-CN" altLang="en-US" sz="3600">
                <a:solidFill>
                  <a:srgbClr val="FF0000"/>
                </a:solidFill>
                <a:sym typeface="+mn-ea"/>
              </a:rPr>
              <a:t>嗡嗡</a:t>
            </a:r>
            <a:r>
              <a:rPr lang="en-US" altLang="zh-CN" sz="3600" b="1"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(</a:t>
            </a:r>
            <a:r>
              <a:rPr lang="en-US" altLang="zh-CN" sz="3600" b="1" err="1">
                <a:solidFill>
                  <a:srgbClr val="FF0000"/>
                </a:solidFill>
                <a:latin typeface="zypyyb" pitchFamily="2" charset="-122"/>
                <a:ea typeface="zypyyb" pitchFamily="2" charset="-122"/>
                <a:sym typeface="+mn-ea"/>
              </a:rPr>
              <a:t>w</a:t>
            </a:r>
            <a:r>
              <a:rPr lang="en-US" altLang="zh-CN" sz="3600" b="1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ēng</a:t>
            </a:r>
            <a:r>
              <a:rPr lang="en-US" altLang="zh-CN" sz="3600" b="1" dirty="0"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)</a:t>
            </a:r>
            <a:r>
              <a:rPr lang="zh-CN" altLang="en-US" sz="3600">
                <a:solidFill>
                  <a:srgbClr val="FF0000"/>
                </a:solidFill>
                <a:sym typeface="+mn-ea"/>
              </a:rPr>
              <a:t>     啾啾</a:t>
            </a:r>
            <a:r>
              <a:rPr lang="en-US" altLang="zh-CN" sz="3600" b="1"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(</a:t>
            </a:r>
            <a:r>
              <a:rPr lang="en-US" altLang="zh-CN" sz="3600" b="1" err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jiū</a:t>
            </a:r>
            <a:r>
              <a:rPr lang="en-US" altLang="zh-CN" sz="3600" b="1" dirty="0"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)</a:t>
            </a:r>
            <a:r>
              <a:rPr lang="zh-CN" altLang="en-US" sz="3600">
                <a:sym typeface="+mn-ea"/>
              </a:rPr>
              <a:t>    打</a:t>
            </a:r>
            <a:r>
              <a:rPr lang="zh-CN" altLang="en-US" sz="3600">
                <a:solidFill>
                  <a:srgbClr val="FF0000"/>
                </a:solidFill>
                <a:sym typeface="+mn-ea"/>
              </a:rPr>
              <a:t>鼾</a:t>
            </a:r>
            <a:r>
              <a:rPr lang="en-US" altLang="zh-CN" sz="3600" b="1"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(</a:t>
            </a:r>
            <a:r>
              <a:rPr lang="en-US" altLang="zh-CN" sz="3600" b="1" err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h</a:t>
            </a:r>
            <a:r>
              <a:rPr lang="en-US" altLang="zh-CN" sz="3600" b="1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ā</a:t>
            </a:r>
            <a:r>
              <a:rPr lang="en-US" altLang="zh-CN" sz="3600" b="1" err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n</a:t>
            </a:r>
            <a:r>
              <a:rPr lang="en-US" altLang="zh-CN" sz="3600" b="1" dirty="0"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)</a:t>
            </a:r>
            <a:endParaRPr lang="zh-CN" altLang="en-US" sz="3600">
              <a:solidFill>
                <a:srgbClr val="FF0000"/>
              </a:solidFill>
              <a:sym typeface="+mn-ea"/>
            </a:endParaRPr>
          </a:p>
          <a:p>
            <a:pPr algn="l"/>
            <a:r>
              <a:rPr lang="zh-CN" altLang="en-US" sz="3600">
                <a:solidFill>
                  <a:srgbClr val="FF0000"/>
                </a:solidFill>
                <a:sym typeface="+mn-ea"/>
              </a:rPr>
              <a:t>警</a:t>
            </a:r>
            <a:r>
              <a:rPr lang="en-US" altLang="zh-CN" sz="3600" b="1"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(</a:t>
            </a:r>
            <a:r>
              <a:rPr lang="en-US" altLang="zh-CN" sz="3600" b="1" err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j</a:t>
            </a:r>
            <a:r>
              <a:rPr lang="en-US" altLang="zh-CN" sz="3600" b="1" err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ĭ</a:t>
            </a:r>
            <a:r>
              <a:rPr lang="en-US" altLang="zh-CN" sz="3600" b="1" err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ng</a:t>
            </a:r>
            <a:r>
              <a:rPr lang="en-US" altLang="zh-CN" sz="3600" b="1" dirty="0"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)</a:t>
            </a:r>
            <a:r>
              <a:rPr lang="zh-CN" altLang="en-US" sz="3600">
                <a:sym typeface="+mn-ea"/>
              </a:rPr>
              <a:t>报         </a:t>
            </a:r>
            <a:r>
              <a:rPr lang="zh-CN" altLang="en-US" sz="3600">
                <a:solidFill>
                  <a:srgbClr val="FF0000"/>
                </a:solidFill>
                <a:sym typeface="+mn-ea"/>
              </a:rPr>
              <a:t>梭</a:t>
            </a:r>
            <a:r>
              <a:rPr lang="en-US" altLang="zh-CN" sz="3600" b="1"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(</a:t>
            </a:r>
            <a:r>
              <a:rPr lang="en-US" altLang="zh-CN" sz="3600" b="1" err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su</a:t>
            </a:r>
            <a:r>
              <a:rPr lang="en-US" altLang="zh-CN" sz="3600" b="1" err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ō</a:t>
            </a:r>
            <a:r>
              <a:rPr lang="en-US" altLang="zh-CN" sz="3600" b="1" dirty="0"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)</a:t>
            </a:r>
            <a:r>
              <a:rPr lang="zh-CN" altLang="en-US" sz="3600">
                <a:sym typeface="+mn-ea"/>
              </a:rPr>
              <a:t>子</a:t>
            </a:r>
            <a:endParaRPr lang="zh-CN" altLang="en-US" sz="3600">
              <a:sym typeface="+mn-ea"/>
            </a:endParaRPr>
          </a:p>
          <a:p>
            <a:pPr algn="ctr"/>
            <a:r>
              <a:rPr lang="zh-CN" altLang="en-US" sz="3600">
                <a:sym typeface="+mn-ea"/>
              </a:rPr>
              <a:t>  </a:t>
            </a:r>
            <a:endParaRPr lang="zh-CN" altLang="en-US" sz="3600">
              <a:sym typeface="+mn-ea"/>
            </a:endParaRPr>
          </a:p>
          <a:p>
            <a:pPr algn="l"/>
            <a:r>
              <a:rPr lang="zh-CN" altLang="en-US" sz="3200">
                <a:sym typeface="+mn-ea"/>
              </a:rPr>
              <a:t>易错字形：</a:t>
            </a:r>
            <a:endParaRPr lang="zh-CN" altLang="en-US" sz="3200">
              <a:sym typeface="+mn-ea"/>
            </a:endParaRPr>
          </a:p>
          <a:p>
            <a:pPr algn="l"/>
            <a:r>
              <a:rPr lang="zh-CN" altLang="en-US" sz="3600">
                <a:sym typeface="+mn-ea"/>
              </a:rPr>
              <a:t>器</a:t>
            </a:r>
            <a:r>
              <a:rPr lang="zh-CN" altLang="en-US" sz="3600">
                <a:solidFill>
                  <a:srgbClr val="FF0000"/>
                </a:solidFill>
                <a:sym typeface="+mn-ea"/>
              </a:rPr>
              <a:t>官       迅</a:t>
            </a:r>
            <a:r>
              <a:rPr lang="zh-CN" altLang="en-US" sz="3600">
                <a:sym typeface="+mn-ea"/>
              </a:rPr>
              <a:t>速</a:t>
            </a:r>
            <a:endParaRPr lang="zh-CN" altLang="en-US" sz="3600"/>
          </a:p>
        </p:txBody>
      </p:sp>
      <p:sp>
        <p:nvSpPr>
          <p:cNvPr id="4" name="文本框 3"/>
          <p:cNvSpPr txBox="1"/>
          <p:nvPr/>
        </p:nvSpPr>
        <p:spPr>
          <a:xfrm>
            <a:off x="0" y="5147310"/>
            <a:ext cx="84226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/>
              <a:t>理解词义：</a:t>
            </a:r>
            <a:endParaRPr lang="zh-CN" altLang="en-US" sz="3200"/>
          </a:p>
          <a:p>
            <a:pPr algn="l"/>
            <a:r>
              <a:rPr lang="zh-CN" altLang="en-US" sz="3200"/>
              <a:t>窃窃私语：暗地里小声说话。</a:t>
            </a:r>
            <a:endParaRPr lang="zh-CN" altLang="en-US" sz="3200"/>
          </a:p>
          <a:p>
            <a:pPr algn="l"/>
            <a:r>
              <a:rPr lang="zh-CN" altLang="en-US" sz="3200"/>
              <a:t>窃窃私语</a:t>
            </a:r>
            <a:r>
              <a:rPr lang="en-US" altLang="zh-CN" sz="3200"/>
              <a:t>——</a:t>
            </a:r>
            <a:r>
              <a:rPr lang="zh-CN" altLang="en-US" sz="3200"/>
              <a:t>（造句）</a:t>
            </a:r>
            <a:endParaRPr lang="zh-CN" altLang="en-US" sz="3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6" name="图片 47105"/>
          <p:cNvPicPr>
            <a:picLocks noChangeAspect="1"/>
          </p:cNvPicPr>
          <p:nvPr/>
        </p:nvPicPr>
        <p:blipFill>
          <a:blip r:embed="rId1">
            <a:lum bright="70001" contrast="-70000"/>
          </a:blip>
          <a:srcRect l="3137" t="6694" r="3137" b="2756"/>
          <a:stretch>
            <a:fillRect/>
          </a:stretch>
        </p:blipFill>
        <p:spPr>
          <a:xfrm>
            <a:off x="0" y="-26987"/>
            <a:ext cx="9140825" cy="6884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7" name="文本框 47106"/>
          <p:cNvSpPr txBox="1"/>
          <p:nvPr/>
        </p:nvSpPr>
        <p:spPr>
          <a:xfrm>
            <a:off x="684213" y="1341438"/>
            <a:ext cx="7991475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4000" b="1" dirty="0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  </a:t>
            </a:r>
            <a:r>
              <a:rPr lang="zh-CN" altLang="en-US" b="1" dirty="0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海底真是个</a:t>
            </a:r>
            <a:r>
              <a:rPr lang="zh-CN" altLang="en-US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景色奇异</a:t>
            </a:r>
            <a:r>
              <a:rPr lang="zh-CN" altLang="en-US" b="1" dirty="0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物产丰富</a:t>
            </a:r>
            <a:r>
              <a:rPr lang="zh-CN" altLang="en-US" b="1" dirty="0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的世界。</a:t>
            </a:r>
            <a:endParaRPr lang="zh-CN" altLang="en-US" b="1" dirty="0">
              <a:solidFill>
                <a:schemeClr val="tx2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47109" name="图片 47108" descr="124_jpg">
            <a:hlinkClick r:id="rId2"/>
          </p:cNvPr>
          <p:cNvPicPr>
            <a:picLocks noChangeAspect="1"/>
          </p:cNvPicPr>
          <p:nvPr/>
        </p:nvPicPr>
        <p:blipFill>
          <a:blip r:embed="rId3"/>
          <a:srcRect t="49370"/>
          <a:stretch>
            <a:fillRect/>
          </a:stretch>
        </p:blipFill>
        <p:spPr>
          <a:xfrm>
            <a:off x="-317" y="3490913"/>
            <a:ext cx="4529137" cy="3443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25_jpg"/>
          <p:cNvPicPr>
            <a:picLocks noChangeAspect="1"/>
          </p:cNvPicPr>
          <p:nvPr/>
        </p:nvPicPr>
        <p:blipFill>
          <a:blip r:embed="rId4"/>
          <a:srcRect t="50420" r="3413"/>
          <a:stretch>
            <a:fillRect/>
          </a:stretch>
        </p:blipFill>
        <p:spPr>
          <a:xfrm>
            <a:off x="4427538" y="3505200"/>
            <a:ext cx="4716462" cy="342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6" name="内容占位符 47105"/>
          <p:cNvPicPr>
            <a:picLocks noChangeAspect="1"/>
          </p:cNvPicPr>
          <p:nvPr>
            <p:ph idx="1"/>
          </p:nvPr>
        </p:nvPicPr>
        <p:blipFill>
          <a:blip r:embed="rId1">
            <a:lum bright="70001" contrast="-70000"/>
          </a:blip>
          <a:srcRect l="3137" t="6694" r="3137" b="2756"/>
          <a:stretch>
            <a:fillRect/>
          </a:stretch>
        </p:blipFill>
        <p:spPr>
          <a:xfrm>
            <a:off x="0" y="0"/>
            <a:ext cx="9144000" cy="69608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29603"/>
            <a:ext cx="8229600" cy="1143000"/>
          </a:xfrm>
        </p:spPr>
        <p:txBody>
          <a:bodyPr/>
          <a:p>
            <a:pPr algn="l"/>
            <a:r>
              <a:rPr lang="en-US" altLang="zh-CN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   </a:t>
            </a:r>
            <a:r>
              <a:rPr lang="zh-CN" altLang="en-US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海底真是个</a:t>
            </a:r>
            <a:r>
              <a:rPr lang="zh-CN" altLang="en-US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景色奇异</a:t>
            </a:r>
            <a:r>
              <a:rPr lang="zh-CN" altLang="en-US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物产丰富</a:t>
            </a:r>
            <a:r>
              <a:rPr lang="zh-CN" altLang="en-US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的世界。</a:t>
            </a:r>
            <a:br>
              <a:rPr lang="zh-CN" altLang="en-US" b="1" dirty="0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</a:b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182245" y="1772920"/>
            <a:ext cx="8641715" cy="3230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en-US" sz="1200">
                <a:latin typeface="宋体" panose="02010600030101010101" pitchFamily="2" charset="-122"/>
                <a:ea typeface="宋体" panose="02010600030101010101" pitchFamily="2" charset="-122"/>
              </a:rPr>
              <a:t>                              </a:t>
            </a:r>
            <a:endParaRPr lang="en-US" sz="12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/>
            <a:r>
              <a:rPr lang="en-US" sz="1200">
                <a:latin typeface="宋体" panose="02010600030101010101" pitchFamily="2" charset="-122"/>
                <a:ea typeface="宋体" panose="02010600030101010101" pitchFamily="2" charset="-122"/>
              </a:rPr>
              <a:t>                             </a:t>
            </a:r>
            <a:r>
              <a:rPr lang="zh-CN" sz="3200">
                <a:ea typeface="宋体" panose="02010600030101010101" pitchFamily="2" charset="-122"/>
              </a:rPr>
              <a:t>海底光线                    各种声音</a:t>
            </a:r>
            <a:endParaRPr lang="zh-CN" sz="3200">
              <a:ea typeface="宋体" panose="02010600030101010101" pitchFamily="2" charset="-122"/>
            </a:endParaRPr>
          </a:p>
          <a:p>
            <a:pPr algn="l"/>
            <a:r>
              <a:rPr lang="zh-CN" sz="3200" b="1">
                <a:solidFill>
                  <a:srgbClr val="FF0000"/>
                </a:solidFill>
                <a:ea typeface="宋体" panose="02010600030101010101" pitchFamily="2" charset="-122"/>
              </a:rPr>
              <a:t>景色奇异</a:t>
            </a:r>
            <a:r>
              <a:rPr lang="en-US" sz="320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sz="3200">
                <a:ea typeface="宋体" panose="02010600030101010101" pitchFamily="2" charset="-122"/>
              </a:rPr>
              <a:t>活动方式</a:t>
            </a:r>
            <a:r>
              <a:rPr lang="en-US" sz="320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/>
            <a:r>
              <a:rPr lang="en-US" sz="3200">
                <a:latin typeface="宋体" panose="02010600030101010101" pitchFamily="2" charset="-122"/>
                <a:ea typeface="宋体" panose="02010600030101010101" pitchFamily="2" charset="-122"/>
              </a:rPr>
              <a:t>           </a:t>
            </a:r>
            <a:r>
              <a:rPr lang="zh-CN" sz="3200">
                <a:ea typeface="宋体" panose="02010600030101010101" pitchFamily="2" charset="-122"/>
              </a:rPr>
              <a:t>奇异植物</a:t>
            </a:r>
            <a:endParaRPr lang="zh-CN" sz="3200">
              <a:ea typeface="宋体" panose="02010600030101010101" pitchFamily="2" charset="-122"/>
            </a:endParaRPr>
          </a:p>
          <a:p>
            <a:pPr algn="l"/>
            <a:endParaRPr lang="zh-CN" altLang="en-US" sz="3200"/>
          </a:p>
          <a:p>
            <a:pPr algn="l"/>
            <a:r>
              <a:rPr lang="zh-CN" altLang="en-US" sz="3200" b="1">
                <a:solidFill>
                  <a:srgbClr val="FF0000"/>
                </a:solidFill>
              </a:rPr>
              <a:t>物产丰富：</a:t>
            </a:r>
            <a:r>
              <a:rPr lang="zh-CN" altLang="en-US" sz="3200"/>
              <a:t>  煤、铁、石油、天然气、稀有金属</a:t>
            </a:r>
            <a:endParaRPr lang="zh-CN" altLang="en-US" sz="3200"/>
          </a:p>
        </p:txBody>
      </p:sp>
      <p:sp>
        <p:nvSpPr>
          <p:cNvPr id="4" name="左大括号 3"/>
          <p:cNvSpPr/>
          <p:nvPr/>
        </p:nvSpPr>
        <p:spPr>
          <a:xfrm>
            <a:off x="1975485" y="1985010"/>
            <a:ext cx="603250" cy="19050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-141605" y="5238750"/>
            <a:ext cx="912939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/>
              <a:t>     </a:t>
            </a:r>
            <a:r>
              <a:rPr lang="zh-CN" altLang="en-US" sz="2800"/>
              <a:t>课文的最后一个自然段是总结句，概括了课文的主要内容，有力的收尾给读者留下了深刻的印象。我们在写作文时，也可以用总结的方式结尾，干脆有力，突出主旨。</a:t>
            </a:r>
            <a:endParaRPr lang="zh-CN" altLang="en-US"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6" name="标题 7782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77827" name="文本占位符 7782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77828" name="图片 77827" descr="haiyang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95250"/>
            <a:ext cx="9144000" cy="6953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7829" name="矩形 77828"/>
          <p:cNvSpPr/>
          <p:nvPr/>
        </p:nvSpPr>
        <p:spPr>
          <a:xfrm>
            <a:off x="250825" y="981075"/>
            <a:ext cx="8604250" cy="1920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</a:t>
            </a:r>
            <a:r>
              <a:rPr lang="zh-CN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你可知道，大海深处是怎样的吗？</a:t>
            </a:r>
            <a:endParaRPr lang="zh-CN" alt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77830" name="文本框 77829"/>
          <p:cNvSpPr txBox="1"/>
          <p:nvPr/>
        </p:nvSpPr>
        <p:spPr>
          <a:xfrm>
            <a:off x="0" y="5558155"/>
            <a:ext cx="96183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50000"/>
              </a:spcBef>
            </a:pPr>
            <a:endParaRPr lang="zh-CN" altLang="en-US" sz="3200" dirty="0">
              <a:solidFill>
                <a:srgbClr val="FFFF0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图片 26625" descr="0130000032921712311210978837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3284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图片 26626" descr="7b8ad91f36028eeeac6e75a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4900"/>
            <a:ext cx="4140200" cy="321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8" name="图片 26627" descr="47bfdd2f04d877d28a1399d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3640138"/>
            <a:ext cx="5003800" cy="3217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9" name="文本框 26628"/>
          <p:cNvSpPr txBox="1"/>
          <p:nvPr/>
        </p:nvSpPr>
        <p:spPr>
          <a:xfrm>
            <a:off x="3059113" y="2852738"/>
            <a:ext cx="2881312" cy="57943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楷体_GB2312" panose="02010609030101010101" pitchFamily="49" charset="-122"/>
              </a:rPr>
              <a:t>海面波涛汹涌</a:t>
            </a:r>
            <a:endParaRPr lang="zh-CN" altLang="en-US" sz="32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26630" name="文本框 26629"/>
          <p:cNvSpPr txBox="1"/>
          <p:nvPr/>
        </p:nvSpPr>
        <p:spPr>
          <a:xfrm>
            <a:off x="3059113" y="3573463"/>
            <a:ext cx="2879725" cy="57943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楷体_GB2312" panose="02010609030101010101" pitchFamily="49" charset="-122"/>
              </a:rPr>
              <a:t>海底依然宁静</a:t>
            </a:r>
            <a:endParaRPr lang="zh-CN" altLang="en-US" sz="32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bldLvl="0" animBg="1"/>
      <p:bldP spid="2663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6" name="标题 7782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77827" name="文本占位符 7782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77828" name="图片 77827" descr="haiyang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95250"/>
            <a:ext cx="9144000" cy="6953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7829" name="矩形 77828"/>
          <p:cNvSpPr/>
          <p:nvPr/>
        </p:nvSpPr>
        <p:spPr>
          <a:xfrm>
            <a:off x="250825" y="981075"/>
            <a:ext cx="8604250" cy="1920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</a:t>
            </a:r>
            <a:r>
              <a:rPr lang="zh-CN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你可知道，大海深处是怎样的吗？</a:t>
            </a:r>
            <a:endParaRPr lang="zh-CN" alt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77830" name="文本框 77829"/>
          <p:cNvSpPr txBox="1"/>
          <p:nvPr/>
        </p:nvSpPr>
        <p:spPr>
          <a:xfrm>
            <a:off x="0" y="5354955"/>
            <a:ext cx="904113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批注：这种自问自答的问句叫做——设问句。设问句能引起读者注意，激发读者阅读兴趣，让读者迫切想要了解文章内容。</a:t>
            </a:r>
            <a:endParaRPr lang="zh-CN" altLang="en-US" sz="2800" dirty="0">
              <a:solidFill>
                <a:srgbClr val="FFFF0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6" name="内容占位符 47105"/>
          <p:cNvPicPr>
            <a:picLocks noChangeAspect="1"/>
          </p:cNvPicPr>
          <p:nvPr>
            <p:ph idx="1"/>
          </p:nvPr>
        </p:nvPicPr>
        <p:blipFill>
          <a:blip r:embed="rId1">
            <a:lum bright="70001" contrast="-70000"/>
          </a:blip>
          <a:srcRect l="3137" t="6694" r="3137" b="2756"/>
          <a:stretch>
            <a:fillRect/>
          </a:stretch>
        </p:blipFill>
        <p:spPr>
          <a:xfrm>
            <a:off x="0" y="-51435"/>
            <a:ext cx="9144000" cy="69608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29603"/>
            <a:ext cx="8229600" cy="1143000"/>
          </a:xfrm>
        </p:spPr>
        <p:txBody>
          <a:bodyPr/>
          <a:p>
            <a:br>
              <a:rPr lang="zh-CN" altLang="en-US" b="1" dirty="0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</a:b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4935" y="867410"/>
            <a:ext cx="103257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/>
              <a:t>学程单一：</a:t>
            </a:r>
            <a:endParaRPr lang="zh-CN" altLang="en-US" sz="3200"/>
          </a:p>
          <a:p>
            <a:pPr algn="l"/>
            <a:r>
              <a:rPr lang="zh-CN" altLang="en-US" sz="3200"/>
              <a:t>      1.默读课文第二小节，思考：课文采用了</a:t>
            </a:r>
            <a:endParaRPr lang="zh-CN" altLang="en-US" sz="3200"/>
          </a:p>
          <a:p>
            <a:pPr algn="l"/>
            <a:r>
              <a:rPr lang="zh-CN" altLang="en-US" sz="3200"/>
              <a:t>哪些说明方法写出了海底的宁静？</a:t>
            </a:r>
            <a:endParaRPr lang="zh-CN" altLang="en-US" sz="32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REFSHAPE" val="331558684"/>
  <p:tag name="KSO_WM_UNIT_PLACING_PICTURE_USER_VIEWPORT" val="{&quot;height&quot;:3857,&quot;width&quot;:6171}"/>
</p:tagLst>
</file>

<file path=ppt/tags/tag2.xml><?xml version="1.0" encoding="utf-8"?>
<p:tagLst xmlns:p="http://schemas.openxmlformats.org/presentationml/2006/main">
  <p:tag name="KSO_WM_UNIT_TABLE_BEAUTIFY" val="smartTable{1ed444f9-7de4-4e94-87ff-2a19bc672c0a}"/>
</p:tagLst>
</file>

<file path=ppt/tags/tag3.xml><?xml version="1.0" encoding="utf-8"?>
<p:tagLst xmlns:p="http://schemas.openxmlformats.org/presentationml/2006/main">
  <p:tag name="KSO_WM_UNIT_TABLE_BEAUTIFY" val="smartTable{1ed444f9-7de4-4e94-87ff-2a19bc672c0a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3122</Words>
  <Application>WPS 演示</Application>
  <PresentationFormat>在屏幕上显示</PresentationFormat>
  <Paragraphs>271</Paragraphs>
  <Slides>29</Slides>
  <Notes>0</Notes>
  <HiddenSlides>0</HiddenSlides>
  <MMClips>11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1" baseType="lpstr">
      <vt:lpstr>Arial</vt:lpstr>
      <vt:lpstr>宋体</vt:lpstr>
      <vt:lpstr>Wingdings</vt:lpstr>
      <vt:lpstr>Arial Black</vt:lpstr>
      <vt:lpstr>楷体_GB2312</vt:lpstr>
      <vt:lpstr>Times New Roman</vt:lpstr>
      <vt:lpstr>zypyyb</vt:lpstr>
      <vt:lpstr>微软雅黑</vt:lpstr>
      <vt:lpstr>Arial Unicode MS</vt:lpstr>
      <vt:lpstr>楷体</vt:lpstr>
      <vt:lpstr>默认设计模板</vt:lpstr>
      <vt:lpstr>1_默认设计模板</vt:lpstr>
      <vt:lpstr>大  海</vt:lpstr>
      <vt:lpstr>PowerPoint 演示文稿</vt:lpstr>
      <vt:lpstr>PowerPoint 演示文稿</vt:lpstr>
      <vt:lpstr>PowerPoint 演示文稿</vt:lpstr>
      <vt:lpstr>   海底真是个景色奇异、物产丰富的世界。 </vt:lpstr>
      <vt:lpstr>PowerPoint 演示文稿</vt:lpstr>
      <vt:lpstr>PowerPoint 演示文稿</vt:lpstr>
      <vt:lpstr>PowerPoint 演示文稿</vt:lpstr>
      <vt:lpstr> </vt:lpstr>
      <vt:lpstr> </vt:lpstr>
      <vt:lpstr> </vt:lpstr>
      <vt:lpstr> </vt:lpstr>
      <vt:lpstr> </vt:lpstr>
      <vt:lpstr>    海底是否没有一点儿声音呢？不是的。海底动物常常在窃窃私语。你用水中听音器一听，就能听到各种声音：有的像蜜蜂一样嗡嗡，有的像小鸟一样啾啾，有的像小狗一样汪汪，有的好像在打鼾……它们吃东西的时候发出一种声音,行进的时候发出另一种声音，遇到危险还会发出警报。 </vt:lpstr>
      <vt:lpstr> </vt:lpstr>
      <vt:lpstr>PowerPoint 演示文稿</vt:lpstr>
      <vt:lpstr> </vt:lpstr>
      <vt:lpstr> </vt:lpstr>
      <vt:lpstr> </vt:lpstr>
      <vt:lpstr> </vt:lpstr>
      <vt:lpstr>PowerPoint 演示文稿</vt:lpstr>
      <vt:lpstr> </vt:lpstr>
      <vt:lpstr> </vt:lpstr>
      <vt:lpstr>PowerPoint 演示文稿</vt:lpstr>
      <vt:lpstr> </vt:lpstr>
      <vt:lpstr> </vt:lpstr>
      <vt:lpstr>PowerPoint 演示文稿</vt:lpstr>
      <vt:lpstr>PowerPoint 演示文稿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飞飞</cp:lastModifiedBy>
  <cp:revision>42</cp:revision>
  <dcterms:created xsi:type="dcterms:W3CDTF">2020-02-01T08:41:00Z</dcterms:created>
  <dcterms:modified xsi:type="dcterms:W3CDTF">2020-02-04T09:06:55Z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2052-11.1.0.9339</vt:lpwstr>
  </property>
</Properties>
</file>