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1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73" r:id="rId2"/>
  </p:sldMasterIdLst>
  <p:notesMasterIdLst>
    <p:notesMasterId r:id="rId3"/>
  </p:notesMasterIdLst>
  <p:handoutMasterIdLst>
    <p:handoutMasterId r:id="rId4"/>
  </p:handoutMasterIdLst>
  <p:sldIdLst>
    <p:sldId id="1218" r:id="rId5"/>
    <p:sldId id="1171" r:id="rId6"/>
    <p:sldId id="523" r:id="rId7"/>
    <p:sldId id="1137" r:id="rId8"/>
    <p:sldId id="1072" r:id="rId9"/>
    <p:sldId id="1159" r:id="rId10"/>
    <p:sldId id="1160" r:id="rId11"/>
    <p:sldId id="1163" r:id="rId12"/>
    <p:sldId id="1162" r:id="rId13"/>
    <p:sldId id="1071" r:id="rId14"/>
    <p:sldId id="1166" r:id="rId15"/>
    <p:sldId id="1168" r:id="rId16"/>
    <p:sldId id="1077" r:id="rId17"/>
    <p:sldId id="1074" r:id="rId18"/>
    <p:sldId id="1169" r:id="rId19"/>
    <p:sldId id="1079" r:id="rId20"/>
    <p:sldId id="1080" r:id="rId21"/>
    <p:sldId id="1161" r:id="rId22"/>
    <p:sldId id="1089" r:id="rId23"/>
    <p:sldId id="1082" r:id="rId24"/>
    <p:sldId id="1132" r:id="rId25"/>
    <p:sldId id="1133" r:id="rId26"/>
    <p:sldId id="1170" r:id="rId27"/>
    <p:sldId id="1008" r:id="rId28"/>
  </p:sldIdLst>
  <p:sldSz cx="9144000" cy="5143500" type="screen16x9"/>
  <p:notesSz cx="6858000" cy="9144000"/>
  <p:embeddedFontLst>
    <p:embeddedFont>
      <p:font typeface="微软雅黑" pitchFamily="34" charset="-122"/>
      <p:regular r:id="rId30"/>
      <p:bold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黑体" pitchFamily="49" charset="-122"/>
      <p:regular r:id="rId36"/>
    </p:embeddedFont>
    <p:embeddedFont>
      <p:font typeface="楷体" pitchFamily="49" charset="-122"/>
      <p:regular r:id="rId37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 varScale="1">
        <p:scale>
          <a:sx n="110" d="100"/>
          <a:sy n="110" d="100"/>
        </p:scale>
        <p:origin x="-366" y="-78"/>
      </p:cViewPr>
      <p:guideLst>
        <p:guide orient="horz" pos="3092"/>
        <p:guide pos="5737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202"/>
        <p:guide pos="2254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tags" Target="tags/tag2.xml" /><Relationship Id="rId3" Type="http://schemas.openxmlformats.org/officeDocument/2006/relationships/notesMaster" Target="notesMasters/notesMaster1.xml" /><Relationship Id="rId30" Type="http://schemas.openxmlformats.org/officeDocument/2006/relationships/font" Target="fonts/font1.fntdata" /><Relationship Id="rId31" Type="http://schemas.openxmlformats.org/officeDocument/2006/relationships/font" Target="fonts/font2.fntdata" /><Relationship Id="rId32" Type="http://schemas.openxmlformats.org/officeDocument/2006/relationships/font" Target="fonts/font3.fntdata" /><Relationship Id="rId33" Type="http://schemas.openxmlformats.org/officeDocument/2006/relationships/font" Target="fonts/font4.fntdata" /><Relationship Id="rId34" Type="http://schemas.openxmlformats.org/officeDocument/2006/relationships/font" Target="fonts/font5.fntdata" /><Relationship Id="rId35" Type="http://schemas.openxmlformats.org/officeDocument/2006/relationships/font" Target="fonts/font6.fntdata" /><Relationship Id="rId36" Type="http://schemas.openxmlformats.org/officeDocument/2006/relationships/font" Target="fonts/font7.fntdata" /><Relationship Id="rId37" Type="http://schemas.openxmlformats.org/officeDocument/2006/relationships/font" Target="fonts/font8.fntdata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handoutMaster" Target="handoutMasters/handoutMaster1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678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40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5.png" /><Relationship Id="rId3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14.png" /><Relationship Id="rId3" Type="http://schemas.openxmlformats.org/officeDocument/2006/relationships/image" Target="../media/image5.png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7.png" /><Relationship Id="rId3" Type="http://schemas.openxmlformats.org/officeDocument/2006/relationships/image" Target="../media/image5.png" /><Relationship Id="rId4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8.png" /><Relationship Id="rId3" Type="http://schemas.openxmlformats.org/officeDocument/2006/relationships/image" Target="../media/image5.png" /><Relationship Id="rId4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9.png" /><Relationship Id="rId3" Type="http://schemas.openxmlformats.org/officeDocument/2006/relationships/image" Target="../media/image5.png" /><Relationship Id="rId4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5.png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3_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8194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图片 8" descr="C:\Users\sunrj\Desktop\凤凰教师.png凤凰教师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8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2C246198-1967-46B1-BB1A-B79F6980A574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20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BBFAFE0A-A602-4277-B242-209A1F91909F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2_自定义版式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9218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688"/>
            <a:ext cx="9144000" cy="6588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AB08017F-ADE2-4EBC-99A4-784568823E3A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543CBAC2-119A-4D90-BE21-2ACAFEA82739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Tm="0"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矩形 6" title=""/>
          <p:cNvSpPr/>
          <p:nvPr/>
        </p:nvSpPr>
        <p:spPr>
          <a:xfrm>
            <a:off x="0" y="0"/>
            <a:ext cx="9144000" cy="313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051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2" name="图片 93" title="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3189288"/>
            <a:ext cx="9220200" cy="20113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053" name="图片 8" descr="小花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0000">
            <a:off x="546100" y="4141788"/>
            <a:ext cx="1022350" cy="752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4" name="图片 8" descr="C:\Users\sunrj\Desktop\凤凰教师.png凤凰教师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BFA8B9F5-9F89-4834-A61A-1BC38BFBC991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63685FF6-6408-4383-BCA3-6605AB786F1F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1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3074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6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6E64AE3A-ABA8-4D28-86BC-EF5192DACC2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3F4A8B5B-E676-4CB9-BD66-746B7E89511A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2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4098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04C26053-D72E-44DE-8169-CF337ACC675F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443D3DCB-937B-4F62-8E32-E644FC74CD32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3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5122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9CF3F87F-31B0-418E-B88A-0093278A7CD2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737B46C6-D3A9-4DE0-9111-8A9D0B87ECC2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图片与标题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6146" name="矩形 6" title="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6147" name="图片 5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73438"/>
            <a:ext cx="9144000" cy="2011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8" name="Picture 39" descr="구름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9" name="Picture 40" descr="구름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6150" name="组合 10" title=""/>
          <p:cNvGrpSpPr/>
          <p:nvPr/>
        </p:nvGrpSpPr>
        <p:grpSpPr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6151" name="Oval 17" title=""/>
            <p:cNvSpPr/>
            <p:nvPr/>
          </p:nvSpPr>
          <p:spPr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ko-KR" altLang="en-US">
                <a:ea typeface="Malgun Gothic" pitchFamily="34" charset="-127"/>
              </a:endParaRPr>
            </a:p>
          </p:txBody>
        </p:sp>
        <p:pic>
          <p:nvPicPr>
            <p:cNvPr id="6152" name="Picture 16" descr="꽃" title="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6153" name="矩形 3" title=""/>
          <p:cNvSpPr/>
          <p:nvPr/>
        </p:nvSpPr>
        <p:spPr>
          <a:xfrm>
            <a:off x="5580063" y="5080000"/>
            <a:ext cx="3119437" cy="260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1100">
                <a:solidFill>
                  <a:srgbClr val="414141"/>
                </a:solidFill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6154" name="TextBox 3" title=""/>
          <p:cNvSpPr/>
          <p:nvPr/>
        </p:nvSpPr>
        <p:spPr>
          <a:xfrm>
            <a:off x="2087563" y="1006475"/>
            <a:ext cx="4968875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914400"/>
            <a:r>
              <a:rPr lang="zh-CN" altLang="en-US" sz="2800">
                <a:solidFill>
                  <a:srgbClr val="014079"/>
                </a:solidFill>
                <a:ea typeface="微软雅黑" pitchFamily="34" charset="-122"/>
                <a:sym typeface="Calibri" pitchFamily="34" charset="0"/>
              </a:rPr>
              <a:t>感受美好自然，培养知识素养！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6155" name="TextBox 3" title=""/>
          <p:cNvSpPr/>
          <p:nvPr/>
        </p:nvSpPr>
        <p:spPr>
          <a:xfrm>
            <a:off x="1833563" y="1471613"/>
            <a:ext cx="5399087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ZHI SHI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  <p:pic>
        <p:nvPicPr>
          <p:cNvPr id="6156" name="图片 8" descr="C:\Users\sunrj\Desktop\凤凰教师.png凤凰教师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4040719E-7C6B-4EAB-8850-74FB41724C6A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68576266-267E-419B-9E9F-E78E63B53F1E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7170" name="图片 8" descr="C:\Users\sunrj\Desktop\凤凰教师.png凤凰教师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99FA2E03-7C8A-402E-A3A4-69DD14EFDABD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240BB053-A747-40D2-A45D-41E496C28EAA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png" /><Relationship Id="rId5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slideLayout" Target="../slideLayouts/slideLayout5.xml" /><Relationship Id="rId3" Type="http://schemas.openxmlformats.org/officeDocument/2006/relationships/slideLayout" Target="../slideLayouts/slideLayout6.xml" /><Relationship Id="rId4" Type="http://schemas.openxmlformats.org/officeDocument/2006/relationships/slideLayout" Target="../slideLayouts/slideLayout7.xml" /><Relationship Id="rId5" Type="http://schemas.openxmlformats.org/officeDocument/2006/relationships/slideLayout" Target="../slideLayouts/slideLayout8.xml" /><Relationship Id="rId6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11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</p:sldLayoutIdLst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 title="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22FD1CED-CB4F-474B-BF25-79D7D21BFF9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EEE118A9-9BA2-47DF-AB39-99C68E9A0822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1" r:id="rId3"/>
    <p:sldLayoutId id="2147483663" r:id="rId4"/>
    <p:sldLayoutId id="2147483665" r:id="rId5"/>
    <p:sldLayoutId id="2147483667" r:id="rId6"/>
    <p:sldLayoutId id="2147483669" r:id="rId7"/>
    <p:sldLayoutId id="2147483671" r:id="rId8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Relationship Id="rId4" Type="http://schemas.openxmlformats.org/officeDocument/2006/relationships/image" Target="../media/image2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6.jpeg" /><Relationship Id="rId4" Type="http://schemas.openxmlformats.org/officeDocument/2006/relationships/tags" Target="../tags/tag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278462" y="816610"/>
            <a:ext cx="7821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一、句子手拉手。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1092" y="1384300"/>
            <a:ext cx="2722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春种一粒粟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予人玫瑰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毕竟西湖六月中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月黑见渔灯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与其锦上添花　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      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63492" y="1461770"/>
            <a:ext cx="272224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风光不与四时同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秋收万颗子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手有余香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不如雪中送炭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孤光一点萤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 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     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796138" y="1779662"/>
            <a:ext cx="2344420" cy="5143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796237" y="2211705"/>
            <a:ext cx="2304157" cy="5760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516218" y="1707516"/>
            <a:ext cx="1656189" cy="9362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27987" y="3274695"/>
            <a:ext cx="2344420" cy="5930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228186" y="3291831"/>
            <a:ext cx="1872208" cy="4553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4"/>
          <p:cNvSpPr txBox="1"/>
          <p:nvPr/>
        </p:nvSpPr>
        <p:spPr>
          <a:xfrm>
            <a:off x="288354" y="332740"/>
            <a:ext cx="88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</a:t>
            </a:r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zh-CN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把下列句子变为“被”字句。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471294" y="1131590"/>
            <a:ext cx="820891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１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他把这半口袋麦子驮到磨坊去。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____________________________________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２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老师把两个杨桃摆在讲桌上。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_____________________________________</a:t>
            </a: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３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科学家把浴室做成一个封闭的桶。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_____________________________________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1047358" y="1851670"/>
            <a:ext cx="5080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这半口袋麦子被他驮到磨坊去。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191374" y="3075806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两个杨桃被老师摆在讲桌上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1119366" y="4443958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浴室被科学家做成一个封闭的桶。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4"/>
          <p:cNvSpPr txBox="1"/>
          <p:nvPr/>
        </p:nvSpPr>
        <p:spPr>
          <a:xfrm>
            <a:off x="432370" y="332740"/>
            <a:ext cx="88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</a:t>
            </a:r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zh-CN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把下列句子变为“</a:t>
            </a:r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把</a:t>
            </a:r>
            <a:r>
              <a:rPr lang="zh-CN" altLang="zh-CN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”字句。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543302" y="1173182"/>
            <a:ext cx="798913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１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春姑娘的花篮被夏哥哥遮住了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____________________________________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２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zh-CN" sz="2800" b="1" smtClean="0">
                <a:latin typeface="楷体" pitchFamily="49" charset="-122"/>
                <a:ea typeface="楷体" pitchFamily="49" charset="-122"/>
              </a:rPr>
              <a:t>公主被我们救出来了。 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_____________________________________</a:t>
            </a: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３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羊圈被他修得结结实实的。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_____________________________________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1119366" y="1851670"/>
            <a:ext cx="5080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夏哥哥把春姑娘的花篮遮住了。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119366" y="3075806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我们把公主救了出来。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1119366" y="4371950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他把羊圈修得结结实实的。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283844" y="474980"/>
            <a:ext cx="83926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四、</a:t>
            </a:r>
            <a:r>
              <a:rPr lang="zh-CN" altLang="zh-CN" sz="36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照样子根据提示给下面句子</a:t>
            </a:r>
            <a:r>
              <a:rPr lang="zh-CN" altLang="en-US" sz="36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画线</a:t>
            </a:r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3845" y="1120140"/>
            <a:ext cx="863473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例：我喜欢当一只小虫子。（我喜欢当什么？）</a:t>
            </a:r>
          </a:p>
          <a:p>
            <a:pPr lvl="0"/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１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海边的沙滩是我们快乐的天地。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/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（什么地方是我们快乐的天地？）</a:t>
            </a:r>
          </a:p>
          <a:p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２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这可是免费的特快列车呀！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（这是怎样的特快列车？）</a:t>
            </a:r>
          </a:p>
          <a:p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３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门前开着五颜六色的鲜花。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（门前开着什么样的鲜花？）</a:t>
            </a:r>
          </a:p>
          <a:p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４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春姑娘在柳枝上荡秋千。（春姑娘在干什么？）</a:t>
            </a:r>
          </a:p>
          <a:p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627784" y="1563638"/>
            <a:ext cx="16561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71600" y="1995686"/>
            <a:ext cx="16561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051720" y="2859782"/>
            <a:ext cx="5760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411760" y="3723878"/>
            <a:ext cx="122413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411760" y="4587974"/>
            <a:ext cx="2016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79512" y="411510"/>
            <a:ext cx="7821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五</a:t>
            </a:r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、运用蓝色的词，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写句子。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3528" y="1059582"/>
            <a:ext cx="86347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他回到家里，</a:t>
            </a:r>
            <a:r>
              <a:rPr lang="zh-CN" altLang="en-US" sz="28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一边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喘气</a:t>
            </a:r>
            <a:r>
              <a:rPr lang="zh-CN" altLang="en-US" sz="28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一边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说：“今天可把我累坏了！”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________________________________________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  </a:t>
            </a: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8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想睡个安稳觉，航天员</a:t>
            </a:r>
            <a:r>
              <a:rPr lang="zh-CN" altLang="en-US" sz="28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必须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把自己绑在睡袋里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_______________________________________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喝水的时候，如果用普通的杯子，</a:t>
            </a:r>
            <a:r>
              <a:rPr lang="zh-CN" altLang="en-US" sz="28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即使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把杯子倒过来，水</a:t>
            </a:r>
            <a:r>
              <a:rPr lang="zh-CN" altLang="en-US" sz="28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不会往下流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_________________________________________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9632" y="1923678"/>
            <a:ext cx="816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妈妈一边看电视，一边织毛衣。</a:t>
            </a:r>
            <a:endParaRPr lang="en-US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9632" y="278777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要想将来生活好，我们现在必须努力学习。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624" y="408391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作为一名学生，即使下雨天，我们也要去上学。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323528" y="771550"/>
            <a:ext cx="86347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４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8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为了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能平稳走路，航天员</a:t>
            </a:r>
            <a:r>
              <a:rPr lang="zh-CN" altLang="en-US" sz="28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都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穿鞋底带钩的鞋子，好牢牢地钩住带网格的地板。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_______________________________________________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  </a:t>
            </a: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５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河水</a:t>
            </a:r>
            <a:r>
              <a:rPr lang="zh-CN" altLang="en-US" sz="28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既不像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老牛说的那样浅，</a:t>
            </a:r>
            <a:r>
              <a:rPr lang="zh-CN" altLang="en-US" sz="28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也不像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松鼠说的那样深。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_______________________________________________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536" y="1923678"/>
            <a:ext cx="816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为了能给学生好好的上课，老师都是早早的来到学校。</a:t>
            </a:r>
            <a:endParaRPr lang="en-US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544" y="336383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这张试卷既不像老师说的那么简单，也不像李芳说的那么困难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251520" y="555526"/>
            <a:ext cx="697865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六、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加标点符号。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635" y="1283335"/>
            <a:ext cx="8634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因为在空间站里（ ）水失去了重量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）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今天我真高兴</a:t>
            </a:r>
            <a:r>
              <a:rPr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啊（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  <a:p>
            <a:r>
              <a:rPr lang="en-US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这幅画画得像不像</a:t>
            </a:r>
            <a:r>
              <a:rPr lang="en-US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）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小马连蹦带跳的说</a:t>
            </a:r>
            <a:r>
              <a:rPr lang="en-US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 ）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那好啊（ ）你把这半口袋麦子驮到磨坊去吧</a:t>
            </a:r>
            <a:r>
              <a:rPr lang="en-US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 ）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23928" y="1275606"/>
            <a:ext cx="73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23928" y="1779662"/>
            <a:ext cx="725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55976" y="278777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：“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83968" y="2283718"/>
            <a:ext cx="558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？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7380312" y="1275606"/>
            <a:ext cx="73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9" name="文本框 6"/>
          <p:cNvSpPr txBox="1"/>
          <p:nvPr/>
        </p:nvSpPr>
        <p:spPr>
          <a:xfrm>
            <a:off x="7164288" y="2787774"/>
            <a:ext cx="481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5580112" y="329183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。”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4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142558" y="483518"/>
            <a:ext cx="7821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七</a:t>
            </a:r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、扩写句子。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8700" y="1273175"/>
            <a:ext cx="89679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１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门前开着鲜花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 </a:t>
            </a: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２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小鸟在树林唱歌。</a:t>
            </a:r>
            <a:endParaRPr 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_______________________________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３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太阳升上来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58582" y="1707654"/>
            <a:ext cx="478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门前开着五颜六色的鲜花。</a:t>
            </a:r>
            <a:endParaRPr lang="en-US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58582" y="2931790"/>
            <a:ext cx="47082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小鸟在葱郁的树林唱歌</a:t>
            </a:r>
            <a:endParaRPr lang="en-US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02598" y="4299942"/>
            <a:ext cx="606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太阳从渡口对岸的山冈后面升上来</a:t>
            </a:r>
            <a:r>
              <a:rPr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500628" y="291465"/>
            <a:ext cx="853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八</a:t>
            </a:r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、把下列词语连成句子，并加上标点。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636" y="976536"/>
            <a:ext cx="7527756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１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　大树上　乌鸦　做窝　高高的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</a:t>
            </a:r>
            <a:endParaRPr 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２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　玫瑰花　火焰　红红的</a:t>
            </a:r>
            <a:endParaRPr 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 </a:t>
            </a:r>
            <a:endParaRPr 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３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鲜花　田野里　绿树　到处　是</a:t>
            </a:r>
            <a:endParaRPr 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5616" y="1409497"/>
            <a:ext cx="5585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乌鸦在高高的大树上做窝。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5616" y="2705641"/>
            <a:ext cx="5585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玫瑰花像红红的火焰。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5616" y="4001785"/>
            <a:ext cx="5585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田野里到处是绿树鲜花。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2609850" y="1508125"/>
            <a:ext cx="4482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latin typeface="黑体" panose="02010609060101010101" pitchFamily="49" charset="-122"/>
                <a:ea typeface="黑体" panose="02010609060101010101" pitchFamily="49" charset="-122"/>
              </a:rPr>
              <a:t>真    题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1">
          <a:blip r:embed="rId2"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7BA94A-82DE-44C5-8C6E-785916102340}"/>
              </a:ext>
            </a:extLst>
          </p:cNvPr>
          <p:cNvSpPr txBox="1"/>
          <p:nvPr/>
        </p:nvSpPr>
        <p:spPr>
          <a:xfrm>
            <a:off x="5771422" y="69954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QQ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263900239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192970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755576" y="291465"/>
            <a:ext cx="7821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</a:t>
            </a:r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、把句子写得更生动。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5576" y="842645"/>
            <a:ext cx="799288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小柏树栽好了。（一棵）（绿油油的）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２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沙滩是我们的天地。（快乐）（海边）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３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太阳升起来了。（缓缓地）（红红的）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４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邓小平爷爷挖着树坑。（兴致勃勃）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4540" y="1203598"/>
            <a:ext cx="4958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一棵绿油油的小柏树栽好了。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98556" y="2067694"/>
            <a:ext cx="6246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海边沙滩是我们快乐的天地。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70564" y="2931790"/>
            <a:ext cx="4958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红红的太阳缓缓地升起来了。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70564" y="3795886"/>
            <a:ext cx="4958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邓小平爷爷兴致勃勃挖着树坑。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520695" y="555526"/>
            <a:ext cx="761682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</a:t>
            </a:r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写比喻句。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7790" y="1363345"/>
            <a:ext cx="863473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太阳像火球一样烤着大地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______________像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</a:t>
            </a:r>
            <a:r>
              <a:rPr 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</a:t>
            </a:r>
            <a:r>
              <a:rPr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 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______________像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</a:t>
            </a:r>
            <a:r>
              <a:rPr 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</a:t>
            </a:r>
            <a:r>
              <a:rPr 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______________像_______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</a:t>
            </a:r>
            <a:r>
              <a:rPr 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0735" y="2427734"/>
            <a:ext cx="3171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弯弯的月亮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61055" y="285978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燃烧的火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把，立在山头。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17039" y="1851670"/>
            <a:ext cx="3213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一条巨蛇躺在脚下。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89047" y="2355726"/>
            <a:ext cx="3182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镰刀一样挂在天空。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0735" y="2931790"/>
            <a:ext cx="3213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秋天的枫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叶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880735" y="1851670"/>
            <a:ext cx="23042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弯弯山路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68580" y="291465"/>
            <a:ext cx="78219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</a:t>
            </a:r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zh-CN" sz="3600" smtClean="0">
                <a:latin typeface="黑体" panose="02010609060101010101" pitchFamily="49" charset="-122"/>
                <a:ea typeface="黑体" panose="02010609060101010101" pitchFamily="49" charset="-122"/>
              </a:rPr>
              <a:t>写出下列句子所用的修辞手法。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528" y="1131590"/>
            <a:ext cx="8634730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smtClean="0">
                <a:latin typeface="楷体" pitchFamily="49" charset="-122"/>
                <a:ea typeface="楷体" pitchFamily="49" charset="-122"/>
              </a:rPr>
              <a:t>１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2800" b="1" smtClean="0">
                <a:latin typeface="楷体" pitchFamily="49" charset="-122"/>
                <a:ea typeface="楷体" pitchFamily="49" charset="-122"/>
              </a:rPr>
              <a:t>那原始森林是我们祖先的摇篮。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（　　　）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                  </a:t>
            </a:r>
            <a:endParaRPr lang="zh-CN" altLang="zh-CN" sz="2800" b="1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2800" b="1" smtClean="0">
                <a:latin typeface="楷体" pitchFamily="49" charset="-122"/>
                <a:ea typeface="楷体" pitchFamily="49" charset="-122"/>
              </a:rPr>
              <a:t>２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2800" b="1" smtClean="0">
                <a:latin typeface="楷体" pitchFamily="49" charset="-122"/>
                <a:ea typeface="楷体" pitchFamily="49" charset="-122"/>
              </a:rPr>
              <a:t>这十个太阳觉得轮流值日太没有意思啦，于是，他们一齐跑了出来，出现在天空中。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 （　　　）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                                             </a:t>
            </a:r>
            <a:endParaRPr lang="zh-CN" altLang="zh-CN" sz="2800" b="1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smtClean="0"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３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早开的也花一朵两朵，那是春天的眼睛吧？（　　）</a:t>
            </a:r>
            <a:endParaRPr sz="2800" b="1" u="sng">
              <a:latin typeface="楷体" pitchFamily="49" charset="-122"/>
              <a:ea typeface="楷体" pitchFamily="49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smtClean="0"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４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小草偷偷地从地下探出头来，那是春天的眉毛吧？</a:t>
            </a:r>
            <a:endParaRPr lang="zh-CN" sz="2800" b="1" u="sng">
              <a:solidFill>
                <a:schemeClr val="bg1"/>
              </a:solidFill>
              <a:latin typeface="楷体" pitchFamily="49" charset="-122"/>
              <a:ea typeface="楷体" pitchFamily="49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（　　　） （　　　）</a:t>
            </a:r>
            <a:endParaRPr lang="zh-CN" sz="2800" b="1" u="sng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60232" y="1131590"/>
            <a:ext cx="1375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比喻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44208" y="1995686"/>
            <a:ext cx="936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拟人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28384" y="2355726"/>
            <a:ext cx="1375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拟人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584" y="3363838"/>
            <a:ext cx="936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比喻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2771800" y="3363838"/>
            <a:ext cx="936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拟人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494486" y="431164"/>
            <a:ext cx="7821930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</a:t>
            </a:r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、给下列句子排序。</a:t>
            </a:r>
            <a:endParaRPr lang="en-US" altLang="zh-CN" sz="3600" b="1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en-US" altLang="zh-CN" sz="2800" b="1" smtClean="0">
              <a:latin typeface="楷体" pitchFamily="49" charset="-122"/>
              <a:ea typeface="楷体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 smtClean="0">
                <a:latin typeface="楷体" pitchFamily="49" charset="-122"/>
                <a:ea typeface="楷体" pitchFamily="49" charset="-122"/>
                <a:cs typeface="黑体" panose="02010609060101010101" pitchFamily="49" charset="-122"/>
              </a:rPr>
              <a:t>（　）秋天，向日葵成熟了，看着一个个金黄色的小花盆，我们高兴地笑了。</a:t>
            </a:r>
            <a:endParaRPr lang="en-US" altLang="zh-CN" sz="2800" b="1" smtClean="0">
              <a:latin typeface="楷体" pitchFamily="49" charset="-122"/>
              <a:ea typeface="楷体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 smtClean="0">
                <a:latin typeface="楷体" pitchFamily="49" charset="-122"/>
                <a:ea typeface="楷体" pitchFamily="49" charset="-122"/>
                <a:cs typeface="黑体" panose="02010609060101010101" pitchFamily="49" charset="-122"/>
              </a:rPr>
              <a:t>（　）小苗一天天地长高了，绿油油的，真可爱。</a:t>
            </a:r>
            <a:endParaRPr lang="en-US" altLang="zh-CN" sz="2800" b="1" smtClean="0">
              <a:latin typeface="楷体" pitchFamily="49" charset="-122"/>
              <a:ea typeface="楷体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 smtClean="0">
                <a:latin typeface="楷体" pitchFamily="49" charset="-122"/>
                <a:ea typeface="楷体" pitchFamily="49" charset="-122"/>
                <a:cs typeface="黑体" panose="02010609060101010101" pitchFamily="49" charset="-122"/>
              </a:rPr>
              <a:t>（　）春天我和几个同学在教室门前的空地上，种上了向日葵。</a:t>
            </a:r>
            <a:endParaRPr lang="en-US" altLang="zh-CN" sz="2800" b="1" smtClean="0">
              <a:latin typeface="楷体" pitchFamily="49" charset="-122"/>
              <a:ea typeface="楷体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 smtClean="0">
                <a:latin typeface="楷体" pitchFamily="49" charset="-122"/>
                <a:ea typeface="楷体" pitchFamily="49" charset="-122"/>
                <a:cs typeface="黑体" panose="02010609060101010101" pitchFamily="49" charset="-122"/>
              </a:rPr>
              <a:t>（　）每天放学后，我和几个同学给向日葵浇水、上肥、锄草、捉害虫。</a:t>
            </a:r>
            <a:endParaRPr lang="zh-CN" altLang="en-US" sz="2800" b="1">
              <a:latin typeface="楷体" pitchFamily="49" charset="-122"/>
              <a:ea typeface="楷体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526" y="1439276"/>
            <a:ext cx="5040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４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4526" y="2303372"/>
            <a:ext cx="936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３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4526" y="3527508"/>
            <a:ext cx="1375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２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4526" y="2735420"/>
            <a:ext cx="5040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１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883562" y="1419622"/>
            <a:ext cx="7369325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七彩课堂  伴你成长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968256" y="-1"/>
            <a:ext cx="1927372" cy="77155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64288" y="509940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kumimoji="1" lang="en-US" altLang="zh-CN" sz="1050">
                  <a:solidFill>
                    <a:prstClr val="white">
                      <a:lumMod val="75000"/>
                    </a:prstClr>
                  </a:solidFill>
                </a:rPr>
                <a:t>QICAIKETANG</a:t>
              </a:r>
              <a:endParaRPr kumimoji="1" lang="zh-CN" altLang="en-US" sz="105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48"/>
          <p:cNvSpPr txBox="1"/>
          <p:nvPr/>
        </p:nvSpPr>
        <p:spPr>
          <a:xfrm>
            <a:off x="2607568" y="1414614"/>
            <a:ext cx="5283185" cy="8528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1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句子专项复习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123181" y="129736"/>
            <a:ext cx="3169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685800">
              <a:defRPr sz="2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defTabSz="685800">
              <a:defRPr sz="1400"/>
            </a:lvl2pPr>
            <a:lvl3pPr marL="685800" defTabSz="685800">
              <a:defRPr sz="1400"/>
            </a:lvl3pPr>
            <a:lvl4pPr marL="1028700" defTabSz="685800">
              <a:defRPr sz="1400"/>
            </a:lvl4pPr>
            <a:lvl5pPr marL="1371600" defTabSz="685800">
              <a:defRPr sz="1400"/>
            </a:lvl5pPr>
            <a:lvl6pPr marL="1714500" defTabSz="685800">
              <a:defRPr sz="1400"/>
            </a:lvl6pPr>
            <a:lvl7pPr marL="2057400" defTabSz="685800">
              <a:defRPr sz="1400"/>
            </a:lvl7pPr>
            <a:lvl8pPr marL="2400300" defTabSz="685800">
              <a:defRPr sz="1400"/>
            </a:lvl8pPr>
            <a:lvl9pPr marL="2743200" defTabSz="685800">
              <a:defRPr sz="1400"/>
            </a:lvl9pPr>
          </a:lstStyle>
          <a:p>
            <a:r>
              <a:rPr lang="zh-CN" altLang="en-US"/>
              <a:t>   语文  二年级  下册</a:t>
            </a: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54635" y="363855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陈述句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512" y="1563638"/>
            <a:ext cx="8634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门前开着一大片五颜六色的鲜花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我看见喜鹊找了一条虫子来，站在窝边。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春天的郊外，景色异常的美丽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265430" y="517525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疑问句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7185" y="1511300"/>
            <a:ext cx="86347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蜘蛛决定开一家店。卖什么呢？就买口罩，因为口罩织起来很简单。（设问）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它想：这么好的地方，自己住挺好的，为什么要卖掉呢？（反问）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你看，在太空中生活，是不是很有趣？ （反问）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761806" y="538480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感叹句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1806" y="1419860"/>
            <a:ext cx="86347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这块蛋糕好大啊！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这是多么美好的礼物啊！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春天来了！春天来了！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29758" y="363855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比喻句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9758" y="1233805"/>
            <a:ext cx="8634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它好像一把很大又很高的绿色太阳伞。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２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一棵绿油油的小柏树栽好了，就像战士一样笔直的站在那里。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３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大象有一对耳朵，像扇子似的，耷拉着。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４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太阳是个忠实的向导，它在天空给你指点方向。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473774" y="538480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拟人句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774" y="1419860"/>
            <a:ext cx="86347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这个太阳害怕极了，慌慌张张地躲进了大海里。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春天像个害羞的小姑娘，遮遮掩掩，躲躲藏藏。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小草偷偷地从地下探出头来。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401766" y="538480"/>
            <a:ext cx="7821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夸张句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1766" y="1419860"/>
            <a:ext cx="8634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当它笨拙地从一片叶子爬到另一片叶子上时，它觉得自己仿佛周游了整个世界。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禾苗被晒枯了，土地被烤焦了，江河的水被蒸干了，连地上的沙石好像都要被融化了。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3.01.14"/>
  <p:tag name="AS_TITLE" val="Aspose.Slides for .NET 4.0 Client Profile"/>
  <p:tag name="AS_VERSION" val="23.1"/>
  <p:tag name="KSO_WM_DOC_GUID" val="{9dc6d3b9-f0a1-4ddf-bdde-5002b43d53d9}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165</Paragraphs>
  <Slides>24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5">
      <vt:lpstr>Arial</vt:lpstr>
      <vt:lpstr>Impact</vt:lpstr>
      <vt:lpstr>微软雅黑</vt:lpstr>
      <vt:lpstr>Times New Roman</vt:lpstr>
      <vt:lpstr>Calibri</vt:lpstr>
      <vt:lpstr>黑体</vt:lpstr>
      <vt:lpstr>楷体</vt:lpstr>
      <vt:lpstr>Xingkai SC</vt:lpstr>
      <vt:lpstr>宋体</vt:lpstr>
      <vt:lpstr>Malgun Gothic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3588.pptx</dc:title>
  <cp:revision>229</cp:revision>
  <dcterms:created xsi:type="dcterms:W3CDTF">2017-03-17T02:28:00Z</dcterms:created>
  <dcterms:modified xsi:type="dcterms:W3CDTF">2023-02-26T13:21:11Z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2052-11.1.0.9175</vt:lpwstr>
  </property>
</Properties>
</file>