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166" r:id="rId5"/>
    <p:sldId id="1113" r:id="rId6"/>
    <p:sldId id="523" r:id="rId7"/>
    <p:sldId id="1012" r:id="rId8"/>
    <p:sldId id="1074" r:id="rId9"/>
    <p:sldId id="1044" r:id="rId10"/>
    <p:sldId id="1075" r:id="rId11"/>
    <p:sldId id="1057" r:id="rId12"/>
    <p:sldId id="1047" r:id="rId13"/>
    <p:sldId id="1077" r:id="rId14"/>
    <p:sldId id="1046" r:id="rId15"/>
    <p:sldId id="1059" r:id="rId16"/>
    <p:sldId id="1060" r:id="rId17"/>
    <p:sldId id="1058" r:id="rId18"/>
    <p:sldId id="1111" r:id="rId19"/>
    <p:sldId id="1078" r:id="rId20"/>
    <p:sldId id="1048" r:id="rId21"/>
    <p:sldId id="1062" r:id="rId22"/>
    <p:sldId id="1063" r:id="rId23"/>
    <p:sldId id="1112" r:id="rId24"/>
    <p:sldId id="1079" r:id="rId25"/>
    <p:sldId id="1049" r:id="rId26"/>
    <p:sldId id="1056" r:id="rId27"/>
    <p:sldId id="1072" r:id="rId28"/>
    <p:sldId id="1073" r:id="rId29"/>
    <p:sldId id="1003" r:id="rId30"/>
    <p:sldId id="1008" r:id="rId31"/>
  </p:sldIdLst>
  <p:sldSz cx="9144000" cy="5143500" type="screen16x9"/>
  <p:notesSz cx="6858000" cy="9144000"/>
  <p:embeddedFontLst>
    <p:embeddedFont>
      <p:font typeface="Open Sans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黑体" pitchFamily="49" charset="-122"/>
      <p:regular r:id="rId38"/>
    </p:embeddedFont>
    <p:embeddedFont>
      <p:font typeface="方正姚体" pitchFamily="2" charset="-122"/>
      <p:regular r:id="rId39"/>
    </p:embeddedFont>
    <p:embeddedFont>
      <p:font typeface="微软雅黑" pitchFamily="34" charset="-122"/>
      <p:regular r:id="rId40"/>
      <p:bold r:id="rId41"/>
    </p:embeddedFont>
    <p:embeddedFont>
      <p:font typeface="楷体" pitchFamily="49" charset="-122"/>
      <p:regular r:id="rId42"/>
    </p:embeddedFont>
    <p:embeddedFont>
      <p:font typeface="汉语拼音" pitchFamily="34" charset="0"/>
      <p:regular r:id="rId43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0">
          <p15:clr>
            <a:srgbClr val="A4A3A4"/>
          </p15:clr>
        </p15:guide>
        <p15:guide id="2" pos="57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94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110" d="100"/>
          <a:sy n="110" d="100"/>
        </p:scale>
        <p:origin x="-366" y="-78"/>
      </p:cViewPr>
      <p:guideLst>
        <p:guide orient="horz" pos="3140"/>
        <p:guide pos="5728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94"/>
        <p:guide pos="2201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.xml" /><Relationship Id="rId33" Type="http://schemas.openxmlformats.org/officeDocument/2006/relationships/font" Target="fonts/font1.fntdata" /><Relationship Id="rId34" Type="http://schemas.openxmlformats.org/officeDocument/2006/relationships/font" Target="fonts/font2.fntdata" /><Relationship Id="rId35" Type="http://schemas.openxmlformats.org/officeDocument/2006/relationships/font" Target="fonts/font3.fntdata" /><Relationship Id="rId36" Type="http://schemas.openxmlformats.org/officeDocument/2006/relationships/font" Target="fonts/font4.fntdata" /><Relationship Id="rId37" Type="http://schemas.openxmlformats.org/officeDocument/2006/relationships/font" Target="fonts/font5.fntdata" /><Relationship Id="rId38" Type="http://schemas.openxmlformats.org/officeDocument/2006/relationships/font" Target="fonts/font6.fntdata" /><Relationship Id="rId39" Type="http://schemas.openxmlformats.org/officeDocument/2006/relationships/font" Target="fonts/font7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8.fntdata" /><Relationship Id="rId41" Type="http://schemas.openxmlformats.org/officeDocument/2006/relationships/font" Target="fonts/font9.fntdata" /><Relationship Id="rId42" Type="http://schemas.openxmlformats.org/officeDocument/2006/relationships/font" Target="fonts/font10.fntdata" /><Relationship Id="rId43" Type="http://schemas.openxmlformats.org/officeDocument/2006/relationships/font" Target="fonts/font11.fntdata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47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562E0B01-DC3E-407B-8EF8-8CCDCBAB50BB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E0EF8D9-16BD-473D-9A55-CB3D2A0FE14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7541BCAD-C798-46C7-B6FD-315E578ECE5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66A26D3-82E5-4406-BE19-66585741BE6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406A7703-843C-43E6-89E1-E4441A118FB5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0F5F6E6-4081-47DE-9A04-42712FDCA379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17B3C5F-1087-4EB8-BB18-DEAA0D286BA4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DF8D009-3943-421C-8FA3-17DFD2720635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181A94A-EBA2-422A-8DA1-876E00DA7280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6F5A5EE-C179-4521-97C9-349A84C877C1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54AB0FFF-BF58-4D21-8726-386C5C21635E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0D1B993-8334-4977-9E94-20FAFD738F4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BBF68793-ACF4-4B10-9D8D-6DB6DADF957B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518CADAB-0B56-4535-9495-B6CD56BF2CDD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F4CE2E95-6A13-4674-B163-02656073570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A5396101-A2F3-4A75-AD38-D243EFDB067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第七单元复习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36D261A-AE85-4675-88B3-A284ABF6ABF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2D07280-EA0D-4891-BE24-4E36A4EDBB3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5.png" /><Relationship Id="rId4" Type="http://schemas.openxmlformats.org/officeDocument/2006/relationships/image" Target="../media/image2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5.png" /><Relationship Id="rId4" Type="http://schemas.openxmlformats.org/officeDocument/2006/relationships/image" Target="../media/image28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5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25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23"/>
          <p:cNvPicPr>
            <a:picLocks noChangeAspect="1"/>
          </p:cNvPicPr>
          <p:nvPr/>
        </p:nvPicPr>
        <p:blipFill>
          <a:blip r:embed="rId4"/>
          <a:srcRect t="20768"/>
          <a:stretch>
            <a:fillRect/>
          </a:stretch>
        </p:blipFill>
        <p:spPr>
          <a:xfrm>
            <a:off x="833120" y="2346960"/>
            <a:ext cx="7758430" cy="18218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1065" y="1659255"/>
            <a:ext cx="453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把下面的词语补充完整。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78420" y="23470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面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3744685" y="23470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万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6702515" y="23470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空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1067525" y="33376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五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028915" y="33376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六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3848825" y="33376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兴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6816180" y="33376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丽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350645"/>
            <a:ext cx="827468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ABB式词语:绿茵茵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类似的词语:静悄悄　沉甸甸　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懒洋洋　兴冲冲　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红扑扑　慢吞吞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②ABAC式词语:笨手笨脚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类似的词语:呆头呆脑　大摇大摆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百发百中　自由自在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载歌载舞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97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30000"/>
              </a:lnSpc>
            </a:pP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③量词积累</a:t>
            </a:r>
          </a:p>
          <a:p>
            <a:pPr indent="304800">
              <a:lnSpc>
                <a:spcPct val="130000"/>
              </a:lnSpc>
            </a:pP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一片叶子　一对大耳朵　两根竹竿　</a:t>
            </a:r>
          </a:p>
          <a:p>
            <a:pPr indent="304800">
              <a:lnSpc>
                <a:spcPct val="130000"/>
              </a:lnSpc>
            </a:pP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一只蜘蛛　一家商店　一个招牌　</a:t>
            </a:r>
          </a:p>
          <a:p>
            <a:pPr indent="304800">
              <a:lnSpc>
                <a:spcPct val="130000"/>
              </a:lnSpc>
            </a:pP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一个星期　一只蜈蚣　一块牌子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29920" y="530860"/>
            <a:ext cx="781431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④动词积累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卖口罩　采集草籽　晒太阳　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编织茧屋　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舞动</a:t>
            </a:r>
            <a:r>
              <a:rPr lang="zh-CN" altLang="en-US" sz="36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翅膀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⑤修饰词积累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慢慢地散步　  长长的围巾　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绿茵茵的小草　色彩斑斓的花纹　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轻盈的翅膀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lang="zh-CN" altLang="en-US" sz="36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30680" y="1049020"/>
            <a:ext cx="56730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⑥含有动物名称的成语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狐假虎威　惊弓之鸟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虎头蛇尾　马到成功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如鱼得水　鹤立鸡群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" name="文本框 102"/>
          <p:cNvSpPr txBox="1"/>
          <p:nvPr/>
        </p:nvSpPr>
        <p:spPr>
          <a:xfrm>
            <a:off x="1502410" y="2099310"/>
            <a:ext cx="6668770" cy="24168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52425">
              <a:lnSpc>
                <a:spcPct val="120000"/>
              </a:lnSpc>
            </a:pPr>
            <a:endParaRPr lang="zh-CN" b="0">
              <a:latin typeface="Calibri"/>
              <a:ea typeface="宋体" panose="02010600030101010101" pitchFamily="2" charset="-122"/>
            </a:endParaRPr>
          </a:p>
          <a:p>
            <a:pPr indent="352425">
              <a:lnSpc>
                <a:spcPct val="120000"/>
              </a:lnSpc>
            </a:pPr>
            <a:r>
              <a:rPr lang="zh-CN" sz="2800" b="0">
                <a:latin typeface="Calibri"/>
                <a:ea typeface="宋体" panose="02010600030101010101" pitchFamily="2" charset="-122"/>
              </a:rPr>
              <a:t>一对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sz="2800" b="0" smtClean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牌子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牢固的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r>
              <a:rPr lang="en-US" sz="2800" b="0" smtClean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雾霭</a:t>
            </a:r>
          </a:p>
          <a:p>
            <a:pPr indent="352425">
              <a:lnSpc>
                <a:spcPct val="120000"/>
              </a:lnSpc>
            </a:pPr>
            <a:r>
              <a:rPr lang="zh-CN" sz="2800" b="0">
                <a:latin typeface="Calibri"/>
                <a:ea typeface="宋体" panose="02010600030101010101" pitchFamily="2" charset="-122"/>
              </a:rPr>
              <a:t>一家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en-US" sz="2800" b="0" smtClean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野鸭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新奇的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围巾</a:t>
            </a:r>
          </a:p>
          <a:p>
            <a:pPr indent="352425">
              <a:lnSpc>
                <a:spcPct val="120000"/>
              </a:lnSpc>
            </a:pPr>
            <a:r>
              <a:rPr lang="zh-CN" sz="2800" b="0">
                <a:latin typeface="Calibri"/>
                <a:ea typeface="宋体" panose="02010600030101010101" pitchFamily="2" charset="-122"/>
              </a:rPr>
              <a:t>一只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</a:t>
            </a:r>
            <a:r>
              <a:rPr lang="en-US" sz="2800" b="0" smtClean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翅膀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长长的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茧屋</a:t>
            </a:r>
          </a:p>
          <a:p>
            <a:pPr indent="352425">
              <a:lnSpc>
                <a:spcPct val="120000"/>
              </a:lnSpc>
            </a:pPr>
            <a:r>
              <a:rPr lang="zh-CN" sz="2800" b="0">
                <a:latin typeface="Calibri"/>
                <a:ea typeface="宋体" panose="02010600030101010101" pitchFamily="2" charset="-122"/>
              </a:rPr>
              <a:t>一块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sz="2800" b="0" smtClean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商店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蓝色的</a:t>
            </a:r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技术</a:t>
            </a:r>
            <a:endParaRPr lang="zh-CN" altLang="en-US" sz="2800"/>
          </a:p>
        </p:txBody>
      </p:sp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82320" y="1577340"/>
            <a:ext cx="240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连一连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635151" y="2824455"/>
            <a:ext cx="720090" cy="7918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555776" y="3291815"/>
            <a:ext cx="878840" cy="10801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601496" y="3184500"/>
            <a:ext cx="681990" cy="5295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673886" y="2752700"/>
            <a:ext cx="681355" cy="14782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067313" y="3209900"/>
            <a:ext cx="720090" cy="4324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29236" y="3102267"/>
            <a:ext cx="720090" cy="12236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48752" y="2705710"/>
            <a:ext cx="721995" cy="10083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6029236" y="2824455"/>
            <a:ext cx="720090" cy="14541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340027" y="2619985"/>
            <a:ext cx="76200" cy="1658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特殊句式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474980" y="1141095"/>
            <a:ext cx="8345492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设问句</a:t>
            </a:r>
          </a:p>
          <a:p>
            <a:pPr indent="304800"/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卖什么呢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就卖口罩吧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因为口罩织起来很简单。</a:t>
            </a:r>
          </a:p>
          <a:p>
            <a:pPr indent="304800"/>
            <a:endParaRPr lang="zh-CN" altLang="en-US"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这句话运用设问的手法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写出了蜘蛛开店想要卖口罩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并介绍了卖口罩的原因。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86740"/>
            <a:ext cx="81934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2.比喻句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大象有一对大耳朵,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像扇子似的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sz="360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耷拉着</a:t>
            </a:r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把大象的耳朵比喻成扇子,写出了大象耳朵大的特点。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57225" y="433070"/>
            <a:ext cx="81248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3.心理描写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晚上,蜘蛛想:还是卖围巾吧,因为围巾织起来很简单。</a:t>
            </a:r>
          </a:p>
          <a:p>
            <a:pPr indent="304800"/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蜘蛛累得趴倒在地上,心里想:还是卖袜子吧,因为袜子织起来很简单。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0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407402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39140" y="856615"/>
            <a:ext cx="812482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4.富有哲理的句子</a:t>
            </a:r>
          </a:p>
          <a:p>
            <a:pPr indent="304800"/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大象说:“我还是让耳朵耷拉着吧。人家是人家,我是我。”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" name="文本框 102"/>
          <p:cNvSpPr txBox="1"/>
          <p:nvPr/>
        </p:nvSpPr>
        <p:spPr>
          <a:xfrm>
            <a:off x="1129665" y="1627505"/>
            <a:ext cx="8018145" cy="3408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l">
              <a:lnSpc>
                <a:spcPct val="110000"/>
              </a:lnSpc>
            </a:pP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sz="280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夜空中的星星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像</a:t>
            </a:r>
            <a:r>
              <a:rPr lang="en-US" sz="28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l">
              <a:lnSpc>
                <a:spcPct val="110000"/>
              </a:lnSpc>
            </a:pPr>
            <a:r>
              <a:rPr lang="en-US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绿绿的草地像</a:t>
            </a:r>
            <a:r>
              <a:rPr lang="en-US" sz="2800" b="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</a:t>
            </a: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  <a:p>
            <a:pPr indent="266700" algn="l">
              <a:lnSpc>
                <a:spcPct val="110000"/>
              </a:lnSpc>
            </a:pPr>
            <a:endParaRPr lang="zh-CN" sz="28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l">
              <a:lnSpc>
                <a:spcPct val="110000"/>
              </a:lnSpc>
            </a:pPr>
            <a:r>
              <a:rPr lang="zh-CN" sz="28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例：大大小小的昆虫又是唱，又是跳。</a:t>
            </a:r>
          </a:p>
          <a:p>
            <a:pPr indent="266700" algn="l">
              <a:lnSpc>
                <a:spcPct val="110000"/>
              </a:lnSpc>
            </a:pPr>
            <a:endParaRPr lang="en-US" sz="2800" b="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l">
              <a:lnSpc>
                <a:spcPct val="110000"/>
              </a:lnSpc>
            </a:pPr>
            <a:r>
              <a:rPr lang="en-US" sz="28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</a:t>
            </a:r>
            <a:endParaRPr lang="zh-CN" altLang="en-US" sz="2800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411605" y="4077335"/>
            <a:ext cx="6400800" cy="69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29571" y="1066541"/>
            <a:ext cx="7556500" cy="3266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《大象的耳朵》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这篇课文中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我还是让耳朵耷拉着吧。人家是人家，我是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我”</a:t>
            </a:r>
            <a:r>
              <a:rPr lang="zh-CN" altLang="en-US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8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句话告诉我们要做自己，每个人都不一样，每个自然的存在都有他存在的道理和价值。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23545" y="513715"/>
            <a:ext cx="8296910" cy="3997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   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《蜘蛛开店》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   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 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课文写了蜘蛛先开了一个卖编织口罩的店，因为遇见了大嘴巴的河马，所以知难而退，又改为卖编织围巾的店，因为遇见了长脖子的长颈鹿而放弃，最后改卖袜子店，又因为遭遇长着四十二只脚的蜈蚣，被吓跑了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205" y="626110"/>
            <a:ext cx="8403590" cy="378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《青蛙卖泥塘》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本文是童话故事，讲述了一只不愿住在烂泥塘边的青蛙，卖泥塘的过程中听从小动物们的建议，逐步改善了泥塘的环境。告诉我们美好的环境是用我们勤劳的双手创造的。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36600" y="1085850"/>
            <a:ext cx="7579816" cy="29731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</a:t>
            </a:r>
            <a:r>
              <a:rPr lang="zh-CN" altLang="zh-CN" sz="2400" b="1">
                <a:solidFill>
                  <a:srgbClr val="000000"/>
                </a:solidFill>
                <a:latin typeface="Calibri"/>
                <a:sym typeface="+mn-ea"/>
              </a:rPr>
              <a:t>《小毛虫》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Calibri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/>
                <a:ea typeface="宋体" panose="02010600030101010101" pitchFamily="2" charset="-122"/>
              </a:rPr>
              <a:t>      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这是一篇童话故事。告诉我们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只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有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按照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事物发展的规律努力做好自己该做的事，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</a:t>
            </a:r>
            <a:r>
              <a:rPr lang="zh-CN" altLang="en-US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才可能</a:t>
            </a:r>
            <a:r>
              <a:rPr lang="zh-CN" altLang="zh-CN" sz="2800" b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成功</a:t>
            </a:r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585470" y="1409065"/>
            <a:ext cx="831469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回顾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课文内容，在正确的句子后面画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“√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”，错误的画“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X</a:t>
            </a:r>
            <a:r>
              <a:rPr lang="zh-CN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小毛虫既会唱也会跑，还会飞。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)</a:t>
            </a:r>
          </a:p>
          <a:p>
            <a:pPr indent="0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《大象的耳朵》告诉我们每个人都有自己的优点，不要盲目地学别人。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)</a:t>
            </a:r>
          </a:p>
          <a:p>
            <a:pPr indent="0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《蜘蛛开店》中的蜘蛛一共换了两次招牌。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    )</a:t>
            </a:r>
          </a:p>
          <a:p>
            <a:pPr indent="0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青蛙为卖泥塘做了很多事，引水、栽树、种花、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修路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3"/>
            <a:ext cx="9180512" cy="518193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第七单元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14213" y="1025619"/>
            <a:ext cx="855027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850" marR="0" lvl="0" indent="-4508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450850" marR="0" lvl="0" indent="-952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扇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   )子     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最(   )后      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似(    )的</a:t>
            </a:r>
          </a:p>
          <a:p>
            <a:pPr marL="450850" marR="0" lvl="0" indent="-952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竖(   )着      撑(     )起来    头痛(     )</a:t>
            </a:r>
          </a:p>
          <a:p>
            <a:pPr marL="450850" marR="0" lvl="0" indent="-952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草籽(  )       应(    )该       栽(   )树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323602" y="1664766"/>
            <a:ext cx="7794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shàn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68340" y="1685404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zuì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43277" y="1672704"/>
            <a:ext cx="541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shì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302965" y="2223566"/>
            <a:ext cx="6270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shù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28652" y="2212454"/>
            <a:ext cx="9144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chēng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21090" y="2223566"/>
            <a:ext cx="7286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tòng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82377" y="2766491"/>
            <a:ext cx="3714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zǐ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688977" y="2766491"/>
            <a:ext cx="6937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yīng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270252" y="2766491"/>
            <a:ext cx="5238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zāi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217" name="矩形 32"/>
          <p:cNvSpPr/>
          <p:nvPr/>
        </p:nvSpPr>
        <p:spPr>
          <a:xfrm>
            <a:off x="944190" y="1920354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8" name="矩形 32"/>
          <p:cNvSpPr/>
          <p:nvPr/>
        </p:nvSpPr>
        <p:spPr>
          <a:xfrm>
            <a:off x="3222252" y="1921941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19" name="矩形 32"/>
          <p:cNvSpPr/>
          <p:nvPr/>
        </p:nvSpPr>
        <p:spPr>
          <a:xfrm>
            <a:off x="5840040" y="1920354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0" name="矩形 32"/>
          <p:cNvSpPr/>
          <p:nvPr/>
        </p:nvSpPr>
        <p:spPr>
          <a:xfrm>
            <a:off x="944190" y="2475979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1" name="矩形 32"/>
          <p:cNvSpPr/>
          <p:nvPr/>
        </p:nvSpPr>
        <p:spPr>
          <a:xfrm>
            <a:off x="3222252" y="2475979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2" name="矩形 32"/>
          <p:cNvSpPr/>
          <p:nvPr/>
        </p:nvSpPr>
        <p:spPr>
          <a:xfrm>
            <a:off x="6179765" y="2474391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3" name="矩形 32"/>
          <p:cNvSpPr/>
          <p:nvPr/>
        </p:nvSpPr>
        <p:spPr>
          <a:xfrm>
            <a:off x="1204540" y="3041129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4" name="矩形 32"/>
          <p:cNvSpPr/>
          <p:nvPr/>
        </p:nvSpPr>
        <p:spPr>
          <a:xfrm>
            <a:off x="3222252" y="3007791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  <p:sp>
        <p:nvSpPr>
          <p:cNvPr id="8225" name="矩形 32"/>
          <p:cNvSpPr/>
          <p:nvPr/>
        </p:nvSpPr>
        <p:spPr>
          <a:xfrm>
            <a:off x="5840040" y="3047479"/>
            <a:ext cx="339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•</a:t>
            </a:r>
            <a:endParaRPr lang="zh-CN" altLang="en-US">
              <a:latin typeface="Calibri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644015" y="1551940"/>
            <a:ext cx="688842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latin typeface="Calibri"/>
                <a:ea typeface="宋体" panose="02010600030101010101" pitchFamily="2" charset="-122"/>
              </a:rPr>
              <a:t>把</a:t>
            </a:r>
            <a:r>
              <a:rPr lang="zh-CN" sz="2800" b="0" smtClean="0">
                <a:latin typeface="Calibri"/>
                <a:ea typeface="宋体" panose="02010600030101010101" pitchFamily="2" charset="-122"/>
              </a:rPr>
              <a:t>下面</a:t>
            </a:r>
            <a:r>
              <a:rPr lang="zh-CN" altLang="en-US" sz="2800" b="0" smtClean="0">
                <a:latin typeface="Calibri"/>
                <a:ea typeface="宋体" panose="02010600030101010101" pitchFamily="2" charset="-122"/>
              </a:rPr>
              <a:t>红</a:t>
            </a:r>
            <a:r>
              <a:rPr lang="zh-CN" sz="2800" b="0" smtClean="0">
                <a:latin typeface="Calibri"/>
                <a:ea typeface="宋体" panose="02010600030101010101" pitchFamily="2" charset="-122"/>
              </a:rPr>
              <a:t>字</a:t>
            </a:r>
            <a:r>
              <a:rPr lang="zh-CN" sz="2800" b="0">
                <a:latin typeface="Calibri"/>
                <a:ea typeface="宋体" panose="02010600030101010101" pitchFamily="2" charset="-122"/>
              </a:rPr>
              <a:t>的音节补充完整。</a:t>
            </a:r>
          </a:p>
          <a:p>
            <a:pPr indent="0"/>
            <a:endParaRPr lang="en-US" sz="2800" b="0">
              <a:latin typeface="Calibri"/>
              <a:ea typeface="宋体" panose="02010600030101010101" pitchFamily="2" charset="-122"/>
              <a:cs typeface="Times New Roman" panose="02020603050405020304" charset="0"/>
            </a:endParaRPr>
          </a:p>
          <a:p>
            <a:pPr indent="0"/>
            <a:r>
              <a:rPr lang="en-US" sz="2800" b="0">
                <a:latin typeface="Calibri"/>
                <a:ea typeface="宋体" panose="02010600030101010101" pitchFamily="2" charset="-122"/>
                <a:cs typeface="Times New Roman" panose="02020603050405020304" charset="0"/>
              </a:rPr>
              <a:t>    </a:t>
            </a:r>
            <a:r>
              <a:rPr lang="en-US" altLang="zh-CN" sz="2800" b="0" err="1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zh</a:t>
            </a:r>
            <a:r>
              <a:rPr lang="en-US" sz="2800" b="0" u="sng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</a:t>
            </a:r>
            <a:r>
              <a:rPr lang="en-US" sz="2800" b="0" u="sng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an        c</a:t>
            </a:r>
            <a:r>
              <a:rPr lang="en-US" sz="2800" b="0" u="sng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         h</a:t>
            </a:r>
            <a:r>
              <a:rPr lang="en-US" sz="2800" b="0" u="sng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zh-CN" altLang="en-US" sz="2800" b="0" smtClean="0">
                <a:noFill/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。</a:t>
            </a:r>
            <a:endParaRPr lang="zh-CN" sz="2800" b="0">
              <a:noFill/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  <a:p>
            <a:pPr indent="0"/>
            <a:r>
              <a:rPr lang="zh-CN" alt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笨</a:t>
            </a:r>
            <a:r>
              <a:rPr lang="zh-CN" altLang="en-US" sz="2800" b="0" smtClean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拙</a:t>
            </a:r>
            <a:r>
              <a:rPr lang="zh-CN" alt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</a:t>
            </a:r>
            <a:r>
              <a:rPr lang="zh-CN" altLang="en-US" sz="2800" b="0" smtClean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</a:t>
            </a:r>
            <a:r>
              <a:rPr lang="zh-CN" sz="2800" b="0" smtClean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扇</a:t>
            </a:r>
            <a:r>
              <a:rPr lang="en-US" sz="2800" b="0" smtClean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</a:t>
            </a:r>
            <a:r>
              <a:rPr lang="zh-CN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风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zh-CN" sz="2800" b="0" smtClean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匆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</a:t>
            </a:r>
            <a:r>
              <a:rPr lang="zh-CN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忙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zh-CN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吆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zh-CN" sz="2800" b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喝</a:t>
            </a:r>
            <a:endParaRPr lang="en-US" sz="2800" b="0">
              <a:solidFill>
                <a:srgbClr val="FF0000"/>
              </a:solidFill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  <a:p>
            <a:pPr indent="0"/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j</a:t>
            </a:r>
            <a:r>
              <a:rPr lang="en-US" sz="2800" b="0" u="sng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 </a:t>
            </a:r>
            <a:r>
              <a:rPr lang="en-US" sz="2800" b="0" u="sng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</a:t>
            </a:r>
            <a:r>
              <a:rPr lang="en-US" sz="2800" b="0" err="1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ao      w</a:t>
            </a:r>
            <a:r>
              <a:rPr lang="en-US" sz="2800" b="0" u="sng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         g</a:t>
            </a:r>
            <a:r>
              <a:rPr lang="en-US" sz="2800" b="0" u="sng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zh-CN" altLang="en-US" sz="2800" b="0" u="sng" smtClean="0">
                <a:noFill/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。</a:t>
            </a:r>
            <a:endParaRPr lang="zh-CN" sz="2800" b="0">
              <a:noFill/>
              <a:latin typeface="汉语拼音" panose="020b0604020202020204" pitchFamily="34" charset="0"/>
              <a:ea typeface="宋体" panose="02010600030101010101" pitchFamily="2" charset="-122"/>
              <a:cs typeface="汉语拼音" panose="020b0604020202020204" pitchFamily="34" charset="0"/>
            </a:endParaRPr>
          </a:p>
          <a:p>
            <a:pPr indent="0"/>
            <a:r>
              <a:rPr lang="zh-CN" sz="2800" b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尽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</a:t>
            </a:r>
            <a:r>
              <a:rPr lang="zh-CN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管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</a:t>
            </a:r>
            <a:r>
              <a:rPr lang="zh-CN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被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zh-CN" sz="2800" b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罩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</a:t>
            </a:r>
            <a:r>
              <a:rPr lang="zh-CN" sz="2800" b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袜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</a:t>
            </a:r>
            <a:r>
              <a:rPr lang="zh-CN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子</a:t>
            </a:r>
            <a:r>
              <a:rPr lang="en-US" altLang="zh-CN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en-US" sz="2800" b="0" smtClean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      </a:t>
            </a:r>
            <a:r>
              <a:rPr lang="zh-CN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竹</a:t>
            </a:r>
            <a:r>
              <a:rPr lang="en-US" sz="2800" b="0"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 </a:t>
            </a:r>
            <a:r>
              <a:rPr lang="zh-CN" sz="2800" b="0">
                <a:solidFill>
                  <a:srgbClr val="FF0000"/>
                </a:solidFill>
                <a:latin typeface="汉语拼音" panose="020b0604020202020204" pitchFamily="34" charset="0"/>
                <a:ea typeface="宋体" panose="02010600030101010101" pitchFamily="2" charset="-122"/>
                <a:cs typeface="汉语拼音" panose="020b0604020202020204" pitchFamily="34" charset="0"/>
              </a:rPr>
              <a:t>竿</a:t>
            </a:r>
            <a:endParaRPr lang="zh-CN" altLang="en-US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sp>
        <p:nvSpPr>
          <p:cNvPr id="9218" name="TextBox 1"/>
          <p:cNvSpPr txBox="1"/>
          <p:nvPr/>
        </p:nvSpPr>
        <p:spPr>
          <a:xfrm>
            <a:off x="482600" y="92710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>
              <a:latin typeface="Calibri"/>
            </a:endParaRPr>
          </a:p>
        </p:txBody>
      </p:sp>
      <p:sp>
        <p:nvSpPr>
          <p:cNvPr id="9219" name="矩形 8"/>
          <p:cNvSpPr/>
          <p:nvPr/>
        </p:nvSpPr>
        <p:spPr>
          <a:xfrm>
            <a:off x="895350" y="1393825"/>
            <a:ext cx="845343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400" b="1" err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shàn </a:t>
            </a:r>
            <a:r>
              <a:rPr lang="en-US" altLang="zh-CN" sz="2400" b="1" smtClean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zi             </a:t>
            </a:r>
            <a:r>
              <a:rPr lang="en-US" altLang="zh-CN" sz="2400" b="1" err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tù </a:t>
            </a:r>
            <a:r>
              <a:rPr lang="en-US" altLang="zh-CN" sz="2400" b="1" smtClean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zi               bú     </a:t>
            </a:r>
            <a:r>
              <a:rPr lang="en-US" altLang="zh-CN" sz="2400" b="1" err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ān 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215979"/>
              </p:ext>
            </p:extLst>
          </p:nvPr>
        </p:nvGraphicFramePr>
        <p:xfrm>
          <a:off x="849313" y="2014538"/>
          <a:ext cx="1439863" cy="731838"/>
        </p:xfrm>
        <a:graphic>
          <a:graphicData uri="http://schemas.openxmlformats.org/drawingml/2006/table">
            <a:tbl>
              <a:tblPr firstRow="1" bandRow="1"/>
              <a:tblGrid>
                <a:gridCol w="359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en-US" altLang="zh-CN" sz="1800"/>
                        <a:t> </a:t>
                      </a:r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4" marR="91384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51120"/>
              </p:ext>
            </p:extLst>
          </p:nvPr>
        </p:nvGraphicFramePr>
        <p:xfrm>
          <a:off x="2811463" y="2036763"/>
          <a:ext cx="1441451" cy="731838"/>
        </p:xfrm>
        <a:graphic>
          <a:graphicData uri="http://schemas.openxmlformats.org/drawingml/2006/table">
            <a:tbl>
              <a:tblPr firstRow="1" bandRow="1"/>
              <a:tblGrid>
                <a:gridCol w="360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3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0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843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95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485" marR="91485" marT="45733" marB="45733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10315"/>
              </p:ext>
            </p:extLst>
          </p:nvPr>
        </p:nvGraphicFramePr>
        <p:xfrm>
          <a:off x="4943475" y="201453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318" name="矩形 16"/>
          <p:cNvSpPr/>
          <p:nvPr/>
        </p:nvSpPr>
        <p:spPr>
          <a:xfrm>
            <a:off x="836613" y="2036763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扇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</a:rPr>
              <a:t> 子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319" name="矩形 17"/>
          <p:cNvSpPr/>
          <p:nvPr/>
        </p:nvSpPr>
        <p:spPr>
          <a:xfrm>
            <a:off x="2811463" y="203993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兔</a:t>
            </a:r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</a:rPr>
              <a:t> 子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320" name="矩形 18"/>
          <p:cNvSpPr/>
          <p:nvPr/>
        </p:nvSpPr>
        <p:spPr>
          <a:xfrm>
            <a:off x="4914900" y="202088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latin typeface="楷体" panose="02010609060101010101" charset="-122"/>
                <a:ea typeface="楷体" panose="02010609060101010101" charset="-122"/>
              </a:rPr>
              <a:t>不 </a:t>
            </a:r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安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矩形 8"/>
          <p:cNvSpPr/>
          <p:nvPr/>
        </p:nvSpPr>
        <p:spPr>
          <a:xfrm>
            <a:off x="796007" y="2936354"/>
            <a:ext cx="8453437" cy="55893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0850" indent="-450850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jué    dìng         máo   bìng         shāng diàn        zhī  </a:t>
            </a:r>
            <a:r>
              <a:rPr lang="en-US" altLang="zh-CN" sz="2400" b="1" smtClean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bù 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</a:rPr>
              <a:t>	</a:t>
            </a: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869583"/>
              </p:ext>
            </p:extLst>
          </p:nvPr>
        </p:nvGraphicFramePr>
        <p:xfrm>
          <a:off x="757907" y="3523729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07830"/>
              </p:ext>
            </p:extLst>
          </p:nvPr>
        </p:nvGraphicFramePr>
        <p:xfrm>
          <a:off x="2807369" y="3523729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47758"/>
              </p:ext>
            </p:extLst>
          </p:nvPr>
        </p:nvGraphicFramePr>
        <p:xfrm>
          <a:off x="4852069" y="3523729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矩形 28"/>
          <p:cNvSpPr/>
          <p:nvPr/>
        </p:nvSpPr>
        <p:spPr>
          <a:xfrm>
            <a:off x="745207" y="3545954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决 定</a:t>
            </a:r>
          </a:p>
        </p:txBody>
      </p:sp>
      <p:sp>
        <p:nvSpPr>
          <p:cNvPr id="30" name="矩形 29"/>
          <p:cNvSpPr/>
          <p:nvPr/>
        </p:nvSpPr>
        <p:spPr>
          <a:xfrm>
            <a:off x="2797844" y="3545954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毛 病</a:t>
            </a:r>
          </a:p>
        </p:txBody>
      </p:sp>
      <p:sp>
        <p:nvSpPr>
          <p:cNvPr id="32" name="矩形 31"/>
          <p:cNvSpPr/>
          <p:nvPr/>
        </p:nvSpPr>
        <p:spPr>
          <a:xfrm>
            <a:off x="4823494" y="3530079"/>
            <a:ext cx="1460500" cy="706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商 店</a:t>
            </a:r>
          </a:p>
        </p:txBody>
      </p:sp>
      <p:graphicFrame>
        <p:nvGraphicFramePr>
          <p:cNvPr id="33" name="表格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7345"/>
              </p:ext>
            </p:extLst>
          </p:nvPr>
        </p:nvGraphicFramePr>
        <p:xfrm>
          <a:off x="6660232" y="3507854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矩形 33"/>
          <p:cNvSpPr/>
          <p:nvPr/>
        </p:nvSpPr>
        <p:spPr>
          <a:xfrm>
            <a:off x="6631657" y="3514204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织 布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pic>
        <p:nvPicPr>
          <p:cNvPr id="3" name="图片 3" descr="1562863116(1)"/>
          <p:cNvPicPr>
            <a:picLocks noChangeAspect="1"/>
          </p:cNvPicPr>
          <p:nvPr/>
        </p:nvPicPr>
        <p:blipFill>
          <a:blip r:embed="rId4"/>
          <a:srcRect t="28806" r="7796" b="49864"/>
          <a:stretch>
            <a:fillRect/>
          </a:stretch>
        </p:blipFill>
        <p:spPr>
          <a:xfrm>
            <a:off x="440690" y="1938020"/>
            <a:ext cx="8623935" cy="1800860"/>
          </a:xfrm>
          <a:prstGeom prst="rect">
            <a:avLst/>
          </a:prstGeom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579880" y="2546668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6445" y="2546668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搬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40760" y="2546033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76090" y="2546033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商店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29020" y="2546668"/>
            <a:ext cx="99949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编织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  <p:sp>
        <p:nvSpPr>
          <p:cNvPr id="13315" name="TextBox 13"/>
          <p:cNvSpPr txBox="1"/>
          <p:nvPr/>
        </p:nvSpPr>
        <p:spPr>
          <a:xfrm>
            <a:off x="1250950" y="1863725"/>
            <a:ext cx="569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读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1776413" y="163195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3317" name="TextBox 13"/>
          <p:cNvSpPr txBox="1"/>
          <p:nvPr/>
        </p:nvSpPr>
        <p:spPr>
          <a:xfrm>
            <a:off x="1250950" y="3473450"/>
            <a:ext cx="569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露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1776413" y="324167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3319" name="TextBox 13"/>
          <p:cNvSpPr txBox="1"/>
          <p:nvPr/>
        </p:nvSpPr>
        <p:spPr>
          <a:xfrm>
            <a:off x="5102225" y="1900238"/>
            <a:ext cx="569913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似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5627688" y="1652588"/>
            <a:ext cx="166688" cy="949325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3321" name="TextBox 13"/>
          <p:cNvSpPr txBox="1"/>
          <p:nvPr/>
        </p:nvSpPr>
        <p:spPr>
          <a:xfrm>
            <a:off x="5102225" y="3508375"/>
            <a:ext cx="5699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latin typeface="宋体" panose="02010600030101010101" pitchFamily="2" charset="-122"/>
              </a:rPr>
              <a:t>撒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5627688" y="327660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3323" name="文本框 99"/>
          <p:cNvSpPr txBox="1"/>
          <p:nvPr/>
        </p:nvSpPr>
        <p:spPr>
          <a:xfrm>
            <a:off x="2028825" y="1377950"/>
            <a:ext cx="1984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dú</a:t>
            </a:r>
            <a:r>
              <a:rPr lang="zh-CN" altLang="zh-CN" sz="2400" b="1">
                <a:latin typeface="宋体" panose="02010600030101010101" pitchFamily="2" charset="-122"/>
              </a:rPr>
              <a:t>(     ) </a:t>
            </a:r>
          </a:p>
        </p:txBody>
      </p:sp>
      <p:sp>
        <p:nvSpPr>
          <p:cNvPr id="13324" name="文本框 6"/>
          <p:cNvSpPr txBox="1"/>
          <p:nvPr/>
        </p:nvSpPr>
        <p:spPr>
          <a:xfrm>
            <a:off x="1843088" y="2311400"/>
            <a:ext cx="23939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dòu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3325" name="文本框 7"/>
          <p:cNvSpPr txBox="1"/>
          <p:nvPr/>
        </p:nvSpPr>
        <p:spPr>
          <a:xfrm>
            <a:off x="5794375" y="1377950"/>
            <a:ext cx="20875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shì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</a:p>
        </p:txBody>
      </p:sp>
      <p:sp>
        <p:nvSpPr>
          <p:cNvPr id="13326" name="文本框 9"/>
          <p:cNvSpPr txBox="1"/>
          <p:nvPr/>
        </p:nvSpPr>
        <p:spPr>
          <a:xfrm>
            <a:off x="5807075" y="2311400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sì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7" name="文本框 10"/>
          <p:cNvSpPr txBox="1"/>
          <p:nvPr/>
        </p:nvSpPr>
        <p:spPr>
          <a:xfrm>
            <a:off x="2028825" y="2987675"/>
            <a:ext cx="21923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lòu</a:t>
            </a:r>
            <a:r>
              <a:rPr lang="zh-CN" altLang="zh-CN" sz="2400" b="1">
                <a:latin typeface="宋体" panose="02010600030101010101" pitchFamily="2" charset="-122"/>
              </a:rPr>
              <a:t>(      ) </a:t>
            </a:r>
          </a:p>
        </p:txBody>
      </p:sp>
      <p:sp>
        <p:nvSpPr>
          <p:cNvPr id="13328" name="文本框 11"/>
          <p:cNvSpPr txBox="1"/>
          <p:nvPr/>
        </p:nvSpPr>
        <p:spPr>
          <a:xfrm>
            <a:off x="1943100" y="3995738"/>
            <a:ext cx="21939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lù</a:t>
            </a:r>
            <a:r>
              <a:rPr lang="zh-CN" altLang="zh-CN" sz="2400" b="1">
                <a:latin typeface="宋体" panose="02010600030101010101" pitchFamily="2" charset="-122"/>
              </a:rPr>
              <a:t>(     ) </a:t>
            </a:r>
          </a:p>
        </p:txBody>
      </p:sp>
      <p:sp>
        <p:nvSpPr>
          <p:cNvPr id="13329" name="文本框 100"/>
          <p:cNvSpPr txBox="1"/>
          <p:nvPr/>
        </p:nvSpPr>
        <p:spPr>
          <a:xfrm>
            <a:off x="5807075" y="2987675"/>
            <a:ext cx="2382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sǎ</a:t>
            </a:r>
            <a:r>
              <a:rPr lang="zh-CN" altLang="zh-CN" sz="2400" b="1">
                <a:latin typeface="宋体" panose="02010600030101010101" pitchFamily="2" charset="-122"/>
              </a:rPr>
              <a:t>(     )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30" name="文本框 13"/>
          <p:cNvSpPr txBox="1"/>
          <p:nvPr/>
        </p:nvSpPr>
        <p:spPr>
          <a:xfrm>
            <a:off x="5627688" y="3995738"/>
            <a:ext cx="20764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</a:t>
            </a:r>
            <a:r>
              <a:rPr lang="zh-CN" altLang="zh-CN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sā</a:t>
            </a:r>
            <a:r>
              <a:rPr lang="zh-CN" altLang="zh-CN" sz="2400" b="1">
                <a:latin typeface="宋体" panose="02010600030101010101" pitchFamily="2" charset="-122"/>
              </a:rPr>
              <a:t>(     ) </a:t>
            </a:r>
          </a:p>
        </p:txBody>
      </p:sp>
      <p:sp>
        <p:nvSpPr>
          <p:cNvPr id="15378" name="文本框 1"/>
          <p:cNvSpPr txBox="1"/>
          <p:nvPr/>
        </p:nvSpPr>
        <p:spPr>
          <a:xfrm>
            <a:off x="2562225" y="1393825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读书</a:t>
            </a:r>
          </a:p>
        </p:txBody>
      </p:sp>
      <p:sp>
        <p:nvSpPr>
          <p:cNvPr id="15379" name="文本框 3"/>
          <p:cNvSpPr txBox="1"/>
          <p:nvPr/>
        </p:nvSpPr>
        <p:spPr>
          <a:xfrm>
            <a:off x="2686050" y="2311400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句读</a:t>
            </a:r>
          </a:p>
        </p:txBody>
      </p:sp>
      <p:sp>
        <p:nvSpPr>
          <p:cNvPr id="15380" name="文本框 4"/>
          <p:cNvSpPr txBox="1"/>
          <p:nvPr/>
        </p:nvSpPr>
        <p:spPr>
          <a:xfrm>
            <a:off x="2571750" y="2997200"/>
            <a:ext cx="110172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露出来</a:t>
            </a:r>
          </a:p>
        </p:txBody>
      </p:sp>
      <p:sp>
        <p:nvSpPr>
          <p:cNvPr id="15381" name="文本框 5"/>
          <p:cNvSpPr txBox="1"/>
          <p:nvPr/>
        </p:nvSpPr>
        <p:spPr>
          <a:xfrm>
            <a:off x="2422525" y="3989388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露水</a:t>
            </a:r>
          </a:p>
        </p:txBody>
      </p:sp>
      <p:sp>
        <p:nvSpPr>
          <p:cNvPr id="15382" name="文本框 12"/>
          <p:cNvSpPr txBox="1"/>
          <p:nvPr/>
        </p:nvSpPr>
        <p:spPr>
          <a:xfrm>
            <a:off x="6337300" y="1350645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似的</a:t>
            </a:r>
          </a:p>
        </p:txBody>
      </p:sp>
      <p:sp>
        <p:nvSpPr>
          <p:cNvPr id="15383" name="文本框 14"/>
          <p:cNvSpPr txBox="1"/>
          <p:nvPr/>
        </p:nvSpPr>
        <p:spPr>
          <a:xfrm>
            <a:off x="6254750" y="2341563"/>
            <a:ext cx="795338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好似</a:t>
            </a:r>
          </a:p>
        </p:txBody>
      </p:sp>
      <p:sp>
        <p:nvSpPr>
          <p:cNvPr id="15384" name="文本框 15"/>
          <p:cNvSpPr txBox="1"/>
          <p:nvPr/>
        </p:nvSpPr>
        <p:spPr>
          <a:xfrm>
            <a:off x="6337300" y="3000375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撒种</a:t>
            </a:r>
          </a:p>
        </p:txBody>
      </p:sp>
      <p:sp>
        <p:nvSpPr>
          <p:cNvPr id="15385" name="文本框 16"/>
          <p:cNvSpPr txBox="1"/>
          <p:nvPr/>
        </p:nvSpPr>
        <p:spPr>
          <a:xfrm>
            <a:off x="6316663" y="4016375"/>
            <a:ext cx="795337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400" b="1">
                <a:solidFill>
                  <a:schemeClr val="tx1"/>
                </a:solidFill>
                <a:latin typeface="宋体" panose="02010600030101010101" pitchFamily="2" charset="-122"/>
              </a:rPr>
              <a:t>撒赖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79512" y="997143"/>
            <a:ext cx="8837364" cy="4152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6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大象  耳朵  扇子  遇到  兔子  毛病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后来  不安  头痛  最后  人家  决定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商店  工夫  终于  围巾  星期  青蛙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草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籽  野鸭  泉水  竹子  应该  花丛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尽情  道路  毛虫  叶子  目光  周游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纺织  编织  怎样  声音  色彩  花纹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消失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149</Paragraphs>
  <Slides>27</Slides>
  <Notes>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1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宋体</vt:lpstr>
      <vt:lpstr>方正姚体</vt:lpstr>
      <vt:lpstr>汉语拼音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170</cp:revision>
  <dcterms:created xsi:type="dcterms:W3CDTF">2017-03-17T02:28:00Z</dcterms:created>
  <dcterms:modified xsi:type="dcterms:W3CDTF">2023-02-26T13:21:28Z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2052-11.1.0.9175</vt:lpwstr>
  </property>
</Properties>
</file>