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1-->
<p:presentation xmlns:r="http://schemas.openxmlformats.org/officeDocument/2006/relationships" xmlns:a="http://schemas.openxmlformats.org/drawingml/2006/main" xmlns:p="http://schemas.openxmlformats.org/presentationml/2006/main" removePersonalInfoOnSave="1" embedTrueTypeFonts="1" saveSubsetFonts="1">
  <p:sldMasterIdLst>
    <p:sldMasterId id="2147483648" r:id="rId1"/>
    <p:sldMasterId id="2147483681" r:id="rId2"/>
  </p:sldMasterIdLst>
  <p:notesMasterIdLst>
    <p:notesMasterId r:id="rId3"/>
  </p:notesMasterIdLst>
  <p:handoutMasterIdLst>
    <p:handoutMasterId r:id="rId4"/>
  </p:handoutMasterIdLst>
  <p:sldIdLst>
    <p:sldId id="1181" r:id="rId5"/>
    <p:sldId id="1120" r:id="rId6"/>
    <p:sldId id="523" r:id="rId7"/>
    <p:sldId id="1118" r:id="rId8"/>
    <p:sldId id="1119" r:id="rId9"/>
    <p:sldId id="1074" r:id="rId10"/>
    <p:sldId id="1044" r:id="rId11"/>
    <p:sldId id="1075" r:id="rId12"/>
    <p:sldId id="1057" r:id="rId13"/>
    <p:sldId id="1047" r:id="rId14"/>
    <p:sldId id="1111" r:id="rId15"/>
    <p:sldId id="1077" r:id="rId16"/>
    <p:sldId id="1046" r:id="rId17"/>
    <p:sldId id="1059" r:id="rId18"/>
    <p:sldId id="1060" r:id="rId19"/>
    <p:sldId id="1112" r:id="rId20"/>
    <p:sldId id="1058" r:id="rId21"/>
    <p:sldId id="1113" r:id="rId22"/>
    <p:sldId id="1078" r:id="rId23"/>
    <p:sldId id="1048" r:id="rId24"/>
    <p:sldId id="1062" r:id="rId25"/>
    <p:sldId id="1063" r:id="rId26"/>
    <p:sldId id="1114" r:id="rId27"/>
    <p:sldId id="1079" r:id="rId28"/>
    <p:sldId id="1117" r:id="rId29"/>
    <p:sldId id="1049" r:id="rId30"/>
    <p:sldId id="1072" r:id="rId31"/>
    <p:sldId id="1056" r:id="rId32"/>
    <p:sldId id="1003" r:id="rId33"/>
    <p:sldId id="1083" r:id="rId34"/>
    <p:sldId id="1008" r:id="rId35"/>
  </p:sldIdLst>
  <p:sldSz cx="9144000" cy="5143500" type="screen16x9"/>
  <p:notesSz cx="6858000" cy="9144000"/>
  <p:embeddedFontLst>
    <p:embeddedFont>
      <p:font typeface="汉语拼音" pitchFamily="34" charset="0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黑体" pitchFamily="49" charset="-122"/>
      <p:regular r:id="rId42"/>
    </p:embeddedFont>
    <p:embeddedFont>
      <p:font typeface="方正姚体" pitchFamily="2" charset="-122"/>
      <p:regular r:id="rId43"/>
    </p:embeddedFont>
    <p:embeddedFont>
      <p:font typeface="微软雅黑" pitchFamily="34" charset="-122"/>
      <p:regular r:id="rId44"/>
      <p:bold r:id="rId45"/>
    </p:embeddedFont>
    <p:embeddedFont>
      <p:font typeface="Open Sans" charset="0"/>
      <p:regular r:id="rId46"/>
    </p:embeddedFont>
    <p:embeddedFont>
      <p:font typeface="楷体" pitchFamily="49" charset="-122"/>
      <p:regular r:id="rId47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3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05" autoAdjust="0"/>
  </p:normalViewPr>
  <p:slideViewPr>
    <p:cSldViewPr>
      <p:cViewPr varScale="1">
        <p:scale>
          <a:sx n="113" d="100"/>
          <a:sy n="113" d="100"/>
        </p:scale>
        <p:origin x="-198" y="-102"/>
      </p:cViewPr>
      <p:guideLst>
        <p:guide orient="horz" pos="313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240"/>
        <p:guide pos="2203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tags" Target="tags/tag1.xml" /><Relationship Id="rId37" Type="http://schemas.openxmlformats.org/officeDocument/2006/relationships/font" Target="fonts/font1.fntdata" /><Relationship Id="rId38" Type="http://schemas.openxmlformats.org/officeDocument/2006/relationships/font" Target="fonts/font2.fntdata" /><Relationship Id="rId39" Type="http://schemas.openxmlformats.org/officeDocument/2006/relationships/font" Target="fonts/font3.fntdata" /><Relationship Id="rId4" Type="http://schemas.openxmlformats.org/officeDocument/2006/relationships/handoutMaster" Target="handoutMasters/handoutMaster1.xml" /><Relationship Id="rId40" Type="http://schemas.openxmlformats.org/officeDocument/2006/relationships/font" Target="fonts/font4.fntdata" /><Relationship Id="rId41" Type="http://schemas.openxmlformats.org/officeDocument/2006/relationships/font" Target="fonts/font5.fntdata" /><Relationship Id="rId42" Type="http://schemas.openxmlformats.org/officeDocument/2006/relationships/font" Target="fonts/font6.fntdata" /><Relationship Id="rId43" Type="http://schemas.openxmlformats.org/officeDocument/2006/relationships/font" Target="fonts/font7.fntdata" /><Relationship Id="rId44" Type="http://schemas.openxmlformats.org/officeDocument/2006/relationships/font" Target="fonts/font8.fntdata" /><Relationship Id="rId45" Type="http://schemas.openxmlformats.org/officeDocument/2006/relationships/font" Target="fonts/font9.fntdata" /><Relationship Id="rId46" Type="http://schemas.openxmlformats.org/officeDocument/2006/relationships/font" Target="fonts/font10.fntdata" /><Relationship Id="rId47" Type="http://schemas.openxmlformats.org/officeDocument/2006/relationships/font" Target="fonts/font11.fntdata" /><Relationship Id="rId48" Type="http://schemas.openxmlformats.org/officeDocument/2006/relationships/presProps" Target="presProps.xml" /><Relationship Id="rId49" Type="http://schemas.openxmlformats.org/officeDocument/2006/relationships/viewProps" Target="viewProps.xml" /><Relationship Id="rId5" Type="http://schemas.openxmlformats.org/officeDocument/2006/relationships/slide" Target="slides/slide1.xml" /><Relationship Id="rId50" Type="http://schemas.openxmlformats.org/officeDocument/2006/relationships/theme" Target="theme/theme1.xml" /><Relationship Id="rId51" Type="http://schemas.openxmlformats.org/officeDocument/2006/relationships/tableStyles" Target="tableStyles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22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1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4.png" /><Relationship Id="rId3" Type="http://schemas.openxmlformats.org/officeDocument/2006/relationships/image" Target="../media/image5.png" /><Relationship Id="rId4" Type="http://schemas.openxmlformats.org/officeDocument/2006/relationships/image" Target="../media/image6.png" /><Relationship Id="rId5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8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9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Relationship Id="rId2" Type="http://schemas.openxmlformats.org/officeDocument/2006/relationships/image" Target="../media/image10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png" /><Relationship Id="rId2" Type="http://schemas.openxmlformats.org/officeDocument/2006/relationships/image" Target="../media/image12.pn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6.png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png" /><Relationship Id="rId2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6.png" /><Relationship Id="rId3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image" Target="../media/image15.png" /><Relationship Id="rId3" Type="http://schemas.openxmlformats.org/officeDocument/2006/relationships/image" Target="../media/image6.png" /><Relationship Id="rId4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62" y="1200151"/>
            <a:ext cx="8229481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2050" name="矩形 6" title=""/>
          <p:cNvSpPr/>
          <p:nvPr/>
        </p:nvSpPr>
        <p:spPr>
          <a:xfrm>
            <a:off x="0" y="0"/>
            <a:ext cx="9144000" cy="3132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2051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2" name="图片 93" title="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3189288"/>
            <a:ext cx="9220200" cy="2011362"/>
          </a:xfrm>
          <a:prstGeom prst="rect">
            <a:avLst/>
          </a:prstGeom>
          <a:noFill/>
          <a:ln>
            <a:miter lim="800000"/>
          </a:ln>
        </p:spPr>
      </p:pic>
      <p:pic>
        <p:nvPicPr>
          <p:cNvPr id="2053" name="图片 8" descr="小花.png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20000">
            <a:off x="546100" y="4141788"/>
            <a:ext cx="1022350" cy="752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2054" name="图片 8" descr="C:\Users\sunrj\Desktop\凤凰教师.png凤凰教师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5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F7E52256-AE6E-4176-8A5E-5D144879C50F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205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D3E75959-1EF0-4EFE-A32B-8C070429AC66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1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3074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5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3076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07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DBCBB203-CE20-4BD7-BDF6-3DC9F86B4EDF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308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992B764E-FB8A-4CBD-87B9-DB5CA795F3ED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2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4098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099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410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4494122A-7EEB-476E-99F5-E80437A3D8BD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410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9150B0A8-F4DD-4D5C-B9C4-A6A3EB1F5418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3_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5122" name="Picture 2" descr="C:\Users\Administrator\Desktop\宽屏语文绿.jpg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3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-271462"/>
            <a:ext cx="3060700" cy="12922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4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127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D513DC21-773A-4D87-8027-B72DA3178458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8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512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4F2CC0F9-9820-4F18-B9FA-DAFE8E95C6F5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1_图片与标题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6146" name="矩形 6" title=""/>
          <p:cNvSpPr/>
          <p:nvPr/>
        </p:nvSpPr>
        <p:spPr>
          <a:xfrm>
            <a:off x="0" y="0"/>
            <a:ext cx="9144000" cy="53832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7E0EC"/>
              </a:gs>
            </a:gsLst>
            <a:lin ang="0"/>
          </a:gradFill>
          <a:ln>
            <a:noFill/>
            <a:miter lim="800000"/>
          </a:ln>
        </p:spPr>
        <p:txBody>
          <a:bodyPr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6147" name="图片 5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73438"/>
            <a:ext cx="9144000" cy="20113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8" name="Picture 39" descr="구름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838" y="179388"/>
            <a:ext cx="682625" cy="363537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6149" name="Picture 40" descr="구름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825" y="503238"/>
            <a:ext cx="1042988" cy="555625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6150" name="组合 10" title=""/>
          <p:cNvGrpSpPr/>
          <p:nvPr/>
        </p:nvGrpSpPr>
        <p:grpSpPr>
          <a:xfrm>
            <a:off x="2371725" y="2062163"/>
            <a:ext cx="4398963" cy="3019425"/>
            <a:chOff x="2371725" y="2061566"/>
            <a:chExt cx="4398963" cy="3019838"/>
          </a:xfrm>
        </p:grpSpPr>
        <p:sp>
          <p:nvSpPr>
            <p:cNvPr id="6151" name="Oval 17" title=""/>
            <p:cNvSpPr/>
            <p:nvPr/>
          </p:nvSpPr>
          <p:spPr>
            <a:xfrm>
              <a:off x="2371725" y="4338821"/>
              <a:ext cx="4398963" cy="742583"/>
            </a:xfrm>
            <a:prstGeom prst="ellipse">
              <a:avLst/>
            </a:prstGeom>
            <a:gradFill rotWithShape="1">
              <a:gsLst>
                <a:gs pos="0">
                  <a:srgbClr val="0E320D"/>
                </a:gs>
                <a:gs pos="100000">
                  <a:srgbClr val="1F6B1B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  <a:miter lim="800000"/>
            </a:ln>
          </p:spPr>
          <p:txBody>
            <a:bodyPr wrap="none" anchor="ctr" anchorCtr="0"/>
            <a:lstStyle>
              <a:defPPr>
                <a:defRPr lang="zh-CN"/>
              </a:defPPr>
              <a:lvl1pPr marL="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1pPr>
              <a:lvl2pPr marL="4572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2pPr>
              <a:lvl3pPr marL="9144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3pPr>
              <a:lvl4pPr marL="13716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4pPr>
              <a:lvl5pPr marL="1828800" indent="0" algn="l" defTabSz="4572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800" b="0" i="0" u="none" baseline="0">
                  <a:solidFill>
                    <a:schemeClr val="tx1"/>
                  </a:solidFill>
                  <a:latin typeface="Calibri" pitchFamily="34" charset="0"/>
                  <a:ea typeface="宋体" panose="02010600030101010101" pitchFamily="2" charset="-122"/>
                </a:defRPr>
              </a:lvl5pPr>
            </a:lstStyle>
            <a:p>
              <a:pPr lvl="0"/>
              <a:endParaRPr lang="ko-KR" altLang="en-US">
                <a:ea typeface="Malgun Gothic" pitchFamily="34" charset="-127"/>
              </a:endParaRPr>
            </a:p>
          </p:txBody>
        </p:sp>
        <p:pic>
          <p:nvPicPr>
            <p:cNvPr id="6152" name="Picture 16" descr="꽃" title="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2510" y="2061566"/>
              <a:ext cx="2845692" cy="2745981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6153" name="矩形 3" title=""/>
          <p:cNvSpPr/>
          <p:nvPr/>
        </p:nvSpPr>
        <p:spPr>
          <a:xfrm>
            <a:off x="5580063" y="5080000"/>
            <a:ext cx="3119437" cy="260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1100">
                <a:solidFill>
                  <a:srgbClr val="414141"/>
                </a:solidFill>
              </a:rPr>
              <a:t> </a:t>
            </a:r>
            <a:endParaRPr lang="zh-CN" altLang="en-US" sz="1100">
              <a:solidFill>
                <a:srgbClr val="414141"/>
              </a:solidFill>
            </a:endParaRPr>
          </a:p>
        </p:txBody>
      </p:sp>
      <p:sp>
        <p:nvSpPr>
          <p:cNvPr id="6154" name="TextBox 3" title=""/>
          <p:cNvSpPr/>
          <p:nvPr/>
        </p:nvSpPr>
        <p:spPr>
          <a:xfrm>
            <a:off x="2087563" y="1006475"/>
            <a:ext cx="4968875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914400"/>
            <a:r>
              <a:rPr lang="zh-CN" altLang="en-US" sz="2800">
                <a:solidFill>
                  <a:srgbClr val="014079"/>
                </a:solidFill>
                <a:ea typeface="微软雅黑" pitchFamily="34" charset="-122"/>
                <a:sym typeface="Calibri" pitchFamily="34" charset="0"/>
              </a:rPr>
              <a:t>感受美好自然，培养知识素养！</a:t>
            </a:r>
            <a:endParaRPr lang="zh-CN" altLang="en-US" sz="2800">
              <a:solidFill>
                <a:srgbClr val="014079"/>
              </a:solidFill>
            </a:endParaRPr>
          </a:p>
        </p:txBody>
      </p:sp>
      <p:sp>
        <p:nvSpPr>
          <p:cNvPr id="6155" name="TextBox 3" title=""/>
          <p:cNvSpPr/>
          <p:nvPr/>
        </p:nvSpPr>
        <p:spPr>
          <a:xfrm>
            <a:off x="1833563" y="1471613"/>
            <a:ext cx="5399087" cy="504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 defTabSz="914400"/>
            <a:r>
              <a:rPr lang="en-US" altLang="zh-CN" sz="1600">
                <a:solidFill>
                  <a:srgbClr val="014079"/>
                </a:solidFill>
              </a:rPr>
              <a:t>GAN SHOU MEI HAO ZI RAN</a:t>
            </a:r>
            <a:r>
              <a:rPr lang="zh-CN" altLang="en-US" sz="1600">
                <a:solidFill>
                  <a:srgbClr val="014079"/>
                </a:solidFill>
              </a:rPr>
              <a:t>   </a:t>
            </a:r>
            <a:r>
              <a:rPr lang="en-US" altLang="zh-CN" sz="1600">
                <a:solidFill>
                  <a:srgbClr val="014079"/>
                </a:solidFill>
              </a:rPr>
              <a:t> PEI YANG ZHI SHI SU YANG</a:t>
            </a:r>
            <a:endParaRPr lang="zh-CN" altLang="en-US" sz="1600">
              <a:solidFill>
                <a:srgbClr val="014079"/>
              </a:solidFill>
            </a:endParaRPr>
          </a:p>
        </p:txBody>
      </p:sp>
      <p:pic>
        <p:nvPicPr>
          <p:cNvPr id="6156" name="图片 8" descr="C:\Users\sunrj\Desktop\凤凰教师.png凤凰教师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159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2A9D5A88-6F0B-43FB-820A-81944C786A82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0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616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00BA23D6-9A9D-4FB9-817C-5D1432D12100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空白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7170" name="图片 8" descr="C:\Users\sunrj\Desktop\凤凰教师.png凤凰教师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717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AD484BC8-E44C-4E6D-BC41-353A039D9F8A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717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B39EEA4-D8C7-45F2-B13A-AFB29072810A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3_标题和内容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8194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8195" name="图片 8" descr="C:\Users\sunrj\Desktop\凤凰教师.png凤凰教师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8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C433C15F-A0F7-486E-9209-086F7D23CD5D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199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820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FD2059C0-BE1B-46F2-9C67-D77665A663BB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2_自定义版式"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pic>
        <p:nvPicPr>
          <p:cNvPr id="9218" name="Picture 39" descr="구름" title="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5838" y="134938"/>
            <a:ext cx="682625" cy="2730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19" name="Picture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4688"/>
            <a:ext cx="9144000" cy="65881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9220" name="图片 8" descr="C:\Users\sunrj\Desktop\凤凰教师.png凤凰教师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90488"/>
            <a:ext cx="1187450" cy="5048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223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3F3B32D1-5952-4B28-AC5A-BC23438CFC8E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922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1F8321B-67BB-4372-A455-AF611C0FC9A5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 advTm="0">
    <p:fade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1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image" Target="../media/image1.png" /><Relationship Id="rId26" Type="http://schemas.openxmlformats.org/officeDocument/2006/relationships/image" Target="../media/image2.png" /><Relationship Id="rId27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9.xml" /><Relationship Id="rId6" Type="http://schemas.openxmlformats.org/officeDocument/2006/relationships/slideLayout" Target="../slideLayouts/slideLayout30.xml" /><Relationship Id="rId7" Type="http://schemas.openxmlformats.org/officeDocument/2006/relationships/slideLayout" Target="../slideLayouts/slideLayout31.xml" /><Relationship Id="rId8" Type="http://schemas.openxmlformats.org/officeDocument/2006/relationships/slideLayout" Target="../slideLayouts/slideLayout32.xml" /><Relationship Id="rId9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6">
            <a:alphaModFix amt="8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15984" cy="36004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282705" y="77589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第八单元复习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/>
      </p:nvGrpSpPr>
      <p:grpSpPr/>
      <p:sp>
        <p:nvSpPr>
          <p:cNvPr id="1026" name="标题占位符 1" title="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400" kern="120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文本占位符 2" title="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zh-CN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fld id="{A47FE309-6760-49F3-9BC5-289FEBE9F131}" type="datetime1">
              <a:rPr lang="zh-CN" altLang="en-US" sz="1200">
                <a:solidFill>
                  <a:srgbClr val="898989"/>
                </a:solidFill>
              </a:rPr>
              <a:t>*</a:t>
            </a:fld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ct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buClrTx/>
            </a:pPr>
            <a:endParaRPr lang="zh-CN" altLang="en-US" sz="1200">
              <a:solidFill>
                <a:srgbClr val="898989"/>
              </a:solidFill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lIns="91440" tIns="45720" rIns="91440" bIns="45720" rtlCol="0" anchor="ctr" anchorCtr="0"/>
          <a:lstStyle>
            <a:defPPr>
              <a:defRPr lang="zh-CN"/>
            </a:defPPr>
            <a:lvl1pPr marL="0" indent="0" algn="r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200" b="0" i="0" u="none" baseline="0">
                <a:solidFill>
                  <a:srgbClr val="898989"/>
                </a:solidFill>
                <a:latin typeface="Calibri" pitchFamily="34" charset="0"/>
                <a:ea typeface="宋体" panose="02010600030101010101" pitchFamily="2" charset="-122"/>
              </a:defRPr>
            </a:lvl1pPr>
            <a:lvl2pPr marL="4572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2pPr>
            <a:lvl3pPr marL="9144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800" b="0" i="0" u="none" baseline="0">
                <a:solidFill>
                  <a:schemeClr val="tx1"/>
                </a:solidFill>
                <a:latin typeface="Calibri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CD6CB34E-7D99-40A1-922A-09B550D7D9BC}" type="slidenum">
              <a:rPr lang="zh-CN" altLang="en-US" sz="1200">
                <a:solidFill>
                  <a:srgbClr val="898989"/>
                </a:solidFill>
              </a:rPr>
              <a:t>‹#›</a:t>
            </a:fld>
            <a:endParaRPr lang="zh-CN" altLang="en-US" sz="120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400" kern="1200">
          <a:solidFill>
            <a:schemeClr val="tx1"/>
          </a:solidFill>
          <a:latin typeface="Calibri" pitchFamily="34" charset="0"/>
          <a:ea typeface="宋体" panose="02010600030101010101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8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28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2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Relationship Id="rId6" Type="http://schemas.openxmlformats.org/officeDocument/2006/relationships/image" Target="../media/image20.png" /><Relationship Id="rId7" Type="http://schemas.openxmlformats.org/officeDocument/2006/relationships/image" Target="../media/image21.png" /><Relationship Id="rId8" Type="http://schemas.openxmlformats.org/officeDocument/2006/relationships/image" Target="../media/image22.png" /><Relationship Id="rId9" Type="http://schemas.openxmlformats.org/officeDocument/2006/relationships/image" Target="../media/image2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png" /><Relationship Id="rId6" Type="http://schemas.openxmlformats.org/officeDocument/2006/relationships/image" Target="../media/image2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25.png" /><Relationship Id="rId4" Type="http://schemas.openxmlformats.org/officeDocument/2006/relationships/image" Target="../media/image2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Relationship Id="rId3" Type="http://schemas.openxmlformats.org/officeDocument/2006/relationships/hyperlink" Target="&#19971;&#24425;-&#35838;&#25991;&#26391;&#35835;-2%20&#26690;&#26519;&#23665;&#27700;.mp4" TargetMode="Externa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词语积累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92170" y="1275606"/>
            <a:ext cx="847598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祖先　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原始  意思  浓绿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一望无边　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蓝天  野果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野兔  赛跑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回忆觉得  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值日  人类  艰难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决心  苦海  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炎热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1"/>
          <p:cNvSpPr txBox="1"/>
          <p:nvPr/>
        </p:nvSpPr>
        <p:spPr>
          <a:xfrm>
            <a:off x="292170" y="1275606"/>
            <a:ext cx="847598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害怕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从此 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花草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树木  </a:t>
            </a: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生机   传说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首领  步行  忽然  启发  搬运  自由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道理  根本  交通  发展  便利</a:t>
            </a:r>
            <a:endParaRPr lang="en-US" altLang="zh-CN" sz="36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53440" y="1447800"/>
            <a:ext cx="776795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/>
              <a:t>选词填空。</a:t>
            </a:r>
          </a:p>
          <a:p>
            <a:pPr algn="ctr">
              <a:lnSpc>
                <a:spcPct val="150000"/>
              </a:lnSpc>
            </a:pPr>
            <a:r>
              <a:rPr lang="zh-CN" altLang="en-US" sz="2400"/>
              <a:t>居然   突然     果然</a:t>
            </a:r>
          </a:p>
          <a:p>
            <a:pPr>
              <a:lnSpc>
                <a:spcPct val="150000"/>
              </a:lnSpc>
            </a:pPr>
            <a:r>
              <a:rPr lang="zh-CN" altLang="en-US" sz="2400"/>
              <a:t>1.到了下午三点，小红（            ）如约而至。</a:t>
            </a:r>
          </a:p>
          <a:p>
            <a:pPr>
              <a:lnSpc>
                <a:spcPct val="150000"/>
              </a:lnSpc>
            </a:pPr>
            <a:r>
              <a:rPr lang="zh-CN" altLang="en-US" sz="2400"/>
              <a:t>2.今天早上还晴空万里，中午（           ）下起了大雨。</a:t>
            </a:r>
          </a:p>
          <a:p>
            <a:pPr>
              <a:lnSpc>
                <a:spcPct val="150000"/>
              </a:lnSpc>
            </a:pPr>
            <a:r>
              <a:rPr lang="zh-CN" altLang="en-US" sz="2400"/>
              <a:t>3.（          ）门铃响了，我连忙去看看谁来了。</a:t>
            </a:r>
          </a:p>
        </p:txBody>
      </p:sp>
      <p:sp>
        <p:nvSpPr>
          <p:cNvPr id="17" name="矩形 16"/>
          <p:cNvSpPr/>
          <p:nvPr/>
        </p:nvSpPr>
        <p:spPr>
          <a:xfrm>
            <a:off x="4055835" y="2524815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果然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5036910" y="3053770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居然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1277075" y="3602410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突然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词语分类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97840" y="1350645"/>
            <a:ext cx="827468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①含有数字“一”的四字词语:</a:t>
            </a:r>
          </a:p>
          <a:p>
            <a:pPr indent="304800"/>
            <a:r>
              <a:rPr sz="3600" b="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一望无边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04800"/>
            <a:r>
              <a:rPr sz="3600" b="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类似的词语:一马当先　一事无成　</a:t>
            </a: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万众一心　一表人才　</a:t>
            </a: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一鸣惊人</a:t>
            </a:r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②AABB式词语:苍苍茫茫　慌慌张张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类似的词语:明明白白　郁郁葱葱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密密麻麻　家家户户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结结巴巴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548640" y="669290"/>
            <a:ext cx="82899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③AABC式词语:勃勃生机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类似的词语:心心相印　牙牙学语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井井有条　洋洋得意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闷闷不乐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29920" y="530860"/>
            <a:ext cx="781431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④量词积累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一种方式　一棵大树　　</a:t>
            </a: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十个大火球　一团火球　一片黑暗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64845" y="813435"/>
            <a:ext cx="7814310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⑤动词积累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摘野果　掏鹊蛋　逗小松鼠　</a:t>
            </a: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采野蔷薇　捉红蜻蜓　逮绿蝈蝈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⑥修饰词积累</a:t>
            </a:r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浓绿的树荫　粗糙的声音　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664845" y="813435"/>
            <a:ext cx="781431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⑦与神话相关的成语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精卫填海　夸父追日　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开天辟地　愚公移山　八仙过海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1"/>
          <a:stretch>
            <a:fillRect/>
          </a:stretch>
        </p:blipFill>
        <p:spPr>
          <a:xfrm>
            <a:off x="699135" y="2409190"/>
            <a:ext cx="7745095" cy="17545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82320" y="1577340"/>
            <a:ext cx="2402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连一连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292225" y="2740660"/>
            <a:ext cx="878840" cy="59753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372235" y="2788285"/>
            <a:ext cx="751205" cy="53911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308735" y="3796030"/>
            <a:ext cx="814705" cy="190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793105" y="2788285"/>
            <a:ext cx="1010920" cy="96647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5793105" y="3220085"/>
            <a:ext cx="939165" cy="5041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793105" y="2788285"/>
            <a:ext cx="939165" cy="4318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 name="">
    <p:bg>
      <p:bgPr>
        <a:blipFill dpi="0" rotWithShape="0">
          <a:blip r:embed="rId2">
            <a:alphaModFix amt="83000"/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77BA94A-82DE-44C5-8C6E-785916102340}"/>
              </a:ext>
            </a:extLst>
          </p:cNvPr>
          <p:cNvSpPr txBox="1"/>
          <p:nvPr/>
        </p:nvSpPr>
        <p:spPr>
          <a:xfrm>
            <a:off x="5771422" y="69954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QQ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263900239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221485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特殊句式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463550" y="1510665"/>
            <a:ext cx="81934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1.疑问句</a:t>
            </a:r>
          </a:p>
          <a:p>
            <a:pPr indent="304800"/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我想——/我们的祖先</a:t>
            </a:r>
            <a:r>
              <a:rPr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sz="3600" b="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可曾在这些大树上</a:t>
            </a:r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/摘野果,/掏鹊蛋</a:t>
            </a:r>
            <a:r>
              <a:rPr sz="3600" b="0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?</a:t>
            </a:r>
            <a:r>
              <a:rPr lang="zh-CN" altLang="en-US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sz="3600" b="0" err="1" smtClean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可曾在那片草地上</a:t>
            </a:r>
            <a:r>
              <a:rPr sz="3600" b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/和野兔赛跑,/看蘑菇打伞?</a:t>
            </a:r>
          </a:p>
          <a:p>
            <a:pPr indent="304800"/>
            <a:endParaRPr sz="3600" b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" name="文本框 101"/>
          <p:cNvSpPr txBox="1"/>
          <p:nvPr/>
        </p:nvSpPr>
        <p:spPr>
          <a:xfrm>
            <a:off x="475615" y="586740"/>
            <a:ext cx="819340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2.感叹句</a:t>
            </a: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啊!苍苍茫茫的原始森林,我们祖先的摇篮!</a:t>
            </a:r>
          </a:p>
          <a:p>
            <a:pPr indent="304800"/>
            <a:endParaRPr sz="36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sz="360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运用感叹的语气,明确说明祖先的摇篮是原始森林。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97815" y="1268095"/>
            <a:ext cx="854900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3.比喻句</a:t>
            </a: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十个太阳像十个大火球,炙烤着大地。</a:t>
            </a:r>
          </a:p>
          <a:p>
            <a:pPr indent="304800"/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把太阳比喻成“大火球”,写出了太阳又大又热的特点。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97815" y="1268095"/>
            <a:ext cx="878395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/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4.心理描写</a:t>
            </a:r>
          </a:p>
          <a:p>
            <a:pPr indent="304800"/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304800"/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羿想,没有了太阳,就没有了光明和温暖,庄稼不能生长,人类和动物也没法活下去。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232535" y="2570480"/>
            <a:ext cx="6974205" cy="1370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那原始森林是我们祖先的摇篮。</a:t>
            </a:r>
          </a:p>
          <a:p>
            <a:pPr indent="0">
              <a:lnSpc>
                <a:spcPct val="130000"/>
              </a:lnSpc>
            </a:pPr>
            <a:r>
              <a:rPr lang="en-US" sz="3200" b="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</a:t>
            </a:r>
            <a:r>
              <a:rPr 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sz="3200" b="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5085" y="1564640"/>
            <a:ext cx="386969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按照例句仿写。</a:t>
            </a:r>
            <a:endParaRPr lang="en-US" sz="3200" u="sng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endParaRPr lang="zh-CN" altLang="en-US" sz="32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255905" y="1735455"/>
            <a:ext cx="838581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00000"/>
              </a:lnSpc>
            </a:pPr>
            <a:r>
              <a:rPr lang="en-US" alt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“十个太阳像十个大火球，炙烤着大地。”这句话运用了</a:t>
            </a:r>
            <a:r>
              <a:rPr lang="zh-CN" sz="3200" b="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的修辞手法，将太阳比作了“大火球”。我也会仿写这样的句子：</a:t>
            </a:r>
          </a:p>
          <a:p>
            <a:pPr indent="0">
              <a:lnSpc>
                <a:spcPct val="100000"/>
              </a:lnSpc>
            </a:pPr>
            <a:endParaRPr lang="zh-CN" sz="32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00000"/>
              </a:lnSpc>
            </a:pPr>
            <a:r>
              <a:rPr lang="zh-CN" sz="3200" b="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像</a:t>
            </a:r>
            <a:r>
              <a:rPr lang="zh-CN" sz="3200" b="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sz="3200" b="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09040" y="953135"/>
            <a:ext cx="3869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先填空，再仿写。</a:t>
            </a:r>
            <a:endParaRPr lang="zh-CN" sz="3200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992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sym typeface="+mn-ea"/>
                </a:rPr>
                <a:t>本单元知识点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76586" y="1148456"/>
            <a:ext cx="7556500" cy="3155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>
                <a:latin typeface="Calibri"/>
                <a:ea typeface="宋体" panose="02010600030101010101" pitchFamily="2" charset="-122"/>
              </a:rPr>
              <a:t>《祖先的摇篮》 </a:t>
            </a:r>
          </a:p>
          <a:p>
            <a:pPr>
              <a:lnSpc>
                <a:spcPct val="120000"/>
              </a:lnSpc>
            </a:pPr>
            <a:r>
              <a:rPr lang="zh-CN" altLang="zh-CN" sz="2400" b="1">
                <a:latin typeface="Calibri"/>
                <a:ea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           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这篇课文以儿童的视角，通过好奇发问，推想祖先在古老的原始森林里质朴自由的生活场景。结构清晰，语言生动活泼，充满童趣，描绘的想象中的祖先生活场景极具画面感。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0205" y="626110"/>
            <a:ext cx="840359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《羿射九日》</a:t>
            </a:r>
          </a:p>
          <a:p>
            <a:pPr>
              <a:lnSpc>
                <a:spcPct val="150000"/>
              </a:lnSpc>
            </a:pPr>
            <a:endParaRPr lang="zh-CN" altLang="en-US" sz="28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讲述了古时候天上的十个太阳给人类带来了深重的苦难，羿历尽艰辛，射下九个太阳，帮人类脱离了苦海。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722916" y="842386"/>
            <a:ext cx="75565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 </a:t>
            </a:r>
            <a:r>
              <a:rPr lang="zh-CN" altLang="zh-CN" sz="2400" b="1" smtClean="0">
                <a:latin typeface="Calibri"/>
                <a:ea typeface="宋体" panose="02010600030101010101" pitchFamily="2" charset="-122"/>
              </a:rPr>
              <a:t>《</a:t>
            </a: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黄帝的传说</a:t>
            </a:r>
            <a:r>
              <a:rPr lang="zh-CN" altLang="zh-CN" sz="2400" b="1" smtClean="0">
                <a:latin typeface="Calibri"/>
                <a:ea typeface="宋体" panose="02010600030101010101" pitchFamily="2" charset="-122"/>
              </a:rPr>
              <a:t>》 </a:t>
            </a:r>
            <a:endParaRPr lang="zh-CN" altLang="zh-CN" sz="2400" b="1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2400" b="1">
              <a:latin typeface="Calibri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smtClean="0">
                <a:latin typeface="Calibri"/>
                <a:ea typeface="宋体" panose="02010600030101010101" pitchFamily="2" charset="-122"/>
              </a:rPr>
              <a:t>         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本文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讲述了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黄帝造车和造船的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故事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。车和船的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发明，给人们的生活带来了很大改善。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56285" y="1471930"/>
            <a:ext cx="76320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课文回播。</a:t>
            </a: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1.后羿射日的原因是(     )</a:t>
            </a: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A.太阳太多了，不好看     </a:t>
            </a:r>
            <a:endParaRPr lang="en-US" altLang="zh-CN" sz="2800" b="1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.太阳炙(zhi)烤着大地，人类的日子很艰难。</a:t>
            </a: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2.“祖先的摇篮”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altLang="zh-CN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_________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A.原始森林      B.大海      C.森林</a:t>
            </a:r>
          </a:p>
          <a:p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89"/>
          <a:stretch>
            <a:fillRect/>
          </a:stretch>
        </p:blipFill>
        <p:spPr>
          <a:xfrm>
            <a:off x="864870" y="31115"/>
            <a:ext cx="2014855" cy="159194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377190" y="4251325"/>
            <a:ext cx="9689465" cy="914400"/>
            <a:chOff x="3510" y="6928098"/>
            <a:chExt cx="11431600" cy="12881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592"/>
            <a:stretch>
              <a:fillRect/>
            </a:stretch>
          </p:blipFill>
          <p:spPr>
            <a:xfrm>
              <a:off x="3510" y="6996979"/>
              <a:ext cx="6281049" cy="121928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228"/>
            <a:stretch>
              <a:fillRect/>
            </a:stretch>
          </p:blipFill>
          <p:spPr>
            <a:xfrm>
              <a:off x="5154061" y="6928098"/>
              <a:ext cx="6281049" cy="1288168"/>
            </a:xfrm>
            <a:prstGeom prst="rect">
              <a:avLst/>
            </a:prstGeom>
          </p:spPr>
        </p:pic>
      </p:grpSp>
      <p:sp>
        <p:nvSpPr>
          <p:cNvPr id="2" name="Shape 18"/>
          <p:cNvSpPr/>
          <p:nvPr/>
        </p:nvSpPr>
        <p:spPr>
          <a:xfrm>
            <a:off x="2766898" y="1890561"/>
            <a:ext cx="3610284" cy="8752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 cap="flat">
            <a:solidFill>
              <a:schemeClr val="bg1"/>
            </a:solidFill>
            <a:prstDash val="solid"/>
            <a:miter lim="400000"/>
          </a:ln>
          <a:effectLst/>
        </p:spPr>
        <p:txBody>
          <a:bodyPr wrap="square" lIns="19050" tIns="19050" rIns="19050" bIns="19050" numCol="1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750" b="0" i="0" u="none" strike="noStrike" kern="0" cap="none" spc="0" normalizeH="0" baseline="0" noProof="0">
              <a:ln>
                <a:noFill/>
              </a:ln>
              <a:solidFill>
                <a:srgbClr val="5DA2B1"/>
              </a:solidFill>
              <a:effectLst/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18" name="Subtitle 2"/>
          <p:cNvSpPr txBox="1"/>
          <p:nvPr/>
        </p:nvSpPr>
        <p:spPr>
          <a:xfrm>
            <a:off x="3385403" y="2073396"/>
            <a:ext cx="2537649" cy="50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600" normalizeH="0" baseline="0" noProof="0">
                <a:ln>
                  <a:noFill/>
                </a:ln>
                <a:solidFill>
                  <a:srgbClr val="68DBF8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微软雅黑" panose="020b0503020204020204" charset="-122"/>
                <a:ea typeface="微软雅黑"/>
                <a:cs typeface="Open Sans" panose="020b0606030504020204" pitchFamily="34" charset="0"/>
              </a:rPr>
              <a:t>第八单元</a:t>
            </a:r>
            <a:endParaRPr kumimoji="0" lang="id-ID" sz="4000" b="1" i="0" u="none" strike="noStrike" kern="1200" cap="none" spc="600" normalizeH="0" baseline="0" noProof="0">
              <a:ln>
                <a:noFill/>
              </a:ln>
              <a:solidFill>
                <a:srgbClr val="68DBF8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uLnTx/>
              <a:uFillTx/>
              <a:latin typeface="微软雅黑" panose="020b0503020204020204" charset="-122"/>
              <a:ea typeface="微软雅黑"/>
              <a:cs typeface="Open Sans" panose="020b0606030504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/>
          <a:stretch>
            <a:fillRect/>
          </a:stretch>
        </p:blipFill>
        <p:spPr>
          <a:xfrm>
            <a:off x="5958205" y="1102"/>
            <a:ext cx="1316990" cy="18880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634" y="-184083"/>
            <a:ext cx="1908052" cy="26060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8"/>
          <a:stretch>
            <a:fillRect/>
          </a:stretch>
        </p:blipFill>
        <p:spPr>
          <a:xfrm>
            <a:off x="2525395" y="51750"/>
            <a:ext cx="1487170" cy="13357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24"/>
          <a:stretch>
            <a:fillRect/>
          </a:stretch>
        </p:blipFill>
        <p:spPr>
          <a:xfrm>
            <a:off x="4117975" y="20063"/>
            <a:ext cx="1804670" cy="136741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3"/>
          <a:stretch>
            <a:fillRect/>
          </a:stretch>
        </p:blipFill>
        <p:spPr>
          <a:xfrm>
            <a:off x="-459105" y="380121"/>
            <a:ext cx="2141220" cy="220242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500">
        <p14:window dir="vert"/>
      </p:transition>
    </mc:Choice>
    <mc:Fallback>
      <p:transition spd="slow" advTm="0">
        <p:fade/>
      </p:transition>
    </mc:Fallback>
  </mc:AlternateContent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558800" y="1129497"/>
            <a:ext cx="8188960" cy="151426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b="1">
                <a:latin typeface="Calibri"/>
                <a:ea typeface="宋体" panose="02010600030101010101" pitchFamily="2" charset="-122"/>
              </a:rPr>
              <a:t>     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.“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微微风簇浪，散作满河星。”这两句诗出自（    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A.《咏柳》  B.《舟夜书所见》  C.《绝句》  </a:t>
            </a:r>
            <a:endParaRPr lang="zh-CN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71" y="0"/>
            <a:ext cx="9276383" cy="5236046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p14:dur="10"/>
    </mc:Choice>
    <mc:Fallback>
      <p:transition/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88449" y="1201906"/>
            <a:ext cx="84996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36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祖</a:t>
            </a:r>
            <a:r>
              <a:rPr lang="zh-CN" altLang="en-US" sz="3600" smtClean="0">
                <a:latin typeface="楷体" panose="02010609060101010101" pitchFamily="49" charset="-122"/>
                <a:ea typeface="楷体" panose="02010609060101010101" pitchFamily="49" charset="-122"/>
              </a:rPr>
              <a:t>先  </a:t>
            </a:r>
            <a:r>
              <a:rPr lang="zh-CN" altLang="en-US" sz="36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掏</a:t>
            </a:r>
            <a:r>
              <a:rPr lang="zh-CN" altLang="en-US" sz="3600" smtClean="0">
                <a:latin typeface="楷体" panose="02010609060101010101" pitchFamily="49" charset="-122"/>
                <a:ea typeface="楷体" panose="02010609060101010101" pitchFamily="49" charset="-122"/>
              </a:rPr>
              <a:t>雀蛋    </a:t>
            </a:r>
            <a:r>
              <a:rPr lang="zh-CN" altLang="en-US" sz="36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蔷 薇  </a:t>
            </a:r>
            <a:r>
              <a:rPr lang="zh-CN" altLang="en-US" sz="3600" smtClean="0">
                <a:latin typeface="楷体" panose="02010609060101010101" pitchFamily="49" charset="-122"/>
                <a:ea typeface="楷体" panose="02010609060101010101" pitchFamily="49" charset="-122"/>
              </a:rPr>
              <a:t>回</a:t>
            </a:r>
            <a:r>
              <a:rPr lang="zh-CN" altLang="en-US" sz="36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忆  譬</a:t>
            </a:r>
            <a:r>
              <a:rPr lang="zh-CN" altLang="en-US" sz="3600" smtClean="0">
                <a:latin typeface="楷体" panose="02010609060101010101" pitchFamily="49" charset="-122"/>
                <a:ea typeface="楷体" panose="02010609060101010101" pitchFamily="49" charset="-122"/>
              </a:rPr>
              <a:t>如 </a:t>
            </a:r>
            <a:endParaRPr lang="en-US" altLang="zh-CN" sz="360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36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简</a:t>
            </a:r>
            <a:r>
              <a:rPr lang="zh-CN" altLang="en-US" sz="3600" smtClean="0">
                <a:latin typeface="楷体" panose="02010609060101010101" pitchFamily="49" charset="-122"/>
                <a:ea typeface="楷体" panose="02010609060101010101" pitchFamily="49" charset="-122"/>
              </a:rPr>
              <a:t>单  </a:t>
            </a:r>
            <a:r>
              <a:rPr lang="zh-CN" altLang="en-US" sz="36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熔 </a:t>
            </a:r>
            <a:r>
              <a:rPr lang="zh-CN" altLang="en-US" sz="3600" smtClean="0">
                <a:latin typeface="楷体" panose="02010609060101010101" pitchFamily="49" charset="-122"/>
                <a:ea typeface="楷体" panose="02010609060101010101" pitchFamily="49" charset="-122"/>
              </a:rPr>
              <a:t>化  神 </a:t>
            </a:r>
            <a:r>
              <a:rPr lang="zh-CN" altLang="en-US" sz="36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箭 </a:t>
            </a:r>
            <a:r>
              <a:rPr lang="zh-CN" altLang="en-US" sz="3600" smtClean="0">
                <a:latin typeface="楷体" panose="02010609060101010101" pitchFamily="49" charset="-122"/>
                <a:ea typeface="楷体" panose="02010609060101010101" pitchFamily="49" charset="-122"/>
              </a:rPr>
              <a:t>手  爆</a:t>
            </a:r>
            <a:r>
              <a:rPr lang="zh-CN" altLang="en-US" sz="36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裂  庄  稼</a:t>
            </a:r>
            <a:endParaRPr lang="zh-CN" altLang="en-US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3370" y="1345922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zǔ xiān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t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āo què dàn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qi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áng wēi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hu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í y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ì       p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ì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rú  </a:t>
            </a:r>
            <a:endParaRPr lang="zh-CN" altLang="en-US" sz="2400">
              <a:latin typeface="汉语拼音" panose="020b0604020202020204" pitchFamily="34" charset="0"/>
              <a:cs typeface="汉语拼音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9549" y="2786082"/>
            <a:ext cx="8236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jiǎn dān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r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óng huà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sh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én jiàn shǒu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b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ào liè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zhu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āng jià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流程图: 延期 6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易读错的字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28262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67544" y="987574"/>
            <a:ext cx="82089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</a:rPr>
              <a:t>秩序  </a:t>
            </a:r>
            <a:r>
              <a:rPr lang="zh-CN" altLang="en-US" sz="4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睁眼 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</a:rPr>
              <a:t> 欢</a:t>
            </a:r>
            <a:r>
              <a:rPr lang="zh-CN" altLang="en-US" sz="4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腾</a:t>
            </a:r>
            <a:r>
              <a:rPr lang="zh-CN" altLang="en-US" sz="4400" smtClean="0">
                <a:latin typeface="楷体" panose="02010609060101010101" pitchFamily="49" charset="-122"/>
                <a:ea typeface="楷体" panose="02010609060101010101" pitchFamily="49" charset="-122"/>
              </a:rPr>
              <a:t>  火</a:t>
            </a:r>
            <a:r>
              <a:rPr lang="zh-CN" altLang="en-US" sz="440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炬</a:t>
            </a:r>
            <a:endParaRPr lang="zh-CN" altLang="en-US" sz="4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9552" y="1203598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zhì xù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 zh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ēng yǎn  huān téng 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hu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ǒ jù</a:t>
            </a:r>
          </a:p>
        </p:txBody>
      </p:sp>
    </p:spTree>
    <p:extLst>
      <p:ext uri="{BB962C8B-B14F-4D97-AF65-F5344CB8AC3E}">
        <p14:creationId xmlns:p14="http://schemas.microsoft.com/office/powerpoint/2010/main" val="3665936044"/>
      </p:ext>
    </p:extLst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550545" y="1678940"/>
            <a:ext cx="8229600" cy="2564130"/>
            <a:chOff x="550545" y="1678940"/>
            <a:chExt cx="8229600" cy="2564130"/>
          </a:xfrm>
        </p:grpSpPr>
        <p:pic>
          <p:nvPicPr>
            <p:cNvPr id="10" name="图片 3" descr="1562864444(1)"/>
            <p:cNvPicPr>
              <a:picLocks noChangeAspect="1"/>
            </p:cNvPicPr>
            <p:nvPr/>
          </p:nvPicPr>
          <p:blipFill>
            <a:blip r:embed="rId3"/>
            <a:srcRect b="74618"/>
            <a:stretch>
              <a:fillRect/>
            </a:stretch>
          </p:blipFill>
          <p:spPr>
            <a:xfrm>
              <a:off x="550545" y="1678940"/>
              <a:ext cx="8229600" cy="256413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04248" y="2299644"/>
              <a:ext cx="1641252" cy="31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61119" y="2390775"/>
              <a:ext cx="266700" cy="361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978785" y="2249170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55545" y="3290570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2855" y="3290570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72050" y="3290570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05420" y="338264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30985" y="3721735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98825" y="2614930"/>
            <a:ext cx="640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√</a:t>
            </a:r>
            <a:endParaRPr lang="en-US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072515" y="55290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流程图: 延期 3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易</a:t>
              </a:r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写错的字</a:t>
              </a: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85215" y="179673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134678" y="179673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179378" y="179673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072515" y="1818958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祖 先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25153" y="1818958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赛 跑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50803" y="1803083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远 望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987540" y="178085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6958965" y="1787208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世 界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1174115" y="331882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3223578" y="331882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5268278" y="3318828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1161415" y="3341053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年 纪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214053" y="3341053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简 单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239703" y="3325178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反 复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7076440" y="3302953"/>
          <a:ext cx="1439864" cy="731838"/>
        </p:xfrm>
        <a:graphic>
          <a:graphicData uri="http://schemas.openxmlformats.org/drawingml/2006/table">
            <a:tbl>
              <a:tblPr firstRow="1" bandRow="1"/>
              <a:tblGrid>
                <a:gridCol w="359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996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919"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endParaRPr lang="zh-CN" altLang="en-US" sz="1800"/>
                    </a:p>
                  </a:txBody>
                  <a:tcPr marL="91389" marR="91389" marT="45724" marB="45724">
                    <a:lnL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5" name="矩形 34"/>
          <p:cNvSpPr/>
          <p:nvPr/>
        </p:nvSpPr>
        <p:spPr>
          <a:xfrm>
            <a:off x="7047865" y="3309303"/>
            <a:ext cx="1471878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4000" b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射 箭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27904" y="1284104"/>
            <a:ext cx="762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zǔ  xiān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     s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ài  pǎo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    yu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ǎn  wàng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sh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ì  jiè </a:t>
            </a:r>
          </a:p>
        </p:txBody>
      </p:sp>
      <p:sp>
        <p:nvSpPr>
          <p:cNvPr id="12" name="矩形 11"/>
          <p:cNvSpPr/>
          <p:nvPr/>
        </p:nvSpPr>
        <p:spPr>
          <a:xfrm>
            <a:off x="1161415" y="2802415"/>
            <a:ext cx="7443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nián  jì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        ji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ǎn  dān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    f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ǎn  fù </a:t>
            </a:r>
            <a:r>
              <a:rPr lang="zh-CN" altLang="en-US" sz="2400" smtClean="0">
                <a:latin typeface="汉语拼音" panose="020b0604020202020204" pitchFamily="34" charset="0"/>
                <a:cs typeface="汉语拼音" panose="020b0604020202020204" pitchFamily="34" charset="0"/>
              </a:rPr>
              <a:t>       sh</a:t>
            </a:r>
            <a:r>
              <a:rPr lang="zh-CN" altLang="en-US" sz="2400">
                <a:latin typeface="汉语拼音" panose="020b0604020202020204" pitchFamily="34" charset="0"/>
                <a:cs typeface="汉语拼音" panose="020b0604020202020204" pitchFamily="34" charset="0"/>
              </a:rPr>
              <a:t>è  jiàn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3" descr="1562864444(1)"/>
          <p:cNvPicPr>
            <a:picLocks noChangeAspect="1"/>
          </p:cNvPicPr>
          <p:nvPr/>
        </p:nvPicPr>
        <p:blipFill>
          <a:blip r:embed="rId3"/>
          <a:srcRect t="24453" b="44347"/>
          <a:stretch>
            <a:fillRect/>
          </a:stretch>
        </p:blipFill>
        <p:spPr>
          <a:xfrm>
            <a:off x="358140" y="1666875"/>
            <a:ext cx="8758555" cy="2880995"/>
          </a:xfrm>
          <a:prstGeom prst="rect">
            <a:avLst/>
          </a:prstGeom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-295910" y="53975"/>
            <a:ext cx="3242945" cy="1761490"/>
            <a:chOff x="8618" y="32"/>
            <a:chExt cx="3662" cy="2774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24"/>
            <a:stretch>
              <a:fillRect/>
            </a:stretch>
          </p:blipFill>
          <p:spPr>
            <a:xfrm>
              <a:off x="8618" y="32"/>
              <a:ext cx="3662" cy="2774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9264" y="1057"/>
              <a:ext cx="214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>
                  <a:latin typeface="楷体" panose="02010609060101010101" charset="-122"/>
                  <a:ea typeface="楷体" panose="02010609060101010101" charset="-122"/>
                </a:rPr>
                <a:t>巩固练习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1207860" y="256482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望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3726905" y="2564820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世界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4" name="矩形 3"/>
          <p:cNvSpPr/>
          <p:nvPr/>
        </p:nvSpPr>
        <p:spPr>
          <a:xfrm>
            <a:off x="6049100" y="256482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啊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6742520" y="256482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简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9" name="矩形 8"/>
          <p:cNvSpPr/>
          <p:nvPr/>
        </p:nvSpPr>
        <p:spPr>
          <a:xfrm>
            <a:off x="1901280" y="3655115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新</a:t>
            </a:r>
            <a:endParaRPr lang="zh-CN" altLang="en-US" sz="4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2090" y="3764970"/>
            <a:ext cx="69342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弄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  <p:sp>
        <p:nvSpPr>
          <p:cNvPr id="11" name="矩形 10"/>
          <p:cNvSpPr/>
          <p:nvPr/>
        </p:nvSpPr>
        <p:spPr>
          <a:xfrm>
            <a:off x="4546055" y="3764970"/>
            <a:ext cx="1203960" cy="70675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defTabSz="914400"/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反复</a:t>
            </a:r>
            <a:r>
              <a:rPr lang="zh-CN" altLang="en-US" sz="40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</a:t>
            </a: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dur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4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80" name="TextBox 13"/>
          <p:cNvSpPr txBox="1"/>
          <p:nvPr/>
        </p:nvSpPr>
        <p:spPr>
          <a:xfrm>
            <a:off x="1060705" y="1863725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当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1586168" y="1631950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2" name="TextBox 13"/>
          <p:cNvSpPr txBox="1"/>
          <p:nvPr/>
        </p:nvSpPr>
        <p:spPr>
          <a:xfrm>
            <a:off x="4874891" y="1827213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800" b="1"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9" name="左大括号 28"/>
          <p:cNvSpPr/>
          <p:nvPr/>
        </p:nvSpPr>
        <p:spPr>
          <a:xfrm>
            <a:off x="5400354" y="1595438"/>
            <a:ext cx="166688" cy="947738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4" name="TextBox 13"/>
          <p:cNvSpPr txBox="1"/>
          <p:nvPr/>
        </p:nvSpPr>
        <p:spPr>
          <a:xfrm>
            <a:off x="1060705" y="3456305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难</a:t>
            </a:r>
          </a:p>
        </p:txBody>
      </p:sp>
      <p:sp>
        <p:nvSpPr>
          <p:cNvPr id="34" name="左大括号 33"/>
          <p:cNvSpPr/>
          <p:nvPr/>
        </p:nvSpPr>
        <p:spPr>
          <a:xfrm>
            <a:off x="1586168" y="3241675"/>
            <a:ext cx="166688" cy="950913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  <a:defRPr/>
            </a:pPr>
            <a:endParaRPr lang="zh-CN" altLang="en-US" sz="1800" noProof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  <p:sp>
        <p:nvSpPr>
          <p:cNvPr id="24588" name="TextBox 13"/>
          <p:cNvSpPr txBox="1"/>
          <p:nvPr/>
        </p:nvSpPr>
        <p:spPr>
          <a:xfrm>
            <a:off x="4919024" y="1846580"/>
            <a:ext cx="56991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l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27468" y="1403350"/>
            <a:ext cx="20421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dāng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  <a:r>
              <a:rPr lang="zh-CN" altLang="zh-CN" sz="2400">
                <a:latin typeface="微软雅黑" panose="020b0503020204020204" charset="-122"/>
                <a:ea typeface="微软雅黑"/>
              </a:rPr>
              <a:t>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733805" y="2341563"/>
            <a:ext cx="24209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dàng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68591" y="1341438"/>
            <a:ext cx="22177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kōng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611491" y="2309813"/>
            <a:ext cx="187483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kòng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30618" y="2986088"/>
            <a:ext cx="3032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nán 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 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03655" y="3863485"/>
            <a:ext cx="28590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nàn </a:t>
            </a:r>
            <a:r>
              <a:rPr lang="zh-CN" altLang="zh-CN" sz="280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03145" y="231140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上当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84730" y="134175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当心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646935" y="298640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难受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99615" y="383237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灾难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228076" y="1341755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天空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04606" y="2310130"/>
            <a:ext cx="999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空地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5" y="273685"/>
            <a:ext cx="1076960" cy="107696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985520" y="557980"/>
            <a:ext cx="2513330" cy="508324"/>
            <a:chOff x="458" y="988"/>
            <a:chExt cx="4134" cy="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流程图: 延期 18"/>
            <p:cNvSpPr/>
            <p:nvPr/>
          </p:nvSpPr>
          <p:spPr>
            <a:xfrm>
              <a:off x="623" y="988"/>
              <a:ext cx="3969" cy="908"/>
            </a:xfrm>
            <a:prstGeom prst="flowChartDelay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14">
              <a:hlinkClick r:id="rId3" action="ppaction://hlinkfile"/>
            </p:cNvPr>
            <p:cNvSpPr txBox="1"/>
            <p:nvPr/>
          </p:nvSpPr>
          <p:spPr>
            <a:xfrm>
              <a:off x="458" y="1005"/>
              <a:ext cx="3688" cy="89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多音字组词</a:t>
              </a:r>
            </a:p>
          </p:txBody>
        </p:sp>
      </p:grpSp>
      <p:sp>
        <p:nvSpPr>
          <p:cNvPr id="23" name="TextBox 13"/>
          <p:cNvSpPr txBox="1"/>
          <p:nvPr/>
        </p:nvSpPr>
        <p:spPr>
          <a:xfrm>
            <a:off x="5019675" y="3514408"/>
            <a:ext cx="5699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>
                <a:latin typeface="宋体" panose="02010600030101010101" pitchFamily="2" charset="-122"/>
              </a:rPr>
              <a:t>曲</a:t>
            </a:r>
          </a:p>
        </p:txBody>
      </p:sp>
      <p:sp>
        <p:nvSpPr>
          <p:cNvPr id="24" name="左大括号 23"/>
          <p:cNvSpPr/>
          <p:nvPr/>
        </p:nvSpPr>
        <p:spPr>
          <a:xfrm>
            <a:off x="5545138" y="3266758"/>
            <a:ext cx="166688" cy="949325"/>
          </a:xfrm>
          <a:prstGeom prst="lef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+mn-cs"/>
            </a:endParaRPr>
          </a:p>
        </p:txBody>
      </p:sp>
      <p:sp>
        <p:nvSpPr>
          <p:cNvPr id="25" name="文本框 7"/>
          <p:cNvSpPr txBox="1"/>
          <p:nvPr/>
        </p:nvSpPr>
        <p:spPr>
          <a:xfrm>
            <a:off x="5399088" y="3017520"/>
            <a:ext cx="20875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400" b="1">
                <a:latin typeface="宋体" panose="02010600030101010101" pitchFamily="2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qǔ</a:t>
            </a:r>
            <a:r>
              <a:rPr lang="zh-CN" altLang="zh-CN" sz="2400" b="1">
                <a:latin typeface="宋体" panose="02010600030101010101" pitchFamily="2" charset="-122"/>
              </a:rPr>
              <a:t>(      )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264275" y="2986405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3200" b="1" noProof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歌曲</a:t>
            </a:r>
            <a:endParaRPr lang="zh-CN" altLang="zh-CN" sz="24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78880" y="3863340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弯曲</a:t>
            </a:r>
          </a:p>
        </p:txBody>
      </p:sp>
      <p:sp>
        <p:nvSpPr>
          <p:cNvPr id="13325" name="文本框 9"/>
          <p:cNvSpPr txBox="1"/>
          <p:nvPr/>
        </p:nvSpPr>
        <p:spPr>
          <a:xfrm>
            <a:off x="5636895" y="3893820"/>
            <a:ext cx="21812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qū</a:t>
            </a:r>
            <a:r>
              <a:rPr lang="zh-CN" altLang="zh-CN" sz="2400" b="1">
                <a:latin typeface="宋体" panose="02010600030101010101" pitchFamily="2" charset="-122"/>
              </a:rPr>
              <a:t>(   </a:t>
            </a:r>
            <a:r>
              <a:rPr lang="zh-CN" altLang="zh-CN" sz="2400" b="1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zh-CN" sz="2400" b="1">
                <a:latin typeface="宋体" panose="02010600030101010101" pitchFamily="2" charset="-122"/>
              </a:rPr>
              <a:t>)</a:t>
            </a:r>
            <a:endParaRPr lang="zh-CN" altLang="zh-CN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3.01.14"/>
  <p:tag name="AS_TITLE" val="Aspose.Slides for .NET 4.0 Client Profile"/>
  <p:tag name="AS_VERSION" val="23.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Arial"/>
      </a:majorFont>
      <a:minorFont>
        <a:latin typeface="Times New Roman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135</Paragraphs>
  <Slides>31</Slides>
  <Notes>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5">
      <vt:lpstr>Arial</vt:lpstr>
      <vt:lpstr>Impact</vt:lpstr>
      <vt:lpstr>微软雅黑</vt:lpstr>
      <vt:lpstr>Times New Roman</vt:lpstr>
      <vt:lpstr>黑体</vt:lpstr>
      <vt:lpstr>Calibri</vt:lpstr>
      <vt:lpstr>Lato</vt:lpstr>
      <vt:lpstr>Open Sans</vt:lpstr>
      <vt:lpstr>楷体</vt:lpstr>
      <vt:lpstr>汉语拼音</vt:lpstr>
      <vt:lpstr>宋体</vt:lpstr>
      <vt:lpstr>方正姚体</vt:lpstr>
      <vt:lpstr>Malgun Gothic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3588.pptx</dc:title>
  <cp:revision>173</cp:revision>
  <dcterms:created xsi:type="dcterms:W3CDTF">2017-03-17T02:28:00Z</dcterms:created>
  <dcterms:modified xsi:type="dcterms:W3CDTF">2023-02-26T13:21:15Z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2052-11.1.0.9175</vt:lpwstr>
  </property>
</Properties>
</file>