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1" r:id="rId2"/>
  </p:sldMasterIdLst>
  <p:notesMasterIdLst>
    <p:notesMasterId r:id="rId3"/>
  </p:notesMasterIdLst>
  <p:handoutMasterIdLst>
    <p:handoutMasterId r:id="rId4"/>
  </p:handoutMasterIdLst>
  <p:sldIdLst>
    <p:sldId id="1211" r:id="rId5"/>
    <p:sldId id="1142" r:id="rId6"/>
    <p:sldId id="523" r:id="rId7"/>
    <p:sldId id="1012" r:id="rId8"/>
    <p:sldId id="1074" r:id="rId9"/>
    <p:sldId id="1044" r:id="rId10"/>
    <p:sldId id="1082" r:id="rId11"/>
    <p:sldId id="1075" r:id="rId12"/>
    <p:sldId id="1057" r:id="rId13"/>
    <p:sldId id="1047" r:id="rId14"/>
    <p:sldId id="1077" r:id="rId15"/>
    <p:sldId id="1046" r:id="rId16"/>
    <p:sldId id="1059" r:id="rId17"/>
    <p:sldId id="1060" r:id="rId18"/>
    <p:sldId id="1058" r:id="rId19"/>
    <p:sldId id="1135" r:id="rId20"/>
    <p:sldId id="1136" r:id="rId21"/>
    <p:sldId id="1078" r:id="rId22"/>
    <p:sldId id="1048" r:id="rId23"/>
    <p:sldId id="1062" r:id="rId24"/>
    <p:sldId id="1137" r:id="rId25"/>
    <p:sldId id="1138" r:id="rId26"/>
    <p:sldId id="1139" r:id="rId27"/>
    <p:sldId id="1140" r:id="rId28"/>
    <p:sldId id="1141" r:id="rId29"/>
    <p:sldId id="1079" r:id="rId30"/>
    <p:sldId id="1049" r:id="rId31"/>
    <p:sldId id="1056" r:id="rId32"/>
    <p:sldId id="1072" r:id="rId33"/>
    <p:sldId id="1073" r:id="rId34"/>
    <p:sldId id="1003" r:id="rId35"/>
    <p:sldId id="1083" r:id="rId36"/>
    <p:sldId id="1084" r:id="rId37"/>
    <p:sldId id="1080" r:id="rId38"/>
    <p:sldId id="1008" r:id="rId39"/>
  </p:sldIdLst>
  <p:sldSz cx="9144000" cy="5143500" type="screen16x9"/>
  <p:notesSz cx="6858000" cy="9144000"/>
  <p:embeddedFontLst>
    <p:embeddedFont>
      <p:font typeface="黑体" pitchFamily="49" charset="-122"/>
      <p:regular r:id="rId41"/>
    </p:embeddedFont>
    <p:embeddedFont>
      <p:font typeface="Open Sans" charset="0"/>
      <p:regular r:id="rId42"/>
    </p:embeddedFont>
    <p:embeddedFont>
      <p:font typeface="方正姚体" pitchFamily="2" charset="-122"/>
      <p:regular r:id="rId43"/>
    </p:embeddedFont>
    <p:embeddedFont>
      <p:font typeface="汉语拼音" pitchFamily="34" charset="0"/>
      <p:regular r:id="rId44"/>
    </p:embeddedFont>
    <p:embeddedFont>
      <p:font typeface="微软雅黑" pitchFamily="34" charset="-122"/>
      <p:regular r:id="rId45"/>
      <p:bold r:id="rId46"/>
    </p:embeddedFont>
    <p:embeddedFont>
      <p:font typeface="楷体" pitchFamily="49" charset="-122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</p:embeddedFontLst>
  <p:custDataLst>
    <p:tags r:id="rId4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3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80">
          <p15:clr>
            <a:srgbClr val="A4A3A4"/>
          </p15:clr>
        </p15:guide>
        <p15:guide id="2" pos="2193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-366" y="-78"/>
      </p:cViewPr>
      <p:guideLst>
        <p:guide orient="horz" pos="313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80"/>
        <p:guide pos="2193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tags" Target="tags/tag3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45" Type="http://schemas.openxmlformats.org/officeDocument/2006/relationships/font" Target="fonts/font5.fntdata" /><Relationship Id="rId46" Type="http://schemas.openxmlformats.org/officeDocument/2006/relationships/font" Target="fonts/font6.fntdata" /><Relationship Id="rId47" Type="http://schemas.openxmlformats.org/officeDocument/2006/relationships/font" Target="fonts/font7.fntdata" /><Relationship Id="rId48" Type="http://schemas.openxmlformats.org/officeDocument/2006/relationships/font" Target="fonts/font8.fntdata" /><Relationship Id="rId49" Type="http://schemas.openxmlformats.org/officeDocument/2006/relationships/font" Target="fonts/font9.fntdata" /><Relationship Id="rId5" Type="http://schemas.openxmlformats.org/officeDocument/2006/relationships/slide" Target="slides/slide1.xml" /><Relationship Id="rId50" Type="http://schemas.openxmlformats.org/officeDocument/2006/relationships/font" Target="fonts/font10.fntdata" /><Relationship Id="rId51" Type="http://schemas.openxmlformats.org/officeDocument/2006/relationships/font" Target="fonts/font11.fntdata" /><Relationship Id="rId52" Type="http://schemas.openxmlformats.org/officeDocument/2006/relationships/presProps" Target="presProps.xml" /><Relationship Id="rId53" Type="http://schemas.openxmlformats.org/officeDocument/2006/relationships/viewProps" Target="viewProps.xml" /><Relationship Id="rId54" Type="http://schemas.openxmlformats.org/officeDocument/2006/relationships/theme" Target="theme/theme1.xml" /><Relationship Id="rId55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05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2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9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10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6.png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15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766949D-029C-41DA-9ADC-055A90643B5C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8E66259-3EF0-4D4C-983C-CE1009620CFD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B2E2FB6-71F4-4148-980C-9BD0423EBE38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4CED256C-B4FB-4118-BC1D-E9D1CB54A3C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E2059A92-C371-45E7-A154-FB8A95E63B88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EF54FEBC-46DB-432D-B682-AFFCDFB8A8B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833563E4-38C9-427A-8820-57846D7843F9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41E1FE52-D0FB-40F4-A7F1-EFE753326549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680C98CE-D31E-47B6-B3B0-ECE356D6959B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E0390DF-30EA-4435-A579-61488CABEBB1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13E35311-7531-41C4-8A2A-2E7719158EA0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54D2BA3-9B2A-443B-87FF-19E4EC22FAF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34C3D368-D70D-40FA-ADB6-0D6E903AFC2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2AEBA91-524D-42F9-B7B5-E1449E0517B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4739D2A3-EB4D-47C0-94EE-731729607E80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22B91158-9963-4048-A708-B911F5E9E68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image" Target="../media/image1.png" /><Relationship Id="rId26" Type="http://schemas.openxmlformats.org/officeDocument/2006/relationships/image" Target="../media/image2.pn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1.xml" /><Relationship Id="rId8" Type="http://schemas.openxmlformats.org/officeDocument/2006/relationships/slideLayout" Target="../slideLayouts/slideLayout32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6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第四单元复习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BC9A7400-CFAB-4BD3-8AB9-4693F1E8EEE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B1B31A1-BAC1-4A2F-96DE-3B56C6F07C7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7.png" /><Relationship Id="rId4" Type="http://schemas.openxmlformats.org/officeDocument/2006/relationships/image" Target="../media/image2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7.png" /><Relationship Id="rId4" Type="http://schemas.openxmlformats.org/officeDocument/2006/relationships/tags" Target="../tags/tag1.xml" /><Relationship Id="rId5" Type="http://schemas.openxmlformats.org/officeDocument/2006/relationships/tags" Target="../tags/tag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9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7.png" /><Relationship Id="rId4" Type="http://schemas.openxmlformats.org/officeDocument/2006/relationships/image" Target="../media/image2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词语积累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6090" y="1195705"/>
            <a:ext cx="8611870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彩色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脚尖  森林  雪松  歌声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苹果　</a:t>
            </a:r>
            <a:endParaRPr lang="en-US" altLang="zh-CN" sz="34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精灵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季节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好像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一直  说话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童话</a:t>
            </a:r>
          </a:p>
          <a:p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称呼  对岸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发现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弟弟  游戏  发明</a:t>
            </a:r>
            <a:endParaRPr lang="en-US" altLang="zh-CN" sz="34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字母  周围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补充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公主  伙伴  飞机</a:t>
            </a:r>
            <a:endParaRPr lang="en-US" altLang="zh-CN" sz="34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地道  火药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合力  忘记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屁股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苍耳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endParaRPr lang="en-US" altLang="zh-CN" sz="34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留神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只是  干净  从来</a:t>
            </a: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幸运  快乐</a:t>
            </a:r>
            <a:endParaRPr lang="en-US" altLang="zh-CN" sz="34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使劲  夜晚  听见  草地</a:t>
            </a:r>
            <a:endParaRPr lang="zh-CN" altLang="en-US" sz="3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58875" y="1525270"/>
            <a:ext cx="704088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/>
              <a:t>选词填空，活学活用。</a:t>
            </a:r>
          </a:p>
          <a:p>
            <a:pPr>
              <a:lnSpc>
                <a:spcPct val="120000"/>
              </a:lnSpc>
            </a:pPr>
            <a:r>
              <a:rPr lang="zh-CN" altLang="en-US" sz="2400"/>
              <a:t>①葱郁   ②看望   ③反驳  ④游戏   ⑤赞赏   ⑥幸运</a:t>
            </a:r>
          </a:p>
          <a:p>
            <a:pPr>
              <a:lnSpc>
                <a:spcPct val="120000"/>
              </a:lnSpc>
            </a:pPr>
            <a:r>
              <a:rPr lang="zh-CN" altLang="en-US" sz="2400"/>
              <a:t>1.</a:t>
            </a:r>
            <a:r>
              <a:rPr lang="zh-CN" altLang="en-US" sz="2400" u="sng"/>
              <a:t>      </a:t>
            </a:r>
            <a:r>
              <a:rPr lang="zh-CN" altLang="en-US" sz="2400"/>
              <a:t>指说出自己的理由来否定别人的观点。</a:t>
            </a:r>
          </a:p>
          <a:p>
            <a:pPr>
              <a:lnSpc>
                <a:spcPct val="120000"/>
              </a:lnSpc>
            </a:pPr>
            <a:r>
              <a:rPr lang="zh-CN" altLang="en-US" sz="2400"/>
              <a:t>2.称心如意、运气好是</a:t>
            </a:r>
            <a:r>
              <a:rPr lang="zh-CN" altLang="en-US" sz="2400" u="sng"/>
              <a:t>        </a:t>
            </a:r>
            <a:r>
              <a:rPr lang="zh-CN" altLang="en-US" sz="2400"/>
              <a:t>的意思。</a:t>
            </a:r>
          </a:p>
          <a:p>
            <a:pPr>
              <a:lnSpc>
                <a:spcPct val="120000"/>
              </a:lnSpc>
            </a:pPr>
            <a:r>
              <a:rPr lang="zh-CN" altLang="en-US" sz="2400"/>
              <a:t>3.这周末，爸爸要带我去</a:t>
            </a:r>
            <a:r>
              <a:rPr lang="zh-CN" altLang="en-US" sz="2400" u="sng"/>
              <a:t>        </a:t>
            </a:r>
            <a:r>
              <a:rPr lang="zh-CN" altLang="en-US" sz="2400"/>
              <a:t>他的老师。</a:t>
            </a:r>
          </a:p>
          <a:p>
            <a:pPr>
              <a:lnSpc>
                <a:spcPct val="120000"/>
              </a:lnSpc>
            </a:pPr>
            <a:r>
              <a:rPr lang="zh-CN" altLang="en-US" sz="2400"/>
              <a:t>4.大树下，两个小朋友正在做</a:t>
            </a:r>
            <a:r>
              <a:rPr lang="zh-CN" altLang="en-US" sz="2400" u="sng"/>
              <a:t>         </a:t>
            </a:r>
            <a:r>
              <a:rPr lang="zh-CN" altLang="en-US" sz="2400"/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8755" y="238696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02760" y="280289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solidFill>
                  <a:srgbClr val="FF0000"/>
                </a:solidFill>
                <a:sym typeface="+mn-ea"/>
              </a:rPr>
              <a:t>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0095" y="325755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solidFill>
                  <a:srgbClr val="FF0000"/>
                </a:solidFill>
                <a:sym typeface="+mn-ea"/>
              </a:rPr>
              <a:t>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52085" y="366014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solidFill>
                  <a:srgbClr val="FF0000"/>
                </a:solidFill>
                <a:sym typeface="+mn-ea"/>
              </a:rPr>
              <a:t>④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词语分类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840" y="1236980"/>
            <a:ext cx="827468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①含有数字的:  </a:t>
            </a:r>
            <a:r>
              <a:rPr sz="3600" b="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四面八方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 b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类似的词语:</a:t>
            </a:r>
          </a:p>
          <a:p>
            <a:pPr indent="304800"/>
            <a:r>
              <a:rPr 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600" b="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一心一意</a:t>
            </a:r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600" b="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三心二意</a:t>
            </a:r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</a:p>
          <a:p>
            <a:pPr indent="304800"/>
            <a:r>
              <a:rPr 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600" b="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五湖四海</a:t>
            </a:r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en-US"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600" b="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七上八下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②AABB式:蹦蹦跳跳　摇摇晃晃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</a:t>
            </a:r>
          </a:p>
          <a:p>
            <a:pPr indent="304800"/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平平安安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</a:t>
            </a:r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开开心心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</a:t>
            </a:r>
          </a:p>
          <a:p>
            <a:pPr indent="304800"/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快快乐乐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</a:t>
            </a:r>
            <a:r>
              <a:rPr 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安安静静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③ABAB式:    很深很深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类似的词语:雪白雪白　通红通红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笔直笔直　意思意思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81380" y="861060"/>
            <a:ext cx="790575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④量词积累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一个苹果　  一棵枫树　一把太阳伞</a:t>
            </a:r>
          </a:p>
          <a:p>
            <a:pPr indent="304800"/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几</a:t>
            </a:r>
            <a:r>
              <a:rPr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只小喜鹊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一个魔王　一个小伙伴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一只小虫子　一颗露珠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19125" y="447675"/>
            <a:ext cx="790575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⑤动词积累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撑着渡船　做游戏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攻打城堡　挖地道　搬运食物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⑥修饰词积累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彩色的梦　葱郁的森林　快乐地回答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凶狠的魔王　美丽的公主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摇摇晃晃的草叶　细长的触须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53110" y="850265"/>
            <a:ext cx="79057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⑦和想象有关的成语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天马行空　奇思妙想　异想天开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76166" y="1479431"/>
            <a:ext cx="8653204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给下列词语归类，填序号。</a:t>
            </a:r>
            <a:endParaRPr lang="en-US" sz="28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怒发冲冠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②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痛哭流涕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③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喜气洋洋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④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欢天喜地</a:t>
            </a:r>
            <a:endParaRPr lang="en-US" sz="28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大发雷霆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⑥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撕心裂肺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⑦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火冒三丈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⑧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喜上眉梢</a:t>
            </a:r>
            <a:endParaRPr lang="en-US" sz="28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⑨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悲痛欲绝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⑩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发怒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⑪ 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痛心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⑫</a:t>
            </a:r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吼叫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endParaRPr lang="zh-CN" sz="28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形容生气：  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</a:t>
            </a:r>
            <a:endParaRPr lang="zh-CN" sz="28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形容高兴：</a:t>
            </a:r>
            <a:r>
              <a:rPr lang="en-US" sz="2800" b="0" u="sng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sz="28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zh-CN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形容难过：</a:t>
            </a:r>
            <a:r>
              <a:rPr lang="en-US" sz="2800" b="0" u="sng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</a:t>
            </a:r>
            <a:r>
              <a:rPr lang="en-US" sz="28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6005" y="3253839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①⑤⑦⑨⑩⑫</a:t>
            </a:r>
            <a:endParaRPr lang="en-US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26005" y="3680559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③④⑧ </a:t>
            </a:r>
            <a:endParaRPr lang="en-US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26005" y="4066004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②⑥⑨⑪ </a:t>
            </a:r>
            <a:endParaRPr lang="en-US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特殊句式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628650" y="1169670"/>
            <a:ext cx="81934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1.拟人句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(1)他们躺在铅笔盒里聊天,一打开,就在白纸上跳蹦。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彩笔“躺”着“聊天”,打开就会“跳蹦”,这里运用拟人的修辞手法写出了作者对彩笔的喜爱之情。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2">
            <a:alphaModFix amt="83000"/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BA94A-82DE-44C5-8C6E-785916102340}"/>
              </a:ext>
            </a:extLst>
          </p:cNvPr>
          <p:cNvSpPr txBox="1"/>
          <p:nvPr/>
        </p:nvSpPr>
        <p:spPr>
          <a:xfrm>
            <a:off x="5771422" y="6995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074585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5615" y="506730"/>
            <a:ext cx="81934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(2)早上醒来,我在摇摇晃晃的草叶上伸懒腰,用一颗露珠把脸洗干净,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把细长的触须擦得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亮亮</a:t>
            </a:r>
            <a:r>
              <a:rPr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这里运用拟人的修辞手法,写出了一只小虫子早起时的活动。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5615" y="506730"/>
            <a:ext cx="81934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2.比喻句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(1)小屋的烟囱上,结一个苹果般的太阳,又大——又红!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运用比喻的手法,写出了太阳如同苹果一样又大又红的特点。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4980" y="785495"/>
            <a:ext cx="81934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(2)它好像一把很大又很高的绿色太阳伞,一直打开着。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把枫树比作绿色太阳伞,写出了枫树枝叶繁茂的样子。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4980" y="785495"/>
            <a:ext cx="819340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3.排比句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我看见喜鹊阿姨站在窝边,一会儿教喜鹊弟弟唱歌,一会儿教他们做游戏,一会儿教他们学自己发明的拼音字母……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运用排比的手法,描写了自己想象出的喜鹊在喜鹊窝边教育孩子的情景。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309880" y="403225"/>
            <a:ext cx="8510592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4.语言描写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一个小伙伴说:“我驾驶飞机去轰炸。”</a:t>
            </a: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有人反驳:“那时候还没有飞机呢!”</a:t>
            </a: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我说:“挖地道,从地下装上火药,把城堡炸平。”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344077" y="627534"/>
            <a:ext cx="8510592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名言警句</a:t>
            </a:r>
            <a:endParaRPr lang="en-US" altLang="zh-CN" sz="36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失信不立。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左传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</a:p>
          <a:p>
            <a:pPr indent="304800"/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诚信者，天下之结也。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管子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</a:p>
          <a:p>
            <a:pPr indent="304800"/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小信成则大信立。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韩非子</a:t>
            </a:r>
            <a:r>
              <a:rPr lang="en-US" altLang="zh-CN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0861829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7" descr="1561885605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025" y="1815465"/>
            <a:ext cx="7035165" cy="25063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538095" y="982663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latin typeface="Calibri"/>
                <a:ea typeface="宋体" panose="02010600030101010101" pitchFamily="2" charset="-122"/>
              </a:rPr>
              <a:t>照样子写句子。</a:t>
            </a:r>
            <a:endParaRPr lang="zh-CN" altLang="en-US" sz="2800" b="1"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992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本单元知识点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9571" y="1066541"/>
            <a:ext cx="7556500" cy="1162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《彩色的梦》 </a:t>
            </a: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9710" y="2085975"/>
            <a:ext cx="63957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　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这篇课文是一篇童谣，写的是小朋友用五彩的画笔，编织了一个美丽的童话。让我们插上想象的翅膀，发现这个世界的奇妙。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46716" y="1077336"/>
            <a:ext cx="7556500" cy="1845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《枫树上的喜鹊》 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0495" y="1953260"/>
            <a:ext cx="65106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这篇童话讲述了作者在观察喜鹊一家时的开心事，表达了作者热爱动物的情感。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0205" y="626110"/>
            <a:ext cx="8403590" cy="1605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《沙滩上的童话》 </a:t>
            </a: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</a:t>
            </a: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960" y="2065655"/>
            <a:ext cx="81318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87375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这篇课文让我们感受到了儿童天真活泼、富于幻想的天性和勇敢、善良的美好品质。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9"/>
          <a:stretch>
            <a:fillRect/>
          </a:stretch>
        </p:blipFill>
        <p:spPr>
          <a:xfrm>
            <a:off x="864870" y="31115"/>
            <a:ext cx="2014855" cy="15919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377190" y="4251325"/>
            <a:ext cx="9689465" cy="914400"/>
            <a:chOff x="3510" y="6928098"/>
            <a:chExt cx="11431600" cy="12881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2"/>
            <a:stretch>
              <a:fillRect/>
            </a:stretch>
          </p:blipFill>
          <p:spPr>
            <a:xfrm>
              <a:off x="3510" y="6996979"/>
              <a:ext cx="6281049" cy="12192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28"/>
            <a:stretch>
              <a:fillRect/>
            </a:stretch>
          </p:blipFill>
          <p:spPr>
            <a:xfrm>
              <a:off x="5154061" y="6928098"/>
              <a:ext cx="6281049" cy="1288168"/>
            </a:xfrm>
            <a:prstGeom prst="rect">
              <a:avLst/>
            </a:prstGeom>
          </p:spPr>
        </p:pic>
      </p:grpSp>
      <p:sp>
        <p:nvSpPr>
          <p:cNvPr id="2" name="Shape 18"/>
          <p:cNvSpPr/>
          <p:nvPr/>
        </p:nvSpPr>
        <p:spPr>
          <a:xfrm>
            <a:off x="2766898" y="1890561"/>
            <a:ext cx="3610284" cy="875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3385403" y="2073396"/>
            <a:ext cx="2537649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600" normalizeH="0" baseline="0" noProof="0">
                <a:ln>
                  <a:noFill/>
                </a:ln>
                <a:solidFill>
                  <a:srgbClr val="68DBF8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charset="-122"/>
                <a:ea typeface="微软雅黑"/>
                <a:cs typeface="Open Sans" panose="020b0606030504020204" pitchFamily="34" charset="0"/>
              </a:rPr>
              <a:t>第四单元</a:t>
            </a:r>
            <a:endParaRPr kumimoji="0" lang="id-ID" sz="4000" b="1" i="0" u="none" strike="noStrike" kern="1200" cap="none" spc="600" normalizeH="0" baseline="0" noProof="0">
              <a:ln>
                <a:noFill/>
              </a:ln>
              <a:solidFill>
                <a:srgbClr val="68DBF8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微软雅黑" panose="020b0503020204020204" charset="-122"/>
              <a:ea typeface="微软雅黑"/>
              <a:cs typeface="Open Sans" panose="020b0606030504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/>
          <a:stretch>
            <a:fillRect/>
          </a:stretch>
        </p:blipFill>
        <p:spPr>
          <a:xfrm>
            <a:off x="5958205" y="1102"/>
            <a:ext cx="1316990" cy="1888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34" y="-184083"/>
            <a:ext cx="1908052" cy="26060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8"/>
          <a:stretch>
            <a:fillRect/>
          </a:stretch>
        </p:blipFill>
        <p:spPr>
          <a:xfrm>
            <a:off x="2525395" y="51750"/>
            <a:ext cx="1487170" cy="1335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4"/>
          <a:stretch>
            <a:fillRect/>
          </a:stretch>
        </p:blipFill>
        <p:spPr>
          <a:xfrm>
            <a:off x="4117975" y="20063"/>
            <a:ext cx="1804670" cy="13674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/>
          <a:stretch>
            <a:fillRect/>
          </a:stretch>
        </p:blipFill>
        <p:spPr>
          <a:xfrm>
            <a:off x="-459105" y="380121"/>
            <a:ext cx="2141220" cy="22024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14:window dir="vert"/>
      </p:transition>
    </mc:Choice>
    <mc:Fallback>
      <p:transition spd="slow" advTm="0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66115" y="656590"/>
            <a:ext cx="7811770" cy="1549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《我是一只小虫子》 </a:t>
            </a:r>
          </a:p>
          <a:p>
            <a:pPr>
              <a:lnSpc>
                <a:spcPct val="11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Calibri"/>
                <a:ea typeface="宋体" panose="02010600030101010101" pitchFamily="2" charset="-122"/>
              </a:rPr>
              <a:t> 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7890" y="1782445"/>
            <a:ext cx="75799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7380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本文是一篇童话，用第一人称的方法讲述了当一只小虫子的烦恼和 乐趣，告诉我们生活有欢乐，也有烦恼，只要有乐观的心态，一切</a:t>
            </a:r>
            <a:r>
              <a:rPr lang="zh-CN" altLang="en-US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都会变得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美好。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74955" y="104140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31595" y="2258695"/>
            <a:ext cx="7175500" cy="175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55955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Calibri"/>
              </a:rPr>
              <a:t>这首诗通过幻想和想象，写出了“我”的美好梦境，表达了作者对 大自然的热爱，对美好生活的追求。</a:t>
            </a:r>
          </a:p>
        </p:txBody>
      </p:sp>
      <p:sp>
        <p:nvSpPr>
          <p:cNvPr id="19459" name="文本框 7"/>
          <p:cNvSpPr txBox="1"/>
          <p:nvPr/>
        </p:nvSpPr>
        <p:spPr>
          <a:xfrm>
            <a:off x="882333" y="1787208"/>
            <a:ext cx="63388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</a:rPr>
              <a:t>《彩色的梦》这课的主要内容是什么？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1700213" y="2012633"/>
            <a:ext cx="7010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25475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Calibri"/>
              </a:rPr>
              <a:t>这篇童话讲述了作者在观察喜鹊一家时的开心事，表达</a:t>
            </a:r>
            <a:r>
              <a:rPr lang="zh-CN" altLang="en-US" sz="2400" b="1" smtClean="0">
                <a:solidFill>
                  <a:srgbClr val="FF0000"/>
                </a:solidFill>
                <a:latin typeface="Calibri"/>
              </a:rPr>
              <a:t>了作者</a:t>
            </a:r>
            <a:r>
              <a:rPr lang="zh-CN" altLang="en-US" sz="2400" b="1">
                <a:solidFill>
                  <a:srgbClr val="FF0000"/>
                </a:solidFill>
                <a:latin typeface="Calibri"/>
              </a:rPr>
              <a:t>热爱动物的情感。</a:t>
            </a:r>
          </a:p>
        </p:txBody>
      </p:sp>
      <p:sp>
        <p:nvSpPr>
          <p:cNvPr id="19461" name="文本框 9"/>
          <p:cNvSpPr txBox="1"/>
          <p:nvPr/>
        </p:nvSpPr>
        <p:spPr>
          <a:xfrm>
            <a:off x="1150938" y="1464945"/>
            <a:ext cx="76247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87350" indent="-387350"/>
            <a:r>
              <a:rPr lang="zh-CN" altLang="en-US" sz="2400" b="1">
                <a:latin typeface="宋体" panose="02010600030101010101" pitchFamily="2" charset="-122"/>
              </a:rPr>
              <a:t>2.</a:t>
            </a:r>
            <a:r>
              <a:rPr lang="zh-CN" altLang="en-US" sz="2400" b="1" smtClean="0">
                <a:latin typeface="宋体" panose="02010600030101010101" pitchFamily="2" charset="-122"/>
              </a:rPr>
              <a:t>我们从</a:t>
            </a:r>
            <a:r>
              <a:rPr lang="zh-CN" altLang="en-US" sz="2400" b="1">
                <a:latin typeface="宋体" panose="02010600030101010101" pitchFamily="2" charset="-122"/>
              </a:rPr>
              <a:t>《枫树上的喜鹊》这篇课文中，知道了什么？</a:t>
            </a:r>
            <a:endParaRPr lang="zh-CN" altLang="en-US" sz="240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96010" y="1797368"/>
            <a:ext cx="708818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87375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Calibri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Calibri"/>
              </a:rPr>
              <a:t>我们感受到了儿童天真活泼、富于幻想的天性和勇敢、善良的美好品质。</a:t>
            </a:r>
          </a:p>
        </p:txBody>
      </p:sp>
      <p:sp>
        <p:nvSpPr>
          <p:cNvPr id="20483" name="文本框 3"/>
          <p:cNvSpPr txBox="1"/>
          <p:nvPr/>
        </p:nvSpPr>
        <p:spPr>
          <a:xfrm>
            <a:off x="615950" y="801688"/>
            <a:ext cx="61302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</a:rPr>
              <a:t>3.</a:t>
            </a:r>
            <a:r>
              <a:rPr lang="zh-CN" altLang="en-US" sz="2400" b="1">
                <a:latin typeface="宋体" panose="02010600030101010101" pitchFamily="2" charset="-122"/>
              </a:rPr>
              <a:t>学完《 沙滩上童话》，你感受到了什么？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978218" y="2305050"/>
            <a:ext cx="745648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2738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告诉我们生活有欢乐，也有烦恼，只要有乐观的心态，一切都会变得美好。</a:t>
            </a:r>
          </a:p>
        </p:txBody>
      </p:sp>
      <p:sp>
        <p:nvSpPr>
          <p:cNvPr id="20485" name="文本框 6"/>
          <p:cNvSpPr txBox="1"/>
          <p:nvPr/>
        </p:nvSpPr>
        <p:spPr>
          <a:xfrm>
            <a:off x="760095" y="1229043"/>
            <a:ext cx="63068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</a:rPr>
              <a:t>4. </a:t>
            </a:r>
            <a:r>
              <a:rPr lang="zh-CN" altLang="en-US" sz="2400" b="1">
                <a:latin typeface="宋体" panose="02010600030101010101" pitchFamily="2" charset="-122"/>
              </a:rPr>
              <a:t>《我是一只小虫子》 给了我们什么启示？</a:t>
            </a:r>
            <a:endParaRPr lang="zh-CN" altLang="en-US" sz="2400" b="1">
              <a:latin typeface="Calibri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-8468"/>
            <a:ext cx="9180511" cy="516403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易读错的字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16280" y="189611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坪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576" y="13741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píng</a:t>
            </a:r>
            <a:endParaRPr lang="en-US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34536" y="188595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囱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72232" y="1374140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cōng</a:t>
            </a:r>
            <a:endParaRPr lang="en-US" altLang="zh-CN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36550" y="18249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荫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71401" y="1312545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yīn</a:t>
            </a:r>
            <a:endParaRPr lang="en-US" altLang="zh-CN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12290" y="18249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撑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77484" y="1312545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chēng</a:t>
            </a:r>
            <a:endParaRPr lang="en-US" altLang="zh-CN" sz="320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47500" y="18757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咛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85196" y="1374140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níng</a:t>
            </a:r>
            <a:endParaRPr lang="en-US" altLang="zh-CN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3435" y="342836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冈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6280" y="2824480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gāng</a:t>
            </a:r>
            <a:endParaRPr lang="en-US" altLang="zh-CN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4282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拼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42820" y="2824480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pīn</a:t>
            </a:r>
            <a:endParaRPr lang="en-US" altLang="zh-CN" sz="320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7632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赞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39113" y="2824480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err="1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zàn</a:t>
            </a:r>
            <a:endParaRPr lang="en-US" altLang="zh-CN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9618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充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81550" y="2844800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chōng</a:t>
            </a:r>
            <a:endParaRPr lang="en-US" altLang="zh-CN" sz="3200">
              <a:latin typeface="汉语拼音" pitchFamily="34" charset="0"/>
              <a:ea typeface="楷体" panose="02010609060101010101" charset="-122"/>
              <a:cs typeface="汉语拼音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8523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插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1017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latin typeface="Calibri"/>
                <a:ea typeface="宋体" panose="02010600030101010101" pitchFamily="2" charset="-122"/>
                <a:sym typeface="+mn-ea"/>
              </a:rPr>
              <a:t>凶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85230" y="2844800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ch</a:t>
            </a:r>
            <a:r>
              <a:rPr lang="zh-CN" sz="3200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ā</a:t>
            </a:r>
            <a:endParaRPr lang="en-US" altLang="zh-CN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596336" y="2844800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err="1">
                <a:latin typeface="汉语拼音" pitchFamily="34" charset="0"/>
                <a:ea typeface="宋体" panose="02010600030101010101" pitchFamily="2" charset="-122"/>
                <a:cs typeface="汉语拼音" pitchFamily="34" charset="0"/>
                <a:sym typeface="+mn-ea"/>
              </a:rPr>
              <a:t>xiōng</a:t>
            </a:r>
            <a:endParaRPr lang="en-US" altLang="zh-CN" sz="3200">
              <a:latin typeface="汉语拼音" pitchFamily="34" charset="0"/>
              <a:ea typeface="黑体" panose="02010609060101010101" pitchFamily="49" charset="-122"/>
              <a:cs typeface="汉语拼音" pitchFamily="34" charset="0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05510" y="1866900"/>
            <a:ext cx="8624570" cy="1860550"/>
            <a:chOff x="305510" y="1866900"/>
            <a:chExt cx="8624570" cy="186055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510" y="1866900"/>
              <a:ext cx="8624570" cy="186055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9653" y="2260023"/>
              <a:ext cx="876300" cy="190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2132438" y="2462635"/>
            <a:ext cx="225425" cy="30670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940152" y="2418675"/>
            <a:ext cx="225425" cy="30670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20495" y="2896235"/>
            <a:ext cx="225425" cy="30670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59855" y="2896235"/>
            <a:ext cx="225425" cy="30670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73955" y="2896235"/>
            <a:ext cx="225425" cy="30670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05082" y="2450359"/>
            <a:ext cx="225425" cy="30670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18440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72515" y="55290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写错的字</a:t>
              </a: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47410"/>
              </p:ext>
            </p:extLst>
          </p:nvPr>
        </p:nvGraphicFramePr>
        <p:xfrm>
          <a:off x="1003300" y="18970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40537"/>
              </p:ext>
            </p:extLst>
          </p:nvPr>
        </p:nvGraphicFramePr>
        <p:xfrm>
          <a:off x="3052763" y="18970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70720"/>
              </p:ext>
            </p:extLst>
          </p:nvPr>
        </p:nvGraphicFramePr>
        <p:xfrm>
          <a:off x="5097463" y="18970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990600" y="191928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彩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色</a:t>
            </a:r>
          </a:p>
        </p:txBody>
      </p:sp>
      <p:sp>
        <p:nvSpPr>
          <p:cNvPr id="18" name="矩形 17"/>
          <p:cNvSpPr/>
          <p:nvPr/>
        </p:nvSpPr>
        <p:spPr>
          <a:xfrm>
            <a:off x="3043238" y="191928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脚 尖</a:t>
            </a:r>
          </a:p>
        </p:txBody>
      </p:sp>
      <p:sp>
        <p:nvSpPr>
          <p:cNvPr id="19" name="矩形 18"/>
          <p:cNvSpPr/>
          <p:nvPr/>
        </p:nvSpPr>
        <p:spPr>
          <a:xfrm>
            <a:off x="5068888" y="190341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雪 松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72111"/>
              </p:ext>
            </p:extLst>
          </p:nvPr>
        </p:nvGraphicFramePr>
        <p:xfrm>
          <a:off x="6905625" y="188118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6877050" y="188753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季 节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74632"/>
              </p:ext>
            </p:extLst>
          </p:nvPr>
        </p:nvGraphicFramePr>
        <p:xfrm>
          <a:off x="1016000" y="32972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71882"/>
              </p:ext>
            </p:extLst>
          </p:nvPr>
        </p:nvGraphicFramePr>
        <p:xfrm>
          <a:off x="3065463" y="32972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43340"/>
              </p:ext>
            </p:extLst>
          </p:nvPr>
        </p:nvGraphicFramePr>
        <p:xfrm>
          <a:off x="5110163" y="32972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/>
        </p:nvSpPr>
        <p:spPr>
          <a:xfrm>
            <a:off x="1003300" y="331946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梦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境</a:t>
            </a:r>
          </a:p>
        </p:txBody>
      </p:sp>
      <p:sp>
        <p:nvSpPr>
          <p:cNvPr id="29" name="矩形 28"/>
          <p:cNvSpPr/>
          <p:nvPr/>
        </p:nvSpPr>
        <p:spPr>
          <a:xfrm>
            <a:off x="3055938" y="331946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喜 欢</a:t>
            </a:r>
          </a:p>
        </p:txBody>
      </p:sp>
      <p:sp>
        <p:nvSpPr>
          <p:cNvPr id="30" name="矩形 29"/>
          <p:cNvSpPr/>
          <p:nvPr/>
        </p:nvSpPr>
        <p:spPr>
          <a:xfrm>
            <a:off x="5081588" y="3303588"/>
            <a:ext cx="1717675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童 话 </a:t>
            </a: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96"/>
              </p:ext>
            </p:extLst>
          </p:nvPr>
        </p:nvGraphicFramePr>
        <p:xfrm>
          <a:off x="6918325" y="32813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6889750" y="328771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海 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90600" y="1295400"/>
            <a:ext cx="7404591" cy="6556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0850" indent="-450850">
              <a:lnSpc>
                <a:spcPct val="150000"/>
              </a:lnSpc>
            </a:pPr>
            <a:r>
              <a:rPr lang="en-US" altLang="zh-CN" sz="2800" b="1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cǎi     sè         jiǎo    jiān       xuē   sōng      jì       jié</a:t>
            </a:r>
            <a:endParaRPr lang="zh-CN" altLang="en-US" sz="2800"/>
          </a:p>
        </p:txBody>
      </p:sp>
      <p:sp>
        <p:nvSpPr>
          <p:cNvPr id="56" name="矩形 2"/>
          <p:cNvSpPr/>
          <p:nvPr/>
        </p:nvSpPr>
        <p:spPr>
          <a:xfrm>
            <a:off x="990600" y="2725103"/>
            <a:ext cx="762099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mèng  jìng             xī     huān         tóng  huà        hǎi    biān  </a:t>
            </a:r>
            <a:endParaRPr lang="zh-CN" altLang="en-US" sz="24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8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8"/>
          <p:cNvSpPr/>
          <p:nvPr/>
        </p:nvSpPr>
        <p:spPr>
          <a:xfrm>
            <a:off x="896938" y="1127125"/>
            <a:ext cx="845343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gōng   zhǔ            bǔ   chōng          fā    míng         ā       yí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63190"/>
              </p:ext>
            </p:extLst>
          </p:nvPr>
        </p:nvGraphicFramePr>
        <p:xfrm>
          <a:off x="974725" y="172878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47636"/>
              </p:ext>
            </p:extLst>
          </p:nvPr>
        </p:nvGraphicFramePr>
        <p:xfrm>
          <a:off x="3024188" y="172878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64232"/>
              </p:ext>
            </p:extLst>
          </p:nvPr>
        </p:nvGraphicFramePr>
        <p:xfrm>
          <a:off x="5068888" y="172878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962025" y="175101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公 主</a:t>
            </a:r>
          </a:p>
        </p:txBody>
      </p:sp>
      <p:sp>
        <p:nvSpPr>
          <p:cNvPr id="19" name="矩形 18"/>
          <p:cNvSpPr/>
          <p:nvPr/>
        </p:nvSpPr>
        <p:spPr>
          <a:xfrm>
            <a:off x="3014663" y="175101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补 充</a:t>
            </a:r>
          </a:p>
        </p:txBody>
      </p:sp>
      <p:sp>
        <p:nvSpPr>
          <p:cNvPr id="23" name="矩形 22"/>
          <p:cNvSpPr/>
          <p:nvPr/>
        </p:nvSpPr>
        <p:spPr>
          <a:xfrm>
            <a:off x="5040313" y="173513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发 明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41402"/>
              </p:ext>
            </p:extLst>
          </p:nvPr>
        </p:nvGraphicFramePr>
        <p:xfrm>
          <a:off x="6877050" y="171291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6848475" y="171926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姨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70236"/>
              </p:ext>
            </p:extLst>
          </p:nvPr>
        </p:nvGraphicFramePr>
        <p:xfrm>
          <a:off x="987425" y="31289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96248"/>
              </p:ext>
            </p:extLst>
          </p:nvPr>
        </p:nvGraphicFramePr>
        <p:xfrm>
          <a:off x="3036888" y="31289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63663"/>
              </p:ext>
            </p:extLst>
          </p:nvPr>
        </p:nvGraphicFramePr>
        <p:xfrm>
          <a:off x="5081588" y="312896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974725" y="315118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忘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记</a:t>
            </a:r>
          </a:p>
        </p:txBody>
      </p:sp>
      <p:sp>
        <p:nvSpPr>
          <p:cNvPr id="30" name="矩形 29"/>
          <p:cNvSpPr/>
          <p:nvPr/>
        </p:nvSpPr>
        <p:spPr>
          <a:xfrm>
            <a:off x="3027363" y="315118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火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药</a:t>
            </a:r>
          </a:p>
        </p:txBody>
      </p:sp>
      <p:sp>
        <p:nvSpPr>
          <p:cNvPr id="31" name="矩形 30"/>
          <p:cNvSpPr/>
          <p:nvPr/>
        </p:nvSpPr>
        <p:spPr>
          <a:xfrm>
            <a:off x="5053013" y="3135313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幸 运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36062"/>
              </p:ext>
            </p:extLst>
          </p:nvPr>
        </p:nvGraphicFramePr>
        <p:xfrm>
          <a:off x="6889750" y="311308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6861175" y="3119438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胜 利</a:t>
            </a:r>
          </a:p>
        </p:txBody>
      </p:sp>
      <p:sp>
        <p:nvSpPr>
          <p:cNvPr id="10387" name="矩形 2"/>
          <p:cNvSpPr/>
          <p:nvPr/>
        </p:nvSpPr>
        <p:spPr>
          <a:xfrm>
            <a:off x="962025" y="2659063"/>
            <a:ext cx="73693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wàng    jì             huǒ    yào          xìng   yùn       shèng   lì  </a:t>
            </a:r>
            <a:endParaRPr lang="zh-CN" altLang="en-US" sz="24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5" grpId="0"/>
      <p:bldP spid="29" grpId="0"/>
      <p:bldP spid="30" grpId="0"/>
      <p:bldP spid="3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" y="1702435"/>
            <a:ext cx="7806055" cy="250126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697480" y="2546668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彩</a:t>
            </a:r>
          </a:p>
        </p:txBody>
      </p:sp>
      <p:sp>
        <p:nvSpPr>
          <p:cNvPr id="4" name="矩形 3"/>
          <p:cNvSpPr/>
          <p:nvPr/>
        </p:nvSpPr>
        <p:spPr>
          <a:xfrm>
            <a:off x="3319780" y="2546668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梦</a:t>
            </a:r>
          </a:p>
        </p:txBody>
      </p:sp>
      <p:sp>
        <p:nvSpPr>
          <p:cNvPr id="5" name="矩形 4"/>
          <p:cNvSpPr/>
          <p:nvPr/>
        </p:nvSpPr>
        <p:spPr>
          <a:xfrm>
            <a:off x="5065395" y="2546668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拉</a:t>
            </a:r>
          </a:p>
        </p:txBody>
      </p:sp>
      <p:sp>
        <p:nvSpPr>
          <p:cNvPr id="6" name="矩形 5"/>
          <p:cNvSpPr/>
          <p:nvPr/>
        </p:nvSpPr>
        <p:spPr>
          <a:xfrm>
            <a:off x="2697480" y="3489643"/>
            <a:ext cx="10775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游 戏</a:t>
            </a:r>
          </a:p>
        </p:txBody>
      </p:sp>
      <p:sp>
        <p:nvSpPr>
          <p:cNvPr id="8" name="矩形 7"/>
          <p:cNvSpPr/>
          <p:nvPr/>
        </p:nvSpPr>
        <p:spPr>
          <a:xfrm>
            <a:off x="4043680" y="348964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使劲</a:t>
            </a:r>
          </a:p>
        </p:txBody>
      </p:sp>
      <p:sp>
        <p:nvSpPr>
          <p:cNvPr id="9" name="矩形 8"/>
          <p:cNvSpPr/>
          <p:nvPr/>
        </p:nvSpPr>
        <p:spPr>
          <a:xfrm>
            <a:off x="5365750" y="3489643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</a:t>
            </a:r>
          </a:p>
        </p:txBody>
      </p:sp>
      <p:sp>
        <p:nvSpPr>
          <p:cNvPr id="10" name="矩形 9"/>
          <p:cNvSpPr/>
          <p:nvPr/>
        </p:nvSpPr>
        <p:spPr>
          <a:xfrm>
            <a:off x="6212205" y="3489643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充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流程图: 延期 18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多音字组词</a:t>
              </a:r>
            </a:p>
          </p:txBody>
        </p:sp>
      </p:grpSp>
      <p:sp>
        <p:nvSpPr>
          <p:cNvPr id="12291" name="TextBox 13"/>
          <p:cNvSpPr txBox="1"/>
          <p:nvPr/>
        </p:nvSpPr>
        <p:spPr>
          <a:xfrm>
            <a:off x="1281113" y="1866900"/>
            <a:ext cx="5699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泡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1851025" y="1649413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2293" name="TextBox 13"/>
          <p:cNvSpPr txBox="1"/>
          <p:nvPr/>
        </p:nvSpPr>
        <p:spPr>
          <a:xfrm>
            <a:off x="1263650" y="3505200"/>
            <a:ext cx="5699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乐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1833563" y="3273425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sp>
        <p:nvSpPr>
          <p:cNvPr id="12295" name="TextBox 13"/>
          <p:cNvSpPr txBox="1"/>
          <p:nvPr/>
        </p:nvSpPr>
        <p:spPr>
          <a:xfrm>
            <a:off x="4897438" y="1900238"/>
            <a:ext cx="5699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劲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5480050" y="1687513"/>
            <a:ext cx="166688" cy="949325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sp>
        <p:nvSpPr>
          <p:cNvPr id="12297" name="TextBox 13"/>
          <p:cNvSpPr txBox="1"/>
          <p:nvPr/>
        </p:nvSpPr>
        <p:spPr>
          <a:xfrm>
            <a:off x="4910138" y="3521075"/>
            <a:ext cx="5699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</a:rPr>
              <a:t>发</a:t>
            </a:r>
          </a:p>
        </p:txBody>
      </p:sp>
      <p:sp>
        <p:nvSpPr>
          <p:cNvPr id="23" name="左大括号 22"/>
          <p:cNvSpPr/>
          <p:nvPr/>
        </p:nvSpPr>
        <p:spPr>
          <a:xfrm>
            <a:off x="5480050" y="3294063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sp>
        <p:nvSpPr>
          <p:cNvPr id="12299" name="文本框 99"/>
          <p:cNvSpPr txBox="1"/>
          <p:nvPr/>
        </p:nvSpPr>
        <p:spPr>
          <a:xfrm>
            <a:off x="1851025" y="1377950"/>
            <a:ext cx="24939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</a:t>
            </a:r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pāo</a:t>
            </a:r>
            <a:r>
              <a:rPr lang="zh-CN" altLang="zh-CN" sz="2400" b="1">
                <a:latin typeface="宋体" panose="02010600030101010101" pitchFamily="2" charset="-122"/>
              </a:rPr>
              <a:t>(      )</a:t>
            </a:r>
          </a:p>
        </p:txBody>
      </p:sp>
      <p:sp>
        <p:nvSpPr>
          <p:cNvPr id="12300" name="文本框 6"/>
          <p:cNvSpPr txBox="1"/>
          <p:nvPr/>
        </p:nvSpPr>
        <p:spPr>
          <a:xfrm>
            <a:off x="2017713" y="2311400"/>
            <a:ext cx="23939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pào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1" name="文本框 7"/>
          <p:cNvSpPr txBox="1"/>
          <p:nvPr/>
        </p:nvSpPr>
        <p:spPr>
          <a:xfrm>
            <a:off x="5467350" y="1377950"/>
            <a:ext cx="20875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</a:t>
            </a:r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jìn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2" name="文本框 9"/>
          <p:cNvSpPr txBox="1"/>
          <p:nvPr/>
        </p:nvSpPr>
        <p:spPr>
          <a:xfrm>
            <a:off x="5581650" y="2311400"/>
            <a:ext cx="2181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jìng 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3" name="文本框 10"/>
          <p:cNvSpPr txBox="1"/>
          <p:nvPr/>
        </p:nvSpPr>
        <p:spPr>
          <a:xfrm>
            <a:off x="2017713" y="3001963"/>
            <a:ext cx="2192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lè</a:t>
            </a:r>
            <a:r>
              <a:rPr lang="zh-CN" altLang="zh-CN" sz="2400" b="1">
                <a:latin typeface="宋体" panose="02010600030101010101" pitchFamily="2" charset="-122"/>
              </a:rPr>
              <a:t>(      )  </a:t>
            </a:r>
          </a:p>
        </p:txBody>
      </p:sp>
      <p:sp>
        <p:nvSpPr>
          <p:cNvPr id="12304" name="文本框 11"/>
          <p:cNvSpPr txBox="1"/>
          <p:nvPr/>
        </p:nvSpPr>
        <p:spPr>
          <a:xfrm>
            <a:off x="2017713" y="3995738"/>
            <a:ext cx="21939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yuè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5" name="文本框 100"/>
          <p:cNvSpPr txBox="1"/>
          <p:nvPr/>
        </p:nvSpPr>
        <p:spPr>
          <a:xfrm>
            <a:off x="5646738" y="2987675"/>
            <a:ext cx="23828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fā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2306" name="文本框 13"/>
          <p:cNvSpPr txBox="1"/>
          <p:nvPr/>
        </p:nvSpPr>
        <p:spPr>
          <a:xfrm>
            <a:off x="5686425" y="4030663"/>
            <a:ext cx="2076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fà</a:t>
            </a:r>
            <a:r>
              <a:rPr lang="zh-CN" altLang="zh-CN" sz="2400" b="1">
                <a:latin typeface="宋体" panose="02010600030101010101" pitchFamily="2" charset="-122"/>
              </a:rPr>
              <a:t>(     )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28900" y="137795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一泡水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00338" y="2311400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泡泡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76488" y="2990850"/>
            <a:ext cx="1101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乐呵呵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71763" y="3989388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乐器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143625" y="1406525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使劲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27775" y="2341563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苍劲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45213" y="2987675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发现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84900" y="4041775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白发</a:t>
            </a:r>
            <a:endParaRPr lang="zh-CN" altLang="zh-CN" sz="24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774,&quot;width&quot;:5107}"/>
  <p:tag name="REFSHAPE" val="133889692"/>
</p:tagLst>
</file>

<file path=ppt/tags/tag2.xml><?xml version="1.0" encoding="utf-8"?>
<p:tagLst xmlns:p="http://schemas.openxmlformats.org/presentationml/2006/main">
  <p:tag name="REFSHAPE" val="133890236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179</Paragraphs>
  <Slides>35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9">
      <vt:lpstr>Arial</vt:lpstr>
      <vt:lpstr>Impact</vt:lpstr>
      <vt:lpstr>微软雅黑</vt:lpstr>
      <vt:lpstr>Times New Roman</vt:lpstr>
      <vt:lpstr>黑体</vt:lpstr>
      <vt:lpstr>Calibri</vt:lpstr>
      <vt:lpstr>Lato</vt:lpstr>
      <vt:lpstr>Open Sans</vt:lpstr>
      <vt:lpstr>楷体</vt:lpstr>
      <vt:lpstr>宋体</vt:lpstr>
      <vt:lpstr>汉语拼音</vt:lpstr>
      <vt:lpstr>方正姚体</vt:lpstr>
      <vt:lpstr>Malgun Gothic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3588.pptx</dc:title>
  <cp:revision>169</cp:revision>
  <dcterms:created xsi:type="dcterms:W3CDTF">2017-03-17T02:28:00Z</dcterms:created>
  <dcterms:modified xsi:type="dcterms:W3CDTF">2023-02-26T13:21:36Z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2052-11.1.0.9098</vt:lpwstr>
  </property>
</Properties>
</file>