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6" r:id="rId3"/>
    <p:sldId id="277" r:id="rId4"/>
    <p:sldId id="281" r:id="rId5"/>
    <p:sldId id="278" r:id="rId6"/>
    <p:sldId id="282" r:id="rId7"/>
    <p:sldId id="283" r:id="rId8"/>
    <p:sldId id="280" r:id="rId9"/>
    <p:sldId id="256" r:id="rId10"/>
    <p:sldId id="284" r:id="rId11"/>
    <p:sldId id="289" r:id="rId12"/>
    <p:sldId id="285" r:id="rId13"/>
    <p:sldId id="287" r:id="rId14"/>
    <p:sldId id="288" r:id="rId15"/>
    <p:sldId id="290" r:id="rId16"/>
    <p:sldId id="295" r:id="rId17"/>
    <p:sldId id="291" r:id="rId18"/>
    <p:sldId id="296" r:id="rId19"/>
    <p:sldId id="297" r:id="rId20"/>
    <p:sldId id="292" r:id="rId21"/>
    <p:sldId id="293" r:id="rId22"/>
    <p:sldId id="294" r:id="rId23"/>
    <p:sldId id="299" r:id="rId24"/>
    <p:sldId id="298" r:id="rId25"/>
    <p:sldId id="304" r:id="rId26"/>
    <p:sldId id="306" r:id="rId27"/>
    <p:sldId id="300" r:id="rId28"/>
    <p:sldId id="301" r:id="rId29"/>
    <p:sldId id="302" r:id="rId30"/>
    <p:sldId id="303" r:id="rId31"/>
    <p:sldId id="305" r:id="rId32"/>
    <p:sldId id="307" r:id="rId33"/>
    <p:sldId id="309" r:id="rId34"/>
    <p:sldId id="310" r:id="rId35"/>
    <p:sldId id="311" r:id="rId36"/>
    <p:sldId id="312" r:id="rId37"/>
    <p:sldId id="313" r:id="rId38"/>
    <p:sldId id="314" r:id="rId39"/>
    <p:sldId id="308" r:id="rId40"/>
    <p:sldId id="317" r:id="rId41"/>
    <p:sldId id="315" r:id="rId42"/>
    <p:sldId id="316" r:id="rId43"/>
    <p:sldId id="320" r:id="rId44"/>
    <p:sldId id="318" r:id="rId45"/>
    <p:sldId id="319" r:id="rId46"/>
    <p:sldId id="323" r:id="rId47"/>
    <p:sldId id="322" r:id="rId48"/>
    <p:sldId id="324" r:id="rId49"/>
    <p:sldId id="321" r:id="rId50"/>
    <p:sldId id="325" r:id="rId51"/>
    <p:sldId id="326" r:id="rId52"/>
    <p:sldId id="327" r:id="rId53"/>
    <p:sldId id="328" r:id="rId54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p:transition>
    <p:randomBar dir="vert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28FBF5-B338-4F9F-B816-693201518CDA}" type="datetimeFigureOut">
              <a:rPr lang="zh-CN" altLang="en-US" smtClean="0"/>
              <a:pPr/>
              <a:t>2020/2/2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F23B27-541D-4451-B2F9-E7E2A1EA2D30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randomBar dir="vert"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gif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22000" r="-2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404664"/>
            <a:ext cx="48245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统编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版教材语文三</a:t>
            </a:r>
            <a:r>
              <a:rPr lang="zh-CN" altLang="en-US" sz="2800" dirty="0">
                <a:latin typeface="黑体" pitchFamily="49" charset="-122"/>
                <a:ea typeface="黑体" pitchFamily="49" charset="-122"/>
              </a:rPr>
              <a:t>年</a:t>
            </a:r>
            <a:r>
              <a:rPr lang="zh-CN" altLang="en-US" sz="2800" dirty="0" smtClean="0">
                <a:latin typeface="黑体" pitchFamily="49" charset="-122"/>
                <a:ea typeface="黑体" pitchFamily="49" charset="-122"/>
              </a:rPr>
              <a:t>级下册</a:t>
            </a:r>
            <a:endParaRPr lang="zh-CN" altLang="en-US" sz="2800" dirty="0">
              <a:latin typeface="黑体" pitchFamily="49" charset="-122"/>
              <a:ea typeface="黑体" pitchFamily="49" charset="-122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1403648" y="1916832"/>
            <a:ext cx="6696744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22</a:t>
            </a:r>
            <a:r>
              <a:rPr lang="en-US" altLang="zh-CN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.</a:t>
            </a:r>
            <a:r>
              <a:rPr lang="zh-CN" altLang="en-US" sz="6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+mn-ea"/>
              </a:rPr>
              <a:t>我们奇妙的世界</a:t>
            </a:r>
            <a:endParaRPr lang="zh-CN" altLang="en-US" sz="60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+mn-ea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2008" y="980728"/>
            <a:ext cx="8964488" cy="38337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000"/>
              </a:lnSpc>
            </a:pP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呈现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变幻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蜡烛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诱人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圆润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乘凉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光芒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刀剑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普通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模型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endParaRPr lang="zh-CN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光辉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存在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振翅飞翔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endParaRPr lang="zh-CN" altLang="zh-CN" sz="40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000"/>
              </a:lnSpc>
            </a:pP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雕饰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余晖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闪烁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樱桃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领略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闪耀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房檐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卵石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蔚蓝色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噼噼啪啪</a:t>
            </a:r>
          </a:p>
        </p:txBody>
      </p:sp>
    </p:spTree>
  </p:cSld>
  <p:clrMapOvr>
    <a:masterClrMapping/>
  </p:clrMapOvr>
  <p:transition>
    <p:randomBar dir="vert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34000" y="4000500"/>
            <a:ext cx="3810000" cy="28575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图片 2" descr="timg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2381250" cy="249555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339752" y="404664"/>
            <a:ext cx="64807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三桅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船也称三桅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帆船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，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它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的船体结构更加合理，有三根桅，能利用</a:t>
            </a:r>
            <a:r>
              <a:rPr lang="en-US" altLang="zh-CN" sz="4000" b="1" dirty="0" smtClean="0">
                <a:latin typeface="楷体" pitchFamily="49" charset="-122"/>
                <a:ea typeface="楷体" pitchFamily="49" charset="-122"/>
              </a:rPr>
              <a:t>65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度角以内的风行驶，能装载大量生活必需品，可以在海上连续待上数月，甚至可以环绕地球航</a:t>
            </a:r>
            <a:r>
              <a:rPr lang="zh-CN" altLang="zh-CN" sz="4000" b="1" dirty="0" smtClean="0">
                <a:latin typeface="楷体" pitchFamily="49" charset="-122"/>
                <a:ea typeface="楷体" pitchFamily="49" charset="-122"/>
              </a:rPr>
              <a:t>行</a:t>
            </a:r>
            <a:r>
              <a:rPr lang="zh-CN" altLang="en-US" sz="40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en-US" sz="40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83671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导学单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：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）默读课文，思考：课文分别从哪个方面写出了天空和大地的奇妙？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）同桌交流，共同完成思维导图。</a:t>
            </a:r>
          </a:p>
          <a:p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2048" y="1120676"/>
            <a:ext cx="8172400" cy="34265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65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听写词语：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蜡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烛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普通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模型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呈现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变幻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6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诱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人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圆润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光芒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乘凉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刀剑</a:t>
            </a:r>
          </a:p>
          <a:p>
            <a:pPr>
              <a:lnSpc>
                <a:spcPts val="6500"/>
              </a:lnSpc>
            </a:pP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980728"/>
            <a:ext cx="8352928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导学单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：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轻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声读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8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自然段。你从哪些词句中感受到了天空的奇妙？划出相关的词句，想想作者是怎么把这些画面写美的？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Bar dir="vert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开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始，天空呈粉红色，慢慢地变成了蔚蓝色，太阳就像一个大火球一样升起来了。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开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始，天空呈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粉红色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，慢慢地变成了</a:t>
            </a:r>
            <a:r>
              <a:rPr lang="zh-CN" altLang="zh-CN" sz="3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蔚蓝色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，太阳就像一个大火球一样升起来了。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308891171,1874856931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94997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167182832,2967168825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4099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635037130,800663736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73585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4113310743,2736505371&amp;fm=11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774511982,3164350325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717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542631035,496626331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1268760"/>
            <a:ext cx="8496944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开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始，天空呈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粉红色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，慢慢地变成了</a:t>
            </a:r>
            <a:r>
              <a:rPr lang="zh-CN" altLang="zh-CN" sz="3600" b="1" dirty="0" smtClean="0">
                <a:solidFill>
                  <a:srgbClr val="0070C0"/>
                </a:solidFill>
                <a:latin typeface="楷体" pitchFamily="49" charset="-122"/>
                <a:ea typeface="楷体" pitchFamily="49" charset="-122"/>
              </a:rPr>
              <a:t>蔚蓝色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，太阳就像一个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大火球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一样升起来了。</a:t>
            </a: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48464" cy="28151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一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天结束了，落日的余晖不时变幻着颜色，好像有谁在天空涂上了金色、红色和紫色。</a:t>
            </a:r>
          </a:p>
          <a:p>
            <a:pPr>
              <a:lnSpc>
                <a:spcPts val="5500"/>
              </a:lnSpc>
            </a:pP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4846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一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天结束了，落日的余晖不时变幻着颜色，好像有谁在天空涂上了</a:t>
            </a:r>
            <a:r>
              <a:rPr lang="zh-CN" altLang="zh-CN" sz="3600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金色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红色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6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紫色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ts val="5500"/>
              </a:lnSpc>
            </a:pP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1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39945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442961165,886893421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204375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961923921,1455101156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31374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4197621308,813629459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409544147,171087882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124744"/>
            <a:ext cx="8748464" cy="2913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一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天结束了，落日的余晖不时变幻着颜色，好像有谁在天空涂上了</a:t>
            </a:r>
            <a:r>
              <a:rPr lang="zh-CN" altLang="zh-CN" sz="3600" b="1" dirty="0" smtClean="0">
                <a:solidFill>
                  <a:schemeClr val="accent6">
                    <a:lumMod val="75000"/>
                  </a:schemeClr>
                </a:solidFill>
                <a:latin typeface="楷体" pitchFamily="49" charset="-122"/>
                <a:ea typeface="楷体" pitchFamily="49" charset="-122"/>
              </a:rPr>
              <a:t>金色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、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红色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和</a:t>
            </a:r>
            <a:r>
              <a:rPr lang="zh-CN" altLang="zh-CN" sz="3600" b="1" dirty="0" smtClean="0">
                <a:solidFill>
                  <a:srgbClr val="7030A0"/>
                </a:solidFill>
                <a:latin typeface="楷体" pitchFamily="49" charset="-122"/>
                <a:ea typeface="楷体" pitchFamily="49" charset="-122"/>
              </a:rPr>
              <a:t>紫色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。</a:t>
            </a:r>
          </a:p>
          <a:p>
            <a:pPr>
              <a:lnSpc>
                <a:spcPts val="5500"/>
              </a:lnSpc>
            </a:pPr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时，云彩在蓝色的天空中飞行，如同经过雕饰一样，呈现出各种奇妙的形状，告诉我们许多奇妙的故事……</a:t>
            </a:r>
          </a:p>
          <a:p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79305929,3021611792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60441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249714755,518491605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1946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969678844,2973643176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729775001,1399263336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4282187405,2868064638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87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2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4016" y="1340768"/>
            <a:ext cx="8820472" cy="39042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8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云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彩在蓝色的天空中飞行，如同经过雕饰一样，有时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时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7800"/>
              </a:lnSpc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刚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刚还是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，转眼间又变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成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7800"/>
              </a:lnSpc>
            </a:pPr>
            <a:endParaRPr lang="zh-CN" altLang="en-US" dirty="0"/>
          </a:p>
        </p:txBody>
      </p:sp>
    </p:spTree>
  </p:cSld>
  <p:clrMapOvr>
    <a:masterClrMapping/>
  </p:clrMapOvr>
  <p:transition>
    <p:randomBar dir="vert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167246096,3458590898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76651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49694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时，云彩在蓝色的天空中飞行，如同经过雕饰一样，呈现出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各种奇妙的形状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，告诉我们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许多奇妙的故事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……</a:t>
            </a:r>
          </a:p>
          <a:p>
            <a:endParaRPr lang="zh-CN" altLang="en-US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4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当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云彩变得又黑又重时，雨点就会噼噼啪啪地降落到大地上。</a:t>
            </a:r>
          </a:p>
          <a:p>
            <a:pPr>
              <a:lnSpc>
                <a:spcPts val="76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雨后，我们会看到地上有许多水洼，就像有趣的镜子，映射着我们的脸。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Bar dir="vert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9592" y="1268760"/>
            <a:ext cx="7416824" cy="2920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800"/>
              </a:lnSpc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春雨绵绵，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   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7800"/>
              </a:lnSpc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暴雨如注，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 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；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7800"/>
              </a:lnSpc>
            </a:pP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5536" y="692696"/>
            <a:ext cx="8496944" cy="42678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7600"/>
              </a:lnSpc>
            </a:pP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zh-CN" altLang="en-US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当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云彩变得又黑又重时，雨点就会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噼噼啪啪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地降落到大地上。</a:t>
            </a:r>
          </a:p>
          <a:p>
            <a:pPr>
              <a:lnSpc>
                <a:spcPts val="76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	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雨后，我们会看到地上有许多水洼，就像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有趣的镜子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，映射着我们的脸。</a:t>
            </a:r>
          </a:p>
          <a:p>
            <a:endParaRPr lang="zh-CN" altLang="en-US" dirty="0"/>
          </a:p>
        </p:txBody>
      </p:sp>
    </p:spTree>
  </p:cSld>
  <p:clrMapOvr>
    <a:masterClrMapping/>
  </p:clrMapOvr>
  <p:transition>
    <p:randomBar dir="vert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640960" cy="19656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黑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夜降临了，我们看见夜空中群星闪烁，就像千千万万支极小的蜡烛在发光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633204733,2695692102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49093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196752"/>
            <a:ext cx="8640960" cy="21441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80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黑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夜降临了，我们看见夜空中群星闪烁，</a:t>
            </a:r>
            <a:r>
              <a:rPr lang="zh-CN" altLang="zh-CN" sz="3600" b="1" dirty="0" smtClean="0">
                <a:solidFill>
                  <a:srgbClr val="FF0000"/>
                </a:solidFill>
                <a:latin typeface="楷体" pitchFamily="49" charset="-122"/>
                <a:ea typeface="楷体" pitchFamily="49" charset="-122"/>
              </a:rPr>
              <a:t>就像千千万万支极小的蜡烛在发光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3528" y="764704"/>
            <a:ext cx="842493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导学单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：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自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主学习：默读课文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9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—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16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自然段，思考：不同的季节有哪些不同的奇妙之处？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组学习：组内依次发言，根据同伴发言做好记录。小组长根据季节顺序，安排组员汇报次序。</a:t>
            </a:r>
          </a:p>
          <a:p>
            <a:endParaRPr lang="zh-CN" altLang="en-US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843404881,1487433211&amp;fm=15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21572" cy="6858000"/>
          </a:xfrm>
          <a:prstGeom prst="rect">
            <a:avLst/>
          </a:prstGeom>
        </p:spPr>
      </p:pic>
      <p:pic>
        <p:nvPicPr>
          <p:cNvPr id="3" name="图片 2" descr="timg (3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4008" y="4194944"/>
            <a:ext cx="4699511" cy="2663056"/>
          </a:xfrm>
          <a:prstGeom prst="rect">
            <a:avLst/>
          </a:prstGeom>
          <a:effectLst>
            <a:softEdge rad="317500"/>
          </a:effectLst>
        </p:spPr>
      </p:pic>
    </p:spTree>
  </p:cSld>
  <p:clrMapOvr>
    <a:masterClrMapping/>
  </p:clrMapOvr>
  <p:transition>
    <p:randomBar dir="vert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503535683,3553683355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1062036" cy="738944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915884015,1716753425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611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041458804,3936025683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58556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timg (4)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64088" y="2897560"/>
            <a:ext cx="3479103" cy="3960440"/>
          </a:xfrm>
          <a:prstGeom prst="rect">
            <a:avLst/>
          </a:prstGeom>
        </p:spPr>
      </p:pic>
      <p:pic>
        <p:nvPicPr>
          <p:cNvPr id="3" name="图片 2" descr="timg (5)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16632"/>
            <a:ext cx="4788024" cy="3293792"/>
          </a:xfrm>
          <a:prstGeom prst="rect">
            <a:avLst/>
          </a:prstGeom>
        </p:spPr>
      </p:pic>
      <p:pic>
        <p:nvPicPr>
          <p:cNvPr id="4" name="图片 3" descr="u=294794223,3276319749&amp;fm=26&amp;gp=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323528" y="3573016"/>
            <a:ext cx="4788025" cy="3284984"/>
          </a:xfrm>
          <a:prstGeom prst="rect">
            <a:avLst/>
          </a:prstGeom>
        </p:spPr>
      </p:pic>
      <p:pic>
        <p:nvPicPr>
          <p:cNvPr id="6" name="图片 5" descr="u=1777691807,3556424110&amp;fm=26&amp;gp=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64088" y="186199"/>
            <a:ext cx="3456384" cy="2666737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9552" y="1268760"/>
            <a:ext cx="8244408" cy="36189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四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季的大地真是太奇妙了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！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们看到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们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听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我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们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闻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到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，</a:t>
            </a:r>
            <a:endParaRPr lang="en-US" altLang="zh-CN" sz="3600" b="1" dirty="0" smtClean="0">
              <a:latin typeface="楷体" pitchFamily="49" charset="-122"/>
              <a:ea typeface="楷体" pitchFamily="49" charset="-122"/>
            </a:endParaRPr>
          </a:p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觉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得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 </a:t>
            </a:r>
            <a:r>
              <a:rPr lang="en-US" altLang="zh-CN" sz="3600" b="1" u="sng" dirty="0" smtClean="0">
                <a:latin typeface="楷体" pitchFamily="49" charset="-122"/>
                <a:ea typeface="楷体" pitchFamily="49" charset="-122"/>
              </a:rPr>
              <a:t>   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……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544" y="1700808"/>
            <a:ext cx="7992888" cy="1404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5500"/>
              </a:lnSpc>
            </a:pP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小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练笔：仿照课文，从生活中“极普通的事物”中找到美，并写下来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。</a:t>
            </a:r>
            <a:endParaRPr lang="zh-CN" altLang="zh-CN" sz="3600" b="1" dirty="0" smtClean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2158768220,1569795900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06862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1704891686,2040337625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" y="0"/>
            <a:ext cx="9162611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u=3248817311,985819112&amp;fm=26&amp;gp=0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85544" cy="6858000"/>
          </a:xfrm>
          <a:prstGeom prst="rect">
            <a:avLst/>
          </a:prstGeom>
        </p:spPr>
      </p:pic>
    </p:spTree>
  </p:cSld>
  <p:clrMapOvr>
    <a:masterClrMapping/>
  </p:clrMapOvr>
  <p:transition>
    <p:randomBar dir="vert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23528" y="980728"/>
            <a:ext cx="8568952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3600" b="1" dirty="0">
                <a:latin typeface="楷体" pitchFamily="49" charset="-122"/>
                <a:ea typeface="楷体" pitchFamily="49" charset="-122"/>
              </a:rPr>
              <a:t>导学单</a:t>
            </a:r>
            <a:r>
              <a:rPr lang="en-US" altLang="zh-CN" sz="3600" b="1" dirty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600" b="1" dirty="0">
                <a:latin typeface="楷体" pitchFamily="49" charset="-122"/>
                <a:ea typeface="楷体" pitchFamily="49" charset="-122"/>
              </a:rPr>
              <a:t>：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1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）自由朗读课文，将句子读正确，读通顺。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2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）自学课文中的生字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读准音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,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记住形，通过查词典或联系上下文理解词语的意思。</a:t>
            </a:r>
          </a:p>
          <a:p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   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（</a:t>
            </a:r>
            <a:r>
              <a:rPr lang="en-US" altLang="zh-CN" sz="3600" b="1" dirty="0" smtClean="0">
                <a:latin typeface="楷体" pitchFamily="49" charset="-122"/>
                <a:ea typeface="楷体" pitchFamily="49" charset="-122"/>
              </a:rPr>
              <a:t>3</a:t>
            </a:r>
            <a:r>
              <a:rPr lang="zh-CN" altLang="zh-CN" sz="3600" b="1" dirty="0" smtClean="0">
                <a:latin typeface="楷体" pitchFamily="49" charset="-122"/>
                <a:ea typeface="楷体" pitchFamily="49" charset="-122"/>
              </a:rPr>
              <a:t>）不理解的地方打上问号。</a:t>
            </a:r>
            <a:endParaRPr lang="zh-CN" altLang="zh-CN" sz="3600" b="1" dirty="0">
              <a:latin typeface="楷体" pitchFamily="49" charset="-122"/>
              <a:ea typeface="楷体" pitchFamily="49" charset="-122"/>
            </a:endParaRP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107</TotalTime>
  <Words>1023</Words>
  <Application>Microsoft Office PowerPoint</Application>
  <PresentationFormat>全屏显示(4:3)</PresentationFormat>
  <Paragraphs>46</Paragraphs>
  <Slides>53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53</vt:i4>
      </vt:variant>
    </vt:vector>
  </HeadingPairs>
  <TitlesOfParts>
    <vt:vector size="54" baseType="lpstr">
      <vt:lpstr>Office 主题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幻灯片 16</vt:lpstr>
      <vt:lpstr>幻灯片 17</vt:lpstr>
      <vt:lpstr>幻灯片 18</vt:lpstr>
      <vt:lpstr>幻灯片 19</vt:lpstr>
      <vt:lpstr>幻灯片 20</vt:lpstr>
      <vt:lpstr>幻灯片 21</vt:lpstr>
      <vt:lpstr>幻灯片 22</vt:lpstr>
      <vt:lpstr>幻灯片 23</vt:lpstr>
      <vt:lpstr>幻灯片 24</vt:lpstr>
      <vt:lpstr>幻灯片 25</vt:lpstr>
      <vt:lpstr>幻灯片 26</vt:lpstr>
      <vt:lpstr>幻灯片 27</vt:lpstr>
      <vt:lpstr>幻灯片 28</vt:lpstr>
      <vt:lpstr>幻灯片 29</vt:lpstr>
      <vt:lpstr>幻灯片 30</vt:lpstr>
      <vt:lpstr>幻灯片 31</vt:lpstr>
      <vt:lpstr>幻灯片 32</vt:lpstr>
      <vt:lpstr>幻灯片 33</vt:lpstr>
      <vt:lpstr>幻灯片 34</vt:lpstr>
      <vt:lpstr>幻灯片 35</vt:lpstr>
      <vt:lpstr>幻灯片 36</vt:lpstr>
      <vt:lpstr>幻灯片 37</vt:lpstr>
      <vt:lpstr>幻灯片 38</vt:lpstr>
      <vt:lpstr>幻灯片 39</vt:lpstr>
      <vt:lpstr>幻灯片 40</vt:lpstr>
      <vt:lpstr>幻灯片 41</vt:lpstr>
      <vt:lpstr>幻灯片 42</vt:lpstr>
      <vt:lpstr>幻灯片 43</vt:lpstr>
      <vt:lpstr>幻灯片 44</vt:lpstr>
      <vt:lpstr>幻灯片 45</vt:lpstr>
      <vt:lpstr>幻灯片 46</vt:lpstr>
      <vt:lpstr>幻灯片 47</vt:lpstr>
      <vt:lpstr>幻灯片 48</vt:lpstr>
      <vt:lpstr>幻灯片 49</vt:lpstr>
      <vt:lpstr>幻灯片 50</vt:lpstr>
      <vt:lpstr>幻灯片 51</vt:lpstr>
      <vt:lpstr>幻灯片 52</vt:lpstr>
      <vt:lpstr>幻灯片 53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Administrator</dc:creator>
  <cp:lastModifiedBy>Administrator</cp:lastModifiedBy>
  <cp:revision>14</cp:revision>
  <dcterms:created xsi:type="dcterms:W3CDTF">2019-06-11T11:15:18Z</dcterms:created>
  <dcterms:modified xsi:type="dcterms:W3CDTF">2020-02-02T06:20:38Z</dcterms:modified>
</cp:coreProperties>
</file>