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333" r:id="rId2"/>
    <p:sldId id="398" r:id="rId3"/>
    <p:sldId id="338" r:id="rId4"/>
    <p:sldId id="289" r:id="rId5"/>
    <p:sldId id="291" r:id="rId6"/>
    <p:sldId id="330" r:id="rId7"/>
    <p:sldId id="381" r:id="rId8"/>
    <p:sldId id="382" r:id="rId9"/>
    <p:sldId id="383" r:id="rId10"/>
    <p:sldId id="384" r:id="rId11"/>
    <p:sldId id="386" r:id="rId12"/>
    <p:sldId id="397" r:id="rId13"/>
    <p:sldId id="387" r:id="rId14"/>
    <p:sldId id="388" r:id="rId15"/>
    <p:sldId id="389" r:id="rId16"/>
    <p:sldId id="390" r:id="rId17"/>
    <p:sldId id="391" r:id="rId18"/>
    <p:sldId id="392" r:id="rId19"/>
    <p:sldId id="393" r:id="rId20"/>
    <p:sldId id="394" r:id="rId21"/>
    <p:sldId id="329" r:id="rId22"/>
    <p:sldId id="399" r:id="rId23"/>
  </p:sldIdLst>
  <p:sldSz cx="12192000" cy="6858000"/>
  <p:notesSz cx="9144000" cy="6858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70C0"/>
    <a:srgbClr val="004376"/>
    <a:srgbClr val="005696"/>
    <a:srgbClr val="4B649F"/>
    <a:srgbClr val="6295B7"/>
    <a:srgbClr val="007DDA"/>
    <a:srgbClr val="005DA2"/>
    <a:srgbClr val="0078D2"/>
    <a:srgbClr val="003760"/>
    <a:srgbClr val="0069B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95" autoAdjust="0"/>
    <p:restoredTop sz="94414" autoAdjust="0"/>
  </p:normalViewPr>
  <p:slideViewPr>
    <p:cSldViewPr snapToGrid="0">
      <p:cViewPr>
        <p:scale>
          <a:sx n="80" d="100"/>
          <a:sy n="80" d="100"/>
        </p:scale>
        <p:origin x="-1038" y="-336"/>
      </p:cViewPr>
      <p:guideLst>
        <p:guide orient="horz" pos="323"/>
        <p:guide orient="horz" pos="4020"/>
        <p:guide orient="horz" pos="2160"/>
        <p:guide pos="459"/>
        <p:guide pos="7242"/>
        <p:guide pos="3840"/>
      </p:guideLst>
    </p:cSldViewPr>
  </p:slideViewPr>
  <p:outlineViewPr>
    <p:cViewPr>
      <p:scale>
        <a:sx n="33" d="100"/>
        <a:sy n="33" d="100"/>
      </p:scale>
      <p:origin x="0" y="-1506"/>
    </p:cViewPr>
  </p:outlineViewPr>
  <p:notesTextViewPr>
    <p:cViewPr>
      <p:scale>
        <a:sx n="1" d="1"/>
        <a:sy n="1" d="1"/>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629F5556-E76B-4593-9BC9-F3F21FF3BD6D}" type="datetimeFigureOut">
              <a:rPr lang="zh-CN" altLang="en-US" smtClean="0"/>
              <a:pPr/>
              <a:t>2020/6/9</a:t>
            </a:fld>
            <a:endParaRPr lang="zh-CN" altLang="en-US"/>
          </a:p>
        </p:txBody>
      </p:sp>
      <p:sp>
        <p:nvSpPr>
          <p:cNvPr id="4" name="页脚占位符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CD37F2D-9B40-49C7-B829-5590013A7DA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7DDE1878-0CCA-4D2F-A0AF-8989A9CBC496}" type="datetimeFigureOut">
              <a:rPr lang="zh-CN" altLang="en-US" smtClean="0"/>
              <a:pPr/>
              <a:t>2020/6/9</a:t>
            </a:fld>
            <a:endParaRPr lang="zh-CN" altLang="en-US"/>
          </a:p>
        </p:txBody>
      </p:sp>
      <p:sp>
        <p:nvSpPr>
          <p:cNvPr id="4" name="幻灯片图像占位符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49054BE-E736-4A53-ACE7-992254CDB19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9054BE-E736-4A53-ACE7-992254CDB195}"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9054BE-E736-4A53-ACE7-992254CDB195}"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9054BE-E736-4A53-ACE7-992254CDB195}"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9054BE-E736-4A53-ACE7-992254CDB195}"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9054BE-E736-4A53-ACE7-992254CDB195}"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9054BE-E736-4A53-ACE7-992254CDB195}"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9054BE-E736-4A53-ACE7-992254CDB195}"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9054BE-E736-4A53-ACE7-992254CDB195}"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9054BE-E736-4A53-ACE7-992254CDB195}"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9054BE-E736-4A53-ACE7-992254CDB195}"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9054BE-E736-4A53-ACE7-992254CDB195}"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9054BE-E736-4A53-ACE7-992254CDB195}"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9054BE-E736-4A53-ACE7-992254CDB195}"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9054BE-E736-4A53-ACE7-992254CDB195}"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9054BE-E736-4A53-ACE7-992254CDB195}" type="slidenum">
              <a:rPr lang="zh-CN" altLang="en-US" smtClean="0"/>
              <a:pPr/>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9054BE-E736-4A53-ACE7-992254CDB195}"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9054BE-E736-4A53-ACE7-992254CDB195}"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9054BE-E736-4A53-ACE7-992254CDB195}"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9054BE-E736-4A53-ACE7-992254CDB195}"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9054BE-E736-4A53-ACE7-992254CDB195}"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9054BE-E736-4A53-ACE7-992254CDB195}"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9054BE-E736-4A53-ACE7-992254CDB195}"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274636"/>
            <a:ext cx="12192000" cy="6858000"/>
          </a:xfrm>
          <a:prstGeom prst="rect">
            <a:avLst/>
          </a:prstGeom>
        </p:spPr>
      </p:pic>
      <p:sp>
        <p:nvSpPr>
          <p:cNvPr id="4" name="日期占位符 3"/>
          <p:cNvSpPr>
            <a:spLocks noGrp="1"/>
          </p:cNvSpPr>
          <p:nvPr>
            <p:ph type="dt" sz="half" idx="10"/>
          </p:nvPr>
        </p:nvSpPr>
        <p:spPr/>
        <p:txBody>
          <a:bodyPr/>
          <a:lstStyle/>
          <a:p>
            <a:fld id="{13C83705-FAB0-407D-9738-22767627435C}" type="datetime1">
              <a:rPr lang="zh-CN" altLang="en-US" smtClean="0"/>
              <a:pPr/>
              <a:t>2020/6/9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FF0199-151D-428B-8932-CF557838D6B1}" type="slidenum">
              <a:rPr lang="zh-CN" altLang="en-US" smtClean="0"/>
              <a:pPr/>
              <a:t>‹#›</a:t>
            </a:fld>
            <a:endParaRPr lang="zh-CN" altLang="en-US"/>
          </a:p>
        </p:txBody>
      </p:sp>
      <p:pic>
        <p:nvPicPr>
          <p:cNvPr id="2" name="图片 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90500" y="1523999"/>
            <a:ext cx="4359275" cy="4359275"/>
          </a:xfrm>
          <a:prstGeom prst="rect">
            <a:avLst/>
          </a:prstGeom>
        </p:spPr>
      </p:pic>
      <p:pic>
        <p:nvPicPr>
          <p:cNvPr id="7" name="图片 6"/>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377825" y="1523999"/>
            <a:ext cx="4171950" cy="417195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99F1E6F-C96F-4C31-8D16-E68FE70E9293}" type="datetime1">
              <a:rPr lang="zh-CN" altLang="en-US" smtClean="0"/>
              <a:pPr/>
              <a:t>2020/6/9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FF0199-151D-428B-8932-CF557838D6B1}"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54A8A48-5085-4A78-A424-073870777BC3}" type="datetime1">
              <a:rPr lang="zh-CN" altLang="en-US" smtClean="0"/>
              <a:pPr/>
              <a:t>2020/6/9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FF0199-151D-428B-8932-CF557838D6B1}"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自定义版式">
    <p:bg>
      <p:bgPr>
        <a:solidFill>
          <a:schemeClr val="bg1"/>
        </a:solidFill>
        <a:effectLst/>
      </p:bgPr>
    </p:bg>
    <p:spTree>
      <p:nvGrpSpPr>
        <p:cNvPr id="1" name=""/>
        <p:cNvGrpSpPr/>
        <p:nvPr/>
      </p:nvGrpSpPr>
      <p:grpSpPr>
        <a:xfrm>
          <a:off x="0" y="0"/>
          <a:ext cx="0" cy="0"/>
          <a:chOff x="0" y="0"/>
          <a:chExt cx="0" cy="0"/>
        </a:xfrm>
      </p:grpSpPr>
      <p:cxnSp>
        <p:nvCxnSpPr>
          <p:cNvPr id="2" name="直接连接符 1"/>
          <p:cNvCxnSpPr/>
          <p:nvPr userDrawn="1"/>
        </p:nvCxnSpPr>
        <p:spPr>
          <a:xfrm>
            <a:off x="0" y="804863"/>
            <a:ext cx="12192000" cy="0"/>
          </a:xfrm>
          <a:prstGeom prst="line">
            <a:avLst/>
          </a:prstGeom>
          <a:ln w="19050">
            <a:solidFill>
              <a:srgbClr val="77CF7B"/>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矩形 3"/>
          <p:cNvSpPr/>
          <p:nvPr userDrawn="1"/>
        </p:nvSpPr>
        <p:spPr>
          <a:xfrm>
            <a:off x="163513" y="161925"/>
            <a:ext cx="11864975" cy="65341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E34DBC0E-06DF-4452-B21C-13EF073AF063}" type="datetimeFigureOut">
              <a:rPr lang="zh-CN" altLang="en-US"/>
              <a:pPr/>
              <a:t>2020/6/9</a:t>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3F6EF257-9EE9-40B3-A8D5-A9E2C15138AA}" type="slidenum">
              <a:rPr lang="zh-CN" altLang="en-US"/>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b="81767"/>
          <a:stretch>
            <a:fillRect/>
          </a:stretch>
        </p:blipFill>
        <p:spPr>
          <a:xfrm>
            <a:off x="1966823" y="-702723"/>
            <a:ext cx="12192000" cy="1656272"/>
          </a:xfrm>
          <a:prstGeom prst="rect">
            <a:avLst/>
          </a:prstGeom>
        </p:spPr>
      </p:pic>
      <p:grpSp>
        <p:nvGrpSpPr>
          <p:cNvPr id="12" name="组合 18"/>
          <p:cNvGrpSpPr/>
          <p:nvPr userDrawn="1"/>
        </p:nvGrpSpPr>
        <p:grpSpPr bwMode="auto">
          <a:xfrm>
            <a:off x="133350" y="125413"/>
            <a:ext cx="639763" cy="638175"/>
            <a:chOff x="1131485" y="2234042"/>
            <a:chExt cx="1607262" cy="1607262"/>
          </a:xfrm>
        </p:grpSpPr>
        <p:sp>
          <p:nvSpPr>
            <p:cNvPr id="14" name="椭圆 13"/>
            <p:cNvSpPr/>
            <p:nvPr/>
          </p:nvSpPr>
          <p:spPr>
            <a:xfrm>
              <a:off x="1131485" y="2234042"/>
              <a:ext cx="1607262" cy="1607262"/>
            </a:xfrm>
            <a:prstGeom prst="ellipse">
              <a:avLst/>
            </a:prstGeom>
            <a:solidFill>
              <a:srgbClr val="70AD47"/>
            </a:solidFill>
            <a:ln w="1905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5" name="椭圆 14"/>
            <p:cNvSpPr/>
            <p:nvPr/>
          </p:nvSpPr>
          <p:spPr>
            <a:xfrm>
              <a:off x="1239169" y="2341991"/>
              <a:ext cx="1391895" cy="1391361"/>
            </a:xfrm>
            <a:prstGeom prst="ellipse">
              <a:avLst/>
            </a:prstGeom>
            <a:solidFill>
              <a:schemeClr val="bg1"/>
            </a:solidFill>
            <a:ln w="1905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6" name="KSO_Shape"/>
            <p:cNvSpPr>
              <a:spLocks noChangeArrowheads="1"/>
            </p:cNvSpPr>
            <p:nvPr/>
          </p:nvSpPr>
          <p:spPr bwMode="auto">
            <a:xfrm>
              <a:off x="1480150" y="2597150"/>
              <a:ext cx="909932" cy="881046"/>
            </a:xfrm>
            <a:custGeom>
              <a:avLst/>
              <a:gdLst>
                <a:gd name="T0" fmla="*/ 8267042 w 8965002"/>
                <a:gd name="T1" fmla="*/ 3603669 h 8673857"/>
                <a:gd name="T2" fmla="*/ 8503636 w 8965002"/>
                <a:gd name="T3" fmla="*/ 3603669 h 8673857"/>
                <a:gd name="T4" fmla="*/ 8894206 w 8965002"/>
                <a:gd name="T5" fmla="*/ 4343392 h 8673857"/>
                <a:gd name="T6" fmla="*/ 6963891 w 8965002"/>
                <a:gd name="T7" fmla="*/ 7249712 h 8673857"/>
                <a:gd name="T8" fmla="*/ 6509479 w 8965002"/>
                <a:gd name="T9" fmla="*/ 7475008 h 8673857"/>
                <a:gd name="T10" fmla="*/ 5375325 w 8965002"/>
                <a:gd name="T11" fmla="*/ 7475008 h 8673857"/>
                <a:gd name="T12" fmla="*/ 5375325 w 8965002"/>
                <a:gd name="T13" fmla="*/ 8391212 h 8673857"/>
                <a:gd name="T14" fmla="*/ 5225106 w 8965002"/>
                <a:gd name="T15" fmla="*/ 8639038 h 8673857"/>
                <a:gd name="T16" fmla="*/ 5086153 w 8965002"/>
                <a:gd name="T17" fmla="*/ 8672833 h 8673857"/>
                <a:gd name="T18" fmla="*/ 4909646 w 8965002"/>
                <a:gd name="T19" fmla="*/ 8620263 h 8673857"/>
                <a:gd name="T20" fmla="*/ 4027109 w 8965002"/>
                <a:gd name="T21" fmla="*/ 8023229 h 8673857"/>
                <a:gd name="T22" fmla="*/ 3163349 w 8965002"/>
                <a:gd name="T23" fmla="*/ 8620263 h 8673857"/>
                <a:gd name="T24" fmla="*/ 2847889 w 8965002"/>
                <a:gd name="T25" fmla="*/ 8639038 h 8673857"/>
                <a:gd name="T26" fmla="*/ 2686404 w 8965002"/>
                <a:gd name="T27" fmla="*/ 8391212 h 8673857"/>
                <a:gd name="T28" fmla="*/ 2686404 w 8965002"/>
                <a:gd name="T29" fmla="*/ 6100701 h 8673857"/>
                <a:gd name="T30" fmla="*/ 3170860 w 8965002"/>
                <a:gd name="T31" fmla="*/ 5131928 h 8673857"/>
                <a:gd name="T32" fmla="*/ 3324835 w 8965002"/>
                <a:gd name="T33" fmla="*/ 5090624 h 8673857"/>
                <a:gd name="T34" fmla="*/ 5690785 w 8965002"/>
                <a:gd name="T35" fmla="*/ 5090624 h 8673857"/>
                <a:gd name="T36" fmla="*/ 5367814 w 8965002"/>
                <a:gd name="T37" fmla="*/ 6280938 h 8673857"/>
                <a:gd name="T38" fmla="*/ 6227818 w 8965002"/>
                <a:gd name="T39" fmla="*/ 6280938 h 8673857"/>
                <a:gd name="T40" fmla="*/ 8267042 w 8965002"/>
                <a:gd name="T41" fmla="*/ 3603669 h 8673857"/>
                <a:gd name="T42" fmla="*/ 6109875 w 8965002"/>
                <a:gd name="T43" fmla="*/ 128 h 8673857"/>
                <a:gd name="T44" fmla="*/ 8198796 w 8965002"/>
                <a:gd name="T45" fmla="*/ 137601 h 8673857"/>
                <a:gd name="T46" fmla="*/ 8578069 w 8965002"/>
                <a:gd name="T47" fmla="*/ 884757 h 8673857"/>
                <a:gd name="T48" fmla="*/ 6208552 w 8965002"/>
                <a:gd name="T49" fmla="*/ 3974753 h 8673857"/>
                <a:gd name="T50" fmla="*/ 5780461 w 8965002"/>
                <a:gd name="T51" fmla="*/ 4177498 h 8673857"/>
                <a:gd name="T52" fmla="*/ 2209285 w 8965002"/>
                <a:gd name="T53" fmla="*/ 4177498 h 8673857"/>
                <a:gd name="T54" fmla="*/ 1150325 w 8965002"/>
                <a:gd name="T55" fmla="*/ 5476573 h 8673857"/>
                <a:gd name="T56" fmla="*/ 1799971 w 8965002"/>
                <a:gd name="T57" fmla="*/ 6223729 h 8673857"/>
                <a:gd name="T58" fmla="*/ 2085365 w 8965002"/>
                <a:gd name="T59" fmla="*/ 6280047 h 8673857"/>
                <a:gd name="T60" fmla="*/ 2085365 w 8965002"/>
                <a:gd name="T61" fmla="*/ 7473994 h 8673857"/>
                <a:gd name="T62" fmla="*/ 53813 w 8965002"/>
                <a:gd name="T63" fmla="*/ 5720619 h 8673857"/>
                <a:gd name="T64" fmla="*/ 65078 w 8965002"/>
                <a:gd name="T65" fmla="*/ 4729417 h 8673857"/>
                <a:gd name="T66" fmla="*/ 2716235 w 8965002"/>
                <a:gd name="T67" fmla="*/ 670748 h 8673857"/>
                <a:gd name="T68" fmla="*/ 3516088 w 8965002"/>
                <a:gd name="T69" fmla="*/ 227711 h 8673857"/>
                <a:gd name="T70" fmla="*/ 6109875 w 8965002"/>
                <a:gd name="T71" fmla="*/ 128 h 8673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70AD47"/>
            </a:solidFill>
            <a:ln>
              <a:noFill/>
            </a:ln>
            <a:extLst>
              <a:ext uri="{91240B29-F687-4F45-9708-019B960494DF}">
                <a14:hiddenLine xmlns="" xmlns:a14="http://schemas.microsoft.com/office/drawing/2010/main" w="9525">
                  <a:solidFill>
                    <a:srgbClr val="000000"/>
                  </a:solidFill>
                  <a:round/>
                </a14:hiddenLine>
              </a:ext>
            </a:extLst>
          </p:spPr>
          <p:txBody>
            <a:bodyPr anchor="ctr" anchorCtr="1"/>
            <a:lstStyle/>
            <a:p>
              <a:pPr eaLnBrk="0" hangingPunct="0"/>
              <a:endParaRPr lang="zh-CN" altLang="en-US">
                <a:ea typeface="宋体" panose="02010600030101010101" pitchFamily="2" charset="-122"/>
              </a:endParaRPr>
            </a:p>
          </p:txBody>
        </p:sp>
      </p:grpSp>
      <p:cxnSp>
        <p:nvCxnSpPr>
          <p:cNvPr id="18" name="直接连接符 17"/>
          <p:cNvCxnSpPr/>
          <p:nvPr userDrawn="1"/>
        </p:nvCxnSpPr>
        <p:spPr>
          <a:xfrm>
            <a:off x="0" y="825500"/>
            <a:ext cx="111760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t="31195"/>
          <a:stretch>
            <a:fillRect/>
          </a:stretch>
        </p:blipFill>
        <p:spPr>
          <a:xfrm>
            <a:off x="-95920" y="2481772"/>
            <a:ext cx="12287920" cy="471864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B6BEC02-2DAB-42FF-A037-3C319F837828}" type="datetime1">
              <a:rPr lang="zh-CN" altLang="en-US" smtClean="0"/>
              <a:pPr/>
              <a:t>2020/6/9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FF0199-151D-428B-8932-CF557838D6B1}"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5818C96-5958-497A-8E67-D546CC6357AC}" type="datetime1">
              <a:rPr lang="zh-CN" altLang="en-US" smtClean="0"/>
              <a:pPr/>
              <a:t>2020/6/9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FF0199-151D-428B-8932-CF557838D6B1}"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E84956C-7EB4-4064-8F83-71394FF389F4}" type="datetime1">
              <a:rPr lang="zh-CN" altLang="en-US" smtClean="0"/>
              <a:pPr/>
              <a:t>2020/6/9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FF0199-151D-428B-8932-CF557838D6B1}"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897F95E-1729-4849-ADCE-1DDDFD0A9503}" type="datetime1">
              <a:rPr lang="zh-CN" altLang="en-US" smtClean="0"/>
              <a:pPr/>
              <a:t>2020/6/9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FF0199-151D-428B-8932-CF557838D6B1}"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34ECA8F-C8CE-43A5-A41E-309C13060E29}" type="datetime1">
              <a:rPr lang="zh-CN" altLang="en-US" smtClean="0"/>
              <a:pPr/>
              <a:t>2020/6/9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FF0199-151D-428B-8932-CF557838D6B1}" type="slidenum">
              <a:rPr lang="zh-CN" altLang="en-US" smtClean="0"/>
              <a:pPr/>
              <a:t>‹#›</a:t>
            </a:fld>
            <a:endParaRPr lang="zh-CN" altLang="en-US"/>
          </a:p>
        </p:txBody>
      </p:sp>
      <p:pic>
        <p:nvPicPr>
          <p:cNvPr id="5" name="图片 4"/>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9812A7B-9B6E-458E-A4A1-759D5B8D4B83}" type="datetime1">
              <a:rPr lang="zh-CN" altLang="en-US" smtClean="0"/>
              <a:pPr/>
              <a:t>2020/6/9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FF0199-151D-428B-8932-CF557838D6B1}"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1BBC15E-6AC2-4F54-97AD-41668AFECE76}" type="datetime1">
              <a:rPr lang="zh-CN" altLang="en-US" smtClean="0"/>
              <a:pPr/>
              <a:t>2020/6/9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FF0199-151D-428B-8932-CF557838D6B1}"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4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A5BC83-E230-4704-9046-CA5F40037953}" type="datetime1">
              <a:rPr lang="zh-CN" altLang="en-US" smtClean="0"/>
              <a:pPr/>
              <a:t>2020/6/9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FF0199-151D-428B-8932-CF557838D6B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9.wmf"/><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49247" y="1154476"/>
            <a:ext cx="9980612" cy="4540250"/>
            <a:chOff x="930502" y="1613581"/>
            <a:chExt cx="9980612" cy="4540250"/>
          </a:xfrm>
        </p:grpSpPr>
        <p:sp>
          <p:nvSpPr>
            <p:cNvPr id="6" name="圆角矩形 5"/>
            <p:cNvSpPr/>
            <p:nvPr/>
          </p:nvSpPr>
          <p:spPr>
            <a:xfrm>
              <a:off x="1043214" y="1621518"/>
              <a:ext cx="9486900" cy="4162425"/>
            </a:xfrm>
            <a:prstGeom prst="roundRect">
              <a:avLst>
                <a:gd name="adj" fmla="val 0"/>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5" name="圆角矩形 4"/>
            <p:cNvSpPr/>
            <p:nvPr/>
          </p:nvSpPr>
          <p:spPr>
            <a:xfrm>
              <a:off x="1233714" y="1807256"/>
              <a:ext cx="9486900" cy="4162425"/>
            </a:xfrm>
            <a:prstGeom prst="roundRect">
              <a:avLst>
                <a:gd name="adj" fmla="val 0"/>
              </a:avLst>
            </a:prstGeom>
            <a:solidFill>
              <a:schemeClr val="bg1"/>
            </a:solidFill>
            <a:ln w="1905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7" name="矩形 6"/>
            <p:cNvSpPr/>
            <p:nvPr/>
          </p:nvSpPr>
          <p:spPr>
            <a:xfrm>
              <a:off x="10436452" y="5679168"/>
              <a:ext cx="474662" cy="474663"/>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8" name="矩形 7"/>
            <p:cNvSpPr/>
            <p:nvPr/>
          </p:nvSpPr>
          <p:spPr>
            <a:xfrm>
              <a:off x="10166577" y="5450568"/>
              <a:ext cx="476250" cy="474663"/>
            </a:xfrm>
            <a:prstGeom prst="rect">
              <a:avLst/>
            </a:prstGeom>
            <a:solidFill>
              <a:srgbClr val="70AD47">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9" name="矩形 8"/>
            <p:cNvSpPr/>
            <p:nvPr/>
          </p:nvSpPr>
          <p:spPr>
            <a:xfrm>
              <a:off x="930502" y="1613581"/>
              <a:ext cx="476250" cy="4762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0" name="矩形 9"/>
            <p:cNvSpPr/>
            <p:nvPr/>
          </p:nvSpPr>
          <p:spPr>
            <a:xfrm>
              <a:off x="1082902" y="1765981"/>
              <a:ext cx="476250" cy="476250"/>
            </a:xfrm>
            <a:prstGeom prst="rect">
              <a:avLst/>
            </a:prstGeom>
            <a:solidFill>
              <a:srgbClr val="70AD4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082" name="文本框 10"/>
            <p:cNvSpPr txBox="1">
              <a:spLocks noChangeArrowheads="1"/>
            </p:cNvSpPr>
            <p:nvPr/>
          </p:nvSpPr>
          <p:spPr bwMode="auto">
            <a:xfrm>
              <a:off x="1708377" y="2264456"/>
              <a:ext cx="8782050" cy="34150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4000" dirty="0">
                  <a:solidFill>
                    <a:srgbClr val="00B050"/>
                  </a:solidFill>
                </a:rPr>
                <a:t>新冠肺炎防控事迹宣讲</a:t>
              </a:r>
            </a:p>
            <a:p>
              <a:pPr algn="ctr">
                <a:lnSpc>
                  <a:spcPct val="150000"/>
                </a:lnSpc>
              </a:pPr>
              <a:endParaRPr lang="zh-CN" altLang="en-US" sz="4000" dirty="0">
                <a:solidFill>
                  <a:srgbClr val="00B050"/>
                </a:solidFill>
              </a:endParaRPr>
            </a:p>
            <a:p>
              <a:pPr algn="ctr">
                <a:lnSpc>
                  <a:spcPct val="150000"/>
                </a:lnSpc>
              </a:pPr>
              <a:r>
                <a:rPr lang="zh-CN" altLang="en-US" sz="2400" dirty="0">
                  <a:solidFill>
                    <a:srgbClr val="00B050"/>
                  </a:solidFill>
                </a:rPr>
                <a:t>忠义</a:t>
              </a:r>
              <a:r>
                <a:rPr lang="zh-CN" altLang="en-US" sz="2400">
                  <a:solidFill>
                    <a:srgbClr val="00B050"/>
                  </a:solidFill>
                </a:rPr>
                <a:t>分院 </a:t>
              </a:r>
              <a:r>
                <a:rPr lang="zh-CN" altLang="en-US" sz="2400" smtClean="0">
                  <a:solidFill>
                    <a:srgbClr val="00B050"/>
                  </a:solidFill>
                </a:rPr>
                <a:t>  曹</a:t>
              </a:r>
              <a:r>
                <a:rPr lang="zh-CN" altLang="en-US" sz="2400" dirty="0">
                  <a:solidFill>
                    <a:srgbClr val="00B050"/>
                  </a:solidFill>
                </a:rPr>
                <a:t>叶峰</a:t>
              </a:r>
              <a:endParaRPr lang="zh-CN" altLang="en-US" sz="2000" dirty="0">
                <a:solidFill>
                  <a:srgbClr val="00B050"/>
                </a:solidFill>
              </a:endParaRPr>
            </a:p>
            <a:p>
              <a:pPr algn="ctr">
                <a:lnSpc>
                  <a:spcPct val="150000"/>
                </a:lnSpc>
              </a:pPr>
              <a:endParaRPr lang="zh-CN" altLang="en-US" sz="2000" dirty="0">
                <a:solidFill>
                  <a:srgbClr val="00B050"/>
                </a:solidFill>
              </a:endParaRPr>
            </a:p>
            <a:p>
              <a:pPr algn="ctr">
                <a:lnSpc>
                  <a:spcPct val="150000"/>
                </a:lnSpc>
              </a:pPr>
              <a:endParaRPr lang="zh-CN" altLang="en-US" sz="2000" dirty="0">
                <a:solidFill>
                  <a:srgbClr val="00B050"/>
                </a:solidFill>
              </a:endParaRPr>
            </a:p>
          </p:txBody>
        </p:sp>
        <p:sp>
          <p:nvSpPr>
            <p:cNvPr id="3083" name="文本框 14"/>
            <p:cNvSpPr txBox="1">
              <a:spLocks noChangeArrowheads="1"/>
            </p:cNvSpPr>
            <p:nvPr/>
          </p:nvSpPr>
          <p:spPr bwMode="auto">
            <a:xfrm>
              <a:off x="1708377" y="3563031"/>
              <a:ext cx="309880" cy="521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endParaRPr lang="zh-CN" altLang="en-US" sz="2800" b="1">
                <a:solidFill>
                  <a:srgbClr val="70AD47"/>
                </a:solidFill>
              </a:endParaRPr>
            </a:p>
          </p:txBody>
        </p:sp>
        <p:sp>
          <p:nvSpPr>
            <p:cNvPr id="3084" name="文本框 15"/>
            <p:cNvSpPr txBox="1">
              <a:spLocks noChangeArrowheads="1"/>
            </p:cNvSpPr>
            <p:nvPr/>
          </p:nvSpPr>
          <p:spPr bwMode="auto">
            <a:xfrm>
              <a:off x="4036604" y="3442381"/>
              <a:ext cx="309880" cy="521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endParaRPr lang="zh-CN" altLang="en-US" sz="2800" b="1">
                <a:solidFill>
                  <a:srgbClr val="70AD47"/>
                </a:solidFill>
              </a:endParaRPr>
            </a:p>
          </p:txBody>
        </p:sp>
        <p:sp>
          <p:nvSpPr>
            <p:cNvPr id="3085" name="文本框 16"/>
            <p:cNvSpPr txBox="1">
              <a:spLocks noChangeArrowheads="1"/>
            </p:cNvSpPr>
            <p:nvPr/>
          </p:nvSpPr>
          <p:spPr bwMode="auto">
            <a:xfrm flipV="1">
              <a:off x="5169127" y="3745911"/>
              <a:ext cx="1861185" cy="521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endParaRPr lang="zh-CN" altLang="en-US" sz="2800" b="1">
                <a:solidFill>
                  <a:srgbClr val="70AD47"/>
                </a:solidFill>
              </a:endParaRPr>
            </a:p>
          </p:txBody>
        </p:sp>
        <p:sp>
          <p:nvSpPr>
            <p:cNvPr id="3086" name="文本框 17"/>
            <p:cNvSpPr txBox="1">
              <a:spLocks noChangeArrowheads="1"/>
            </p:cNvSpPr>
            <p:nvPr/>
          </p:nvSpPr>
          <p:spPr bwMode="auto">
            <a:xfrm>
              <a:off x="8290152" y="3563031"/>
              <a:ext cx="309880" cy="521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endParaRPr lang="zh-CN" altLang="en-US" sz="2800" b="1">
                <a:solidFill>
                  <a:srgbClr val="70AD47"/>
                </a:solidFill>
              </a:endParaRPr>
            </a:p>
          </p:txBody>
        </p:sp>
        <p:sp>
          <p:nvSpPr>
            <p:cNvPr id="3087" name="文本框 18"/>
            <p:cNvSpPr txBox="1">
              <a:spLocks noChangeArrowheads="1"/>
            </p:cNvSpPr>
            <p:nvPr/>
          </p:nvSpPr>
          <p:spPr bwMode="auto">
            <a:xfrm flipV="1">
              <a:off x="1708377" y="4145643"/>
              <a:ext cx="8561387"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endParaRPr lang="zh-CN" altLang="en-US" dirty="0">
                <a:solidFill>
                  <a:srgbClr val="808080"/>
                </a:solidFill>
              </a:endParaRPr>
            </a:p>
          </p:txBody>
        </p:sp>
      </p:gr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4"/>
          <p:cNvSpPr txBox="1">
            <a:spLocks noChangeArrowheads="1"/>
          </p:cNvSpPr>
          <p:nvPr/>
        </p:nvSpPr>
        <p:spPr bwMode="auto">
          <a:xfrm>
            <a:off x="5854700" y="3216275"/>
            <a:ext cx="5708650" cy="506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nSpc>
                <a:spcPct val="150000"/>
              </a:lnSpc>
            </a:pPr>
            <a:endParaRPr lang="zh-CN" altLang="en-US" dirty="0">
              <a:solidFill>
                <a:srgbClr val="808080"/>
              </a:solidFill>
            </a:endParaRPr>
          </a:p>
        </p:txBody>
      </p:sp>
      <p:grpSp>
        <p:nvGrpSpPr>
          <p:cNvPr id="13" name="组合 11"/>
          <p:cNvGrpSpPr/>
          <p:nvPr/>
        </p:nvGrpSpPr>
        <p:grpSpPr bwMode="auto">
          <a:xfrm>
            <a:off x="616280" y="1793011"/>
            <a:ext cx="3628800" cy="3628801"/>
            <a:chOff x="7047277" y="1943488"/>
            <a:chExt cx="2245705" cy="2244333"/>
          </a:xfrm>
        </p:grpSpPr>
        <p:sp>
          <p:nvSpPr>
            <p:cNvPr id="14" name="菱形 13"/>
            <p:cNvSpPr/>
            <p:nvPr/>
          </p:nvSpPr>
          <p:spPr>
            <a:xfrm>
              <a:off x="7047277" y="1943488"/>
              <a:ext cx="2245705" cy="2244333"/>
            </a:xfrm>
            <a:prstGeom prst="diamond">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5" name="椭圆 14"/>
            <p:cNvSpPr/>
            <p:nvPr/>
          </p:nvSpPr>
          <p:spPr>
            <a:xfrm>
              <a:off x="7475549" y="2344007"/>
              <a:ext cx="1389162" cy="1387331"/>
            </a:xfrm>
            <a:prstGeom prst="ellipse">
              <a:avLst/>
            </a:prstGeom>
            <a:solidFill>
              <a:schemeClr val="bg1"/>
            </a:solidFill>
            <a:ln w="28575">
              <a:solidFill>
                <a:schemeClr val="bg2"/>
              </a:solidFill>
            </a:ln>
            <a:effectLst>
              <a:outerShdw blurRad="190500" dist="127000"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rgbClr val="000000"/>
                </a:solidFill>
              </a:endParaRPr>
            </a:p>
          </p:txBody>
        </p:sp>
        <p:sp>
          <p:nvSpPr>
            <p:cNvPr id="16" name="KSO_Shape"/>
            <p:cNvSpPr>
              <a:spLocks noChangeArrowheads="1"/>
            </p:cNvSpPr>
            <p:nvPr/>
          </p:nvSpPr>
          <p:spPr bwMode="auto">
            <a:xfrm>
              <a:off x="7767760" y="2635303"/>
              <a:ext cx="804740" cy="804740"/>
            </a:xfrm>
            <a:custGeom>
              <a:avLst/>
              <a:gdLst>
                <a:gd name="T0" fmla="*/ 3857 w 3927"/>
                <a:gd name="T1" fmla="*/ 672 h 3928"/>
                <a:gd name="T2" fmla="*/ 3675 w 3927"/>
                <a:gd name="T3" fmla="*/ 852 h 3928"/>
                <a:gd name="T4" fmla="*/ 3070 w 3927"/>
                <a:gd name="T5" fmla="*/ 251 h 3928"/>
                <a:gd name="T6" fmla="*/ 3252 w 3927"/>
                <a:gd name="T7" fmla="*/ 70 h 3928"/>
                <a:gd name="T8" fmla="*/ 3486 w 3927"/>
                <a:gd name="T9" fmla="*/ 63 h 3928"/>
                <a:gd name="T10" fmla="*/ 3864 w 3927"/>
                <a:gd name="T11" fmla="*/ 438 h 3928"/>
                <a:gd name="T12" fmla="*/ 3857 w 3927"/>
                <a:gd name="T13" fmla="*/ 672 h 3928"/>
                <a:gd name="T14" fmla="*/ 2252 w 3927"/>
                <a:gd name="T15" fmla="*/ 2267 h 3928"/>
                <a:gd name="T16" fmla="*/ 1647 w 3927"/>
                <a:gd name="T17" fmla="*/ 1665 h 3928"/>
                <a:gd name="T18" fmla="*/ 2978 w 3927"/>
                <a:gd name="T19" fmla="*/ 342 h 3928"/>
                <a:gd name="T20" fmla="*/ 3583 w 3927"/>
                <a:gd name="T21" fmla="*/ 944 h 3928"/>
                <a:gd name="T22" fmla="*/ 2252 w 3927"/>
                <a:gd name="T23" fmla="*/ 2267 h 3928"/>
                <a:gd name="T24" fmla="*/ 2168 w 3927"/>
                <a:gd name="T25" fmla="*/ 2350 h 3928"/>
                <a:gd name="T26" fmla="*/ 1321 w 3927"/>
                <a:gd name="T27" fmla="*/ 2591 h 3928"/>
                <a:gd name="T28" fmla="*/ 1563 w 3927"/>
                <a:gd name="T29" fmla="*/ 1749 h 3928"/>
                <a:gd name="T30" fmla="*/ 2168 w 3927"/>
                <a:gd name="T31" fmla="*/ 2350 h 3928"/>
                <a:gd name="T32" fmla="*/ 770 w 3927"/>
                <a:gd name="T33" fmla="*/ 495 h 3928"/>
                <a:gd name="T34" fmla="*/ 392 w 3927"/>
                <a:gd name="T35" fmla="*/ 874 h 3928"/>
                <a:gd name="T36" fmla="*/ 392 w 3927"/>
                <a:gd name="T37" fmla="*/ 3158 h 3928"/>
                <a:gd name="T38" fmla="*/ 770 w 3927"/>
                <a:gd name="T39" fmla="*/ 3536 h 3928"/>
                <a:gd name="T40" fmla="*/ 3055 w 3927"/>
                <a:gd name="T41" fmla="*/ 3536 h 3928"/>
                <a:gd name="T42" fmla="*/ 3433 w 3927"/>
                <a:gd name="T43" fmla="*/ 3158 h 3928"/>
                <a:gd name="T44" fmla="*/ 3433 w 3927"/>
                <a:gd name="T45" fmla="*/ 1657 h 3928"/>
                <a:gd name="T46" fmla="*/ 3824 w 3927"/>
                <a:gd name="T47" fmla="*/ 1278 h 3928"/>
                <a:gd name="T48" fmla="*/ 3824 w 3927"/>
                <a:gd name="T49" fmla="*/ 3297 h 3928"/>
                <a:gd name="T50" fmla="*/ 3181 w 3927"/>
                <a:gd name="T51" fmla="*/ 3928 h 3928"/>
                <a:gd name="T52" fmla="*/ 631 w 3927"/>
                <a:gd name="T53" fmla="*/ 3928 h 3928"/>
                <a:gd name="T54" fmla="*/ 0 w 3927"/>
                <a:gd name="T55" fmla="*/ 3297 h 3928"/>
                <a:gd name="T56" fmla="*/ 0 w 3927"/>
                <a:gd name="T57" fmla="*/ 773 h 3928"/>
                <a:gd name="T58" fmla="*/ 631 w 3927"/>
                <a:gd name="T59" fmla="*/ 103 h 3928"/>
                <a:gd name="T60" fmla="*/ 2650 w 3927"/>
                <a:gd name="T61" fmla="*/ 103 h 3928"/>
                <a:gd name="T62" fmla="*/ 2271 w 3927"/>
                <a:gd name="T63" fmla="*/ 495 h 3928"/>
                <a:gd name="T64" fmla="*/ 770 w 3927"/>
                <a:gd name="T65" fmla="*/ 495 h 3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rgbClr val="70AD47"/>
            </a:solidFill>
            <a:ln>
              <a:noFill/>
            </a:ln>
            <a:effectLst/>
            <a:extLst>
              <a:ext uri="{91240B29-F687-4F45-9708-019B960494DF}">
                <a14:hiddenLine xmlns="" xmlns:a14="http://schemas.microsoft.com/office/drawing/2010/main" w="9525">
                  <a:solidFill>
                    <a:srgbClr val="000000"/>
                  </a:solidFill>
                  <a:round/>
                </a14:hiddenLine>
              </a:ext>
            </a:extLst>
          </p:spPr>
          <p:txBody>
            <a:bodyPr anchor="ctr" anchorCtr="1"/>
            <a:lstStyle/>
            <a:p>
              <a:pPr eaLnBrk="0" hangingPunct="0"/>
              <a:endParaRPr lang="zh-CN" altLang="en-US">
                <a:ea typeface="宋体" panose="02010600030101010101" pitchFamily="2" charset="-122"/>
              </a:endParaRPr>
            </a:p>
          </p:txBody>
        </p:sp>
      </p:grpSp>
      <p:sp>
        <p:nvSpPr>
          <p:cNvPr id="100" name="文本框 99"/>
          <p:cNvSpPr txBox="1"/>
          <p:nvPr/>
        </p:nvSpPr>
        <p:spPr>
          <a:xfrm>
            <a:off x="4958131" y="2235703"/>
            <a:ext cx="5599034" cy="2308324"/>
          </a:xfrm>
          <a:prstGeom prst="rect">
            <a:avLst/>
          </a:prstGeom>
          <a:noFill/>
          <a:ln w="9525">
            <a:noFill/>
          </a:ln>
        </p:spPr>
        <p:txBody>
          <a:bodyPr wrap="square">
            <a:spAutoFit/>
          </a:bodyPr>
          <a:lstStyle/>
          <a:p>
            <a:pPr indent="266700"/>
            <a:r>
              <a:rPr lang="en-US" altLang="zh-CN" sz="1600" b="1" dirty="0">
                <a:solidFill>
                  <a:schemeClr val="accent6"/>
                </a:solidFill>
                <a:ea typeface="宋体" panose="02010600030101010101" pitchFamily="2" charset="-122"/>
              </a:rPr>
              <a:t>  </a:t>
            </a:r>
            <a:r>
              <a:rPr lang="zh-CN" sz="1600" b="1" dirty="0">
                <a:solidFill>
                  <a:schemeClr val="accent6"/>
                </a:solidFill>
                <a:ea typeface="宋体" panose="02010600030101010101" pitchFamily="2" charset="-122"/>
              </a:rPr>
              <a:t>在这场新冠疫情防控工作中，我院在人员不足的情况下，大家都积极投入新冠肺炎防控工作，责无旁贷，冲锋在前，勇于担当，无论是院内预检分诊、还是院外高速路上测量体温、观察点值班、体液采集等都任劳任怨、尽职尽责。</a:t>
            </a:r>
            <a:r>
              <a:rPr lang="en-US" sz="1600" b="1" dirty="0">
                <a:solidFill>
                  <a:schemeClr val="accent6"/>
                </a:solidFill>
                <a:latin typeface="宋体" panose="02010600030101010101" pitchFamily="2" charset="-122"/>
              </a:rPr>
              <a:t> </a:t>
            </a:r>
            <a:r>
              <a:rPr lang="zh-CN" sz="1600" b="1" dirty="0">
                <a:solidFill>
                  <a:schemeClr val="accent6"/>
                </a:solidFill>
                <a:ea typeface="宋体" panose="02010600030101010101" pitchFamily="2" charset="-122"/>
              </a:rPr>
              <a:t>我院青年医生孙为为阑尾炎发作，但是他没有退缩，坚持白天上班，晚上输液治疗，忍受病痛，虽然辛苦但是毫无怨言，不负昭华，痊释了当代青年以生命践行使命，用爱心守护家园责任和担当。坚持敢于斗争、善于斗争，打赢这场疫情防控阻击战，战胜新长征路上的一切艰难险阻。</a:t>
            </a:r>
            <a:endParaRPr lang="zh-CN" altLang="en-US" sz="1600" b="1" dirty="0">
              <a:solidFill>
                <a:schemeClr val="accent6"/>
              </a:solidFill>
              <a:ea typeface="宋体" panose="02010600030101010101"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4"/>
          <p:cNvSpPr txBox="1">
            <a:spLocks noChangeArrowheads="1"/>
          </p:cNvSpPr>
          <p:nvPr/>
        </p:nvSpPr>
        <p:spPr bwMode="auto">
          <a:xfrm>
            <a:off x="5854700" y="3216275"/>
            <a:ext cx="5708650" cy="506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nSpc>
                <a:spcPct val="150000"/>
              </a:lnSpc>
            </a:pPr>
            <a:endParaRPr lang="zh-CN" altLang="en-US" dirty="0">
              <a:solidFill>
                <a:srgbClr val="808080"/>
              </a:solidFill>
            </a:endParaRPr>
          </a:p>
        </p:txBody>
      </p:sp>
      <p:grpSp>
        <p:nvGrpSpPr>
          <p:cNvPr id="13" name="组合 11"/>
          <p:cNvGrpSpPr/>
          <p:nvPr/>
        </p:nvGrpSpPr>
        <p:grpSpPr bwMode="auto">
          <a:xfrm>
            <a:off x="616280" y="1793011"/>
            <a:ext cx="3628800" cy="3628801"/>
            <a:chOff x="7047277" y="1943488"/>
            <a:chExt cx="2245705" cy="2244333"/>
          </a:xfrm>
        </p:grpSpPr>
        <p:sp>
          <p:nvSpPr>
            <p:cNvPr id="14" name="菱形 13"/>
            <p:cNvSpPr/>
            <p:nvPr/>
          </p:nvSpPr>
          <p:spPr>
            <a:xfrm>
              <a:off x="7047277" y="1943488"/>
              <a:ext cx="2245705" cy="2244333"/>
            </a:xfrm>
            <a:prstGeom prst="diamond">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5" name="椭圆 14"/>
            <p:cNvSpPr/>
            <p:nvPr/>
          </p:nvSpPr>
          <p:spPr>
            <a:xfrm>
              <a:off x="7475549" y="2344007"/>
              <a:ext cx="1389162" cy="1387331"/>
            </a:xfrm>
            <a:prstGeom prst="ellipse">
              <a:avLst/>
            </a:prstGeom>
            <a:solidFill>
              <a:schemeClr val="bg1"/>
            </a:solidFill>
            <a:ln w="28575">
              <a:solidFill>
                <a:schemeClr val="bg2"/>
              </a:solidFill>
            </a:ln>
            <a:effectLst>
              <a:outerShdw blurRad="190500" dist="127000"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rgbClr val="000000"/>
                </a:solidFill>
              </a:endParaRPr>
            </a:p>
          </p:txBody>
        </p:sp>
        <p:sp>
          <p:nvSpPr>
            <p:cNvPr id="16" name="KSO_Shape"/>
            <p:cNvSpPr>
              <a:spLocks noChangeArrowheads="1"/>
            </p:cNvSpPr>
            <p:nvPr/>
          </p:nvSpPr>
          <p:spPr bwMode="auto">
            <a:xfrm>
              <a:off x="7767760" y="2635303"/>
              <a:ext cx="804740" cy="804740"/>
            </a:xfrm>
            <a:custGeom>
              <a:avLst/>
              <a:gdLst>
                <a:gd name="T0" fmla="*/ 3857 w 3927"/>
                <a:gd name="T1" fmla="*/ 672 h 3928"/>
                <a:gd name="T2" fmla="*/ 3675 w 3927"/>
                <a:gd name="T3" fmla="*/ 852 h 3928"/>
                <a:gd name="T4" fmla="*/ 3070 w 3927"/>
                <a:gd name="T5" fmla="*/ 251 h 3928"/>
                <a:gd name="T6" fmla="*/ 3252 w 3927"/>
                <a:gd name="T7" fmla="*/ 70 h 3928"/>
                <a:gd name="T8" fmla="*/ 3486 w 3927"/>
                <a:gd name="T9" fmla="*/ 63 h 3928"/>
                <a:gd name="T10" fmla="*/ 3864 w 3927"/>
                <a:gd name="T11" fmla="*/ 438 h 3928"/>
                <a:gd name="T12" fmla="*/ 3857 w 3927"/>
                <a:gd name="T13" fmla="*/ 672 h 3928"/>
                <a:gd name="T14" fmla="*/ 2252 w 3927"/>
                <a:gd name="T15" fmla="*/ 2267 h 3928"/>
                <a:gd name="T16" fmla="*/ 1647 w 3927"/>
                <a:gd name="T17" fmla="*/ 1665 h 3928"/>
                <a:gd name="T18" fmla="*/ 2978 w 3927"/>
                <a:gd name="T19" fmla="*/ 342 h 3928"/>
                <a:gd name="T20" fmla="*/ 3583 w 3927"/>
                <a:gd name="T21" fmla="*/ 944 h 3928"/>
                <a:gd name="T22" fmla="*/ 2252 w 3927"/>
                <a:gd name="T23" fmla="*/ 2267 h 3928"/>
                <a:gd name="T24" fmla="*/ 2168 w 3927"/>
                <a:gd name="T25" fmla="*/ 2350 h 3928"/>
                <a:gd name="T26" fmla="*/ 1321 w 3927"/>
                <a:gd name="T27" fmla="*/ 2591 h 3928"/>
                <a:gd name="T28" fmla="*/ 1563 w 3927"/>
                <a:gd name="T29" fmla="*/ 1749 h 3928"/>
                <a:gd name="T30" fmla="*/ 2168 w 3927"/>
                <a:gd name="T31" fmla="*/ 2350 h 3928"/>
                <a:gd name="T32" fmla="*/ 770 w 3927"/>
                <a:gd name="T33" fmla="*/ 495 h 3928"/>
                <a:gd name="T34" fmla="*/ 392 w 3927"/>
                <a:gd name="T35" fmla="*/ 874 h 3928"/>
                <a:gd name="T36" fmla="*/ 392 w 3927"/>
                <a:gd name="T37" fmla="*/ 3158 h 3928"/>
                <a:gd name="T38" fmla="*/ 770 w 3927"/>
                <a:gd name="T39" fmla="*/ 3536 h 3928"/>
                <a:gd name="T40" fmla="*/ 3055 w 3927"/>
                <a:gd name="T41" fmla="*/ 3536 h 3928"/>
                <a:gd name="T42" fmla="*/ 3433 w 3927"/>
                <a:gd name="T43" fmla="*/ 3158 h 3928"/>
                <a:gd name="T44" fmla="*/ 3433 w 3927"/>
                <a:gd name="T45" fmla="*/ 1657 h 3928"/>
                <a:gd name="T46" fmla="*/ 3824 w 3927"/>
                <a:gd name="T47" fmla="*/ 1278 h 3928"/>
                <a:gd name="T48" fmla="*/ 3824 w 3927"/>
                <a:gd name="T49" fmla="*/ 3297 h 3928"/>
                <a:gd name="T50" fmla="*/ 3181 w 3927"/>
                <a:gd name="T51" fmla="*/ 3928 h 3928"/>
                <a:gd name="T52" fmla="*/ 631 w 3927"/>
                <a:gd name="T53" fmla="*/ 3928 h 3928"/>
                <a:gd name="T54" fmla="*/ 0 w 3927"/>
                <a:gd name="T55" fmla="*/ 3297 h 3928"/>
                <a:gd name="T56" fmla="*/ 0 w 3927"/>
                <a:gd name="T57" fmla="*/ 773 h 3928"/>
                <a:gd name="T58" fmla="*/ 631 w 3927"/>
                <a:gd name="T59" fmla="*/ 103 h 3928"/>
                <a:gd name="T60" fmla="*/ 2650 w 3927"/>
                <a:gd name="T61" fmla="*/ 103 h 3928"/>
                <a:gd name="T62" fmla="*/ 2271 w 3927"/>
                <a:gd name="T63" fmla="*/ 495 h 3928"/>
                <a:gd name="T64" fmla="*/ 770 w 3927"/>
                <a:gd name="T65" fmla="*/ 495 h 3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rgbClr val="70AD47"/>
            </a:solidFill>
            <a:ln>
              <a:noFill/>
            </a:ln>
            <a:effectLst/>
            <a:extLst>
              <a:ext uri="{91240B29-F687-4F45-9708-019B960494DF}">
                <a14:hiddenLine xmlns="" xmlns:a14="http://schemas.microsoft.com/office/drawing/2010/main" w="9525">
                  <a:solidFill>
                    <a:srgbClr val="000000"/>
                  </a:solidFill>
                  <a:round/>
                </a14:hiddenLine>
              </a:ext>
            </a:extLst>
          </p:spPr>
          <p:txBody>
            <a:bodyPr anchor="ctr" anchorCtr="1"/>
            <a:lstStyle/>
            <a:p>
              <a:pPr eaLnBrk="0" hangingPunct="0"/>
              <a:endParaRPr lang="zh-CN" altLang="en-US">
                <a:ea typeface="宋体" panose="02010600030101010101" pitchFamily="2" charset="-122"/>
              </a:endParaRPr>
            </a:p>
          </p:txBody>
        </p:sp>
      </p:grpSp>
      <p:sp>
        <p:nvSpPr>
          <p:cNvPr id="100" name="文本框 99"/>
          <p:cNvSpPr txBox="1"/>
          <p:nvPr/>
        </p:nvSpPr>
        <p:spPr>
          <a:xfrm>
            <a:off x="4902737" y="1874371"/>
            <a:ext cx="5690054" cy="3293209"/>
          </a:xfrm>
          <a:prstGeom prst="rect">
            <a:avLst/>
          </a:prstGeom>
          <a:noFill/>
          <a:ln w="9525">
            <a:noFill/>
          </a:ln>
        </p:spPr>
        <p:txBody>
          <a:bodyPr wrap="square">
            <a:spAutoFit/>
          </a:bodyPr>
          <a:lstStyle/>
          <a:p>
            <a:pPr indent="333375"/>
            <a:r>
              <a:rPr lang="zh-CN" sz="1600" b="1" dirty="0">
                <a:solidFill>
                  <a:schemeClr val="accent6"/>
                </a:solidFill>
                <a:ea typeface="宋体" panose="02010600030101010101" pitchFamily="2" charset="-122"/>
              </a:rPr>
              <a:t>习近平总书记在北京调研指导新型冠状病毒肺炎疫情防控工作时指出，</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广大医务工作者一定要坚持下去，发扬特别能吃苦、特别能战斗的精神，发挥火线上的中流砥柱作用</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。这句话激励和温暖了无数人的心，不仅只是对广大医务人员的加油打气，也让全国人民更加坚定了前行的步伐，更是增加了广大群众和患者与疫情对抗的信心，相信我们在党中央的带领下，必将迎来春暖花开。</a:t>
            </a:r>
            <a:endParaRPr lang="en-US" sz="1600" b="1" dirty="0">
              <a:solidFill>
                <a:schemeClr val="accent6"/>
              </a:solidFill>
              <a:latin typeface="宋体" panose="02010600030101010101" pitchFamily="2" charset="-122"/>
            </a:endParaRPr>
          </a:p>
          <a:p>
            <a:r>
              <a:rPr lang="en-US" sz="1600" b="1" dirty="0">
                <a:solidFill>
                  <a:schemeClr val="accent6"/>
                </a:solidFill>
                <a:latin typeface="宋体" panose="02010600030101010101" pitchFamily="2" charset="-122"/>
              </a:rPr>
              <a:t> </a:t>
            </a:r>
            <a:endParaRPr lang="zh-CN" sz="1600" b="1" dirty="0">
              <a:solidFill>
                <a:schemeClr val="accent6"/>
              </a:solidFill>
              <a:ea typeface="宋体" panose="02010600030101010101" pitchFamily="2" charset="-122"/>
            </a:endParaRPr>
          </a:p>
          <a:p>
            <a:r>
              <a:rPr lang="zh-CN" sz="1600" b="1" dirty="0">
                <a:solidFill>
                  <a:schemeClr val="accent6"/>
                </a:solidFill>
                <a:ea typeface="宋体" panose="02010600030101010101" pitchFamily="2" charset="-122"/>
              </a:rPr>
              <a:t>       抗</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疫</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战场上，有人剪去长发，有人收拾行装，有人立下铮铮誓言</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他们都不一样，又都一样，在这场全民战</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疫</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中，他们同呼吸、共命运、心连心，凝聚起全民战</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疫</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的磅礴力量</a:t>
            </a:r>
            <a:r>
              <a:rPr lang="en-US" sz="1600" b="1" dirty="0">
                <a:solidFill>
                  <a:schemeClr val="accent6"/>
                </a:solidFill>
                <a:latin typeface="Times New Roman" panose="02020603050405020304" charset="0"/>
              </a:rPr>
              <a:t>!</a:t>
            </a:r>
          </a:p>
          <a:p>
            <a:r>
              <a:rPr lang="en-US" sz="1600" b="0" dirty="0">
                <a:solidFill>
                  <a:schemeClr val="accent6"/>
                </a:solidFill>
                <a:latin typeface="Times New Roman" panose="02020603050405020304" charset="0"/>
              </a:rPr>
              <a:t> </a:t>
            </a:r>
            <a:endParaRPr lang="en-US" altLang="en-US" sz="1600" b="0" dirty="0">
              <a:solidFill>
                <a:schemeClr val="accent6"/>
              </a:solidFill>
              <a:latin typeface="Times New Roman" panose="02020603050405020304"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4"/>
          <p:cNvSpPr txBox="1">
            <a:spLocks noChangeArrowheads="1"/>
          </p:cNvSpPr>
          <p:nvPr/>
        </p:nvSpPr>
        <p:spPr bwMode="auto">
          <a:xfrm>
            <a:off x="5854700" y="3216275"/>
            <a:ext cx="5708650" cy="506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nSpc>
                <a:spcPct val="150000"/>
              </a:lnSpc>
            </a:pPr>
            <a:endParaRPr lang="zh-CN" altLang="en-US" dirty="0">
              <a:solidFill>
                <a:srgbClr val="808080"/>
              </a:solidFill>
            </a:endParaRPr>
          </a:p>
        </p:txBody>
      </p:sp>
      <p:grpSp>
        <p:nvGrpSpPr>
          <p:cNvPr id="13" name="组合 11"/>
          <p:cNvGrpSpPr/>
          <p:nvPr/>
        </p:nvGrpSpPr>
        <p:grpSpPr bwMode="auto">
          <a:xfrm>
            <a:off x="616280" y="1793011"/>
            <a:ext cx="3628800" cy="3628801"/>
            <a:chOff x="7047277" y="1943488"/>
            <a:chExt cx="2245705" cy="2244333"/>
          </a:xfrm>
        </p:grpSpPr>
        <p:sp>
          <p:nvSpPr>
            <p:cNvPr id="14" name="菱形 13"/>
            <p:cNvSpPr/>
            <p:nvPr/>
          </p:nvSpPr>
          <p:spPr>
            <a:xfrm>
              <a:off x="7047277" y="1943488"/>
              <a:ext cx="2245705" cy="2244333"/>
            </a:xfrm>
            <a:prstGeom prst="diamond">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5" name="椭圆 14"/>
            <p:cNvSpPr/>
            <p:nvPr/>
          </p:nvSpPr>
          <p:spPr>
            <a:xfrm>
              <a:off x="7475549" y="2344007"/>
              <a:ext cx="1389162" cy="1387331"/>
            </a:xfrm>
            <a:prstGeom prst="ellipse">
              <a:avLst/>
            </a:prstGeom>
            <a:solidFill>
              <a:schemeClr val="bg1"/>
            </a:solidFill>
            <a:ln w="28575">
              <a:solidFill>
                <a:schemeClr val="bg2"/>
              </a:solidFill>
            </a:ln>
            <a:effectLst>
              <a:outerShdw blurRad="190500" dist="127000"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rgbClr val="000000"/>
                </a:solidFill>
              </a:endParaRPr>
            </a:p>
          </p:txBody>
        </p:sp>
        <p:sp>
          <p:nvSpPr>
            <p:cNvPr id="16" name="KSO_Shape"/>
            <p:cNvSpPr>
              <a:spLocks noChangeArrowheads="1"/>
            </p:cNvSpPr>
            <p:nvPr/>
          </p:nvSpPr>
          <p:spPr bwMode="auto">
            <a:xfrm>
              <a:off x="7767760" y="2635303"/>
              <a:ext cx="804740" cy="804740"/>
            </a:xfrm>
            <a:custGeom>
              <a:avLst/>
              <a:gdLst>
                <a:gd name="T0" fmla="*/ 3857 w 3927"/>
                <a:gd name="T1" fmla="*/ 672 h 3928"/>
                <a:gd name="T2" fmla="*/ 3675 w 3927"/>
                <a:gd name="T3" fmla="*/ 852 h 3928"/>
                <a:gd name="T4" fmla="*/ 3070 w 3927"/>
                <a:gd name="T5" fmla="*/ 251 h 3928"/>
                <a:gd name="T6" fmla="*/ 3252 w 3927"/>
                <a:gd name="T7" fmla="*/ 70 h 3928"/>
                <a:gd name="T8" fmla="*/ 3486 w 3927"/>
                <a:gd name="T9" fmla="*/ 63 h 3928"/>
                <a:gd name="T10" fmla="*/ 3864 w 3927"/>
                <a:gd name="T11" fmla="*/ 438 h 3928"/>
                <a:gd name="T12" fmla="*/ 3857 w 3927"/>
                <a:gd name="T13" fmla="*/ 672 h 3928"/>
                <a:gd name="T14" fmla="*/ 2252 w 3927"/>
                <a:gd name="T15" fmla="*/ 2267 h 3928"/>
                <a:gd name="T16" fmla="*/ 1647 w 3927"/>
                <a:gd name="T17" fmla="*/ 1665 h 3928"/>
                <a:gd name="T18" fmla="*/ 2978 w 3927"/>
                <a:gd name="T19" fmla="*/ 342 h 3928"/>
                <a:gd name="T20" fmla="*/ 3583 w 3927"/>
                <a:gd name="T21" fmla="*/ 944 h 3928"/>
                <a:gd name="T22" fmla="*/ 2252 w 3927"/>
                <a:gd name="T23" fmla="*/ 2267 h 3928"/>
                <a:gd name="T24" fmla="*/ 2168 w 3927"/>
                <a:gd name="T25" fmla="*/ 2350 h 3928"/>
                <a:gd name="T26" fmla="*/ 1321 w 3927"/>
                <a:gd name="T27" fmla="*/ 2591 h 3928"/>
                <a:gd name="T28" fmla="*/ 1563 w 3927"/>
                <a:gd name="T29" fmla="*/ 1749 h 3928"/>
                <a:gd name="T30" fmla="*/ 2168 w 3927"/>
                <a:gd name="T31" fmla="*/ 2350 h 3928"/>
                <a:gd name="T32" fmla="*/ 770 w 3927"/>
                <a:gd name="T33" fmla="*/ 495 h 3928"/>
                <a:gd name="T34" fmla="*/ 392 w 3927"/>
                <a:gd name="T35" fmla="*/ 874 h 3928"/>
                <a:gd name="T36" fmla="*/ 392 w 3927"/>
                <a:gd name="T37" fmla="*/ 3158 h 3928"/>
                <a:gd name="T38" fmla="*/ 770 w 3927"/>
                <a:gd name="T39" fmla="*/ 3536 h 3928"/>
                <a:gd name="T40" fmla="*/ 3055 w 3927"/>
                <a:gd name="T41" fmla="*/ 3536 h 3928"/>
                <a:gd name="T42" fmla="*/ 3433 w 3927"/>
                <a:gd name="T43" fmla="*/ 3158 h 3928"/>
                <a:gd name="T44" fmla="*/ 3433 w 3927"/>
                <a:gd name="T45" fmla="*/ 1657 h 3928"/>
                <a:gd name="T46" fmla="*/ 3824 w 3927"/>
                <a:gd name="T47" fmla="*/ 1278 h 3928"/>
                <a:gd name="T48" fmla="*/ 3824 w 3927"/>
                <a:gd name="T49" fmla="*/ 3297 h 3928"/>
                <a:gd name="T50" fmla="*/ 3181 w 3927"/>
                <a:gd name="T51" fmla="*/ 3928 h 3928"/>
                <a:gd name="T52" fmla="*/ 631 w 3927"/>
                <a:gd name="T53" fmla="*/ 3928 h 3928"/>
                <a:gd name="T54" fmla="*/ 0 w 3927"/>
                <a:gd name="T55" fmla="*/ 3297 h 3928"/>
                <a:gd name="T56" fmla="*/ 0 w 3927"/>
                <a:gd name="T57" fmla="*/ 773 h 3928"/>
                <a:gd name="T58" fmla="*/ 631 w 3927"/>
                <a:gd name="T59" fmla="*/ 103 h 3928"/>
                <a:gd name="T60" fmla="*/ 2650 w 3927"/>
                <a:gd name="T61" fmla="*/ 103 h 3928"/>
                <a:gd name="T62" fmla="*/ 2271 w 3927"/>
                <a:gd name="T63" fmla="*/ 495 h 3928"/>
                <a:gd name="T64" fmla="*/ 770 w 3927"/>
                <a:gd name="T65" fmla="*/ 495 h 3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rgbClr val="70AD47"/>
            </a:solidFill>
            <a:ln>
              <a:noFill/>
            </a:ln>
            <a:effectLst/>
            <a:extLst>
              <a:ext uri="{91240B29-F687-4F45-9708-019B960494DF}">
                <a14:hiddenLine xmlns="" xmlns:a14="http://schemas.microsoft.com/office/drawing/2010/main" w="9525">
                  <a:solidFill>
                    <a:srgbClr val="000000"/>
                  </a:solidFill>
                  <a:round/>
                </a14:hiddenLine>
              </a:ext>
            </a:extLst>
          </p:spPr>
          <p:txBody>
            <a:bodyPr anchor="ctr" anchorCtr="1"/>
            <a:lstStyle/>
            <a:p>
              <a:pPr eaLnBrk="0" hangingPunct="0"/>
              <a:endParaRPr lang="zh-CN" altLang="en-US">
                <a:ea typeface="宋体" panose="02010600030101010101" pitchFamily="2" charset="-122"/>
              </a:endParaRPr>
            </a:p>
          </p:txBody>
        </p:sp>
      </p:grpSp>
      <p:sp>
        <p:nvSpPr>
          <p:cNvPr id="100" name="文本框 99"/>
          <p:cNvSpPr txBox="1"/>
          <p:nvPr/>
        </p:nvSpPr>
        <p:spPr>
          <a:xfrm>
            <a:off x="4712731" y="1601239"/>
            <a:ext cx="5903809" cy="3046988"/>
          </a:xfrm>
          <a:prstGeom prst="rect">
            <a:avLst/>
          </a:prstGeom>
          <a:noFill/>
          <a:ln w="9525">
            <a:noFill/>
          </a:ln>
        </p:spPr>
        <p:txBody>
          <a:bodyPr wrap="square">
            <a:spAutoFit/>
          </a:bodyPr>
          <a:lstStyle/>
          <a:p>
            <a:pPr indent="333375"/>
            <a:r>
              <a:rPr lang="en-US" altLang="en-US" sz="1600" b="0" dirty="0" err="1">
                <a:solidFill>
                  <a:schemeClr val="accent6"/>
                </a:solidFill>
                <a:latin typeface="Times New Roman" panose="02020603050405020304" charset="0"/>
              </a:rPr>
              <a:t>他们不再是父母、儿女，他们依然是守护万家安宁的他们</a:t>
            </a:r>
            <a:r>
              <a:rPr lang="en-US" altLang="en-US" sz="1600" b="0" dirty="0">
                <a:solidFill>
                  <a:schemeClr val="accent6"/>
                </a:solidFill>
                <a:latin typeface="Times New Roman" panose="02020603050405020304" charset="0"/>
              </a:rPr>
              <a:t>。</a:t>
            </a:r>
            <a:r>
              <a:rPr lang="en-US" altLang="en-US" sz="1600" b="0" dirty="0" err="1">
                <a:solidFill>
                  <a:schemeClr val="accent6"/>
                </a:solidFill>
                <a:latin typeface="Times New Roman" panose="02020603050405020304" charset="0"/>
              </a:rPr>
              <a:t>有这么一群人，他们没有誓师会，没有请战书，只因一声呼吁，一纸通知就到岗到位</a:t>
            </a:r>
            <a:r>
              <a:rPr lang="en-US" altLang="en-US" sz="1600" b="0" dirty="0">
                <a:solidFill>
                  <a:schemeClr val="accent6"/>
                </a:solidFill>
                <a:latin typeface="Times New Roman" panose="02020603050405020304" charset="0"/>
              </a:rPr>
              <a:t>。</a:t>
            </a:r>
            <a:r>
              <a:rPr lang="en-US" altLang="en-US" sz="1600" b="0" dirty="0" err="1">
                <a:solidFill>
                  <a:schemeClr val="accent6"/>
                </a:solidFill>
                <a:latin typeface="Times New Roman" panose="02020603050405020304" charset="0"/>
              </a:rPr>
              <a:t>他们告诫所有人不要外出，也有亲人牵挂，但却义无反顾走到疫情防控一线，去排查、去宣传</a:t>
            </a:r>
            <a:r>
              <a:rPr lang="en-US" altLang="en-US" sz="1600" b="0" dirty="0">
                <a:solidFill>
                  <a:schemeClr val="accent6"/>
                </a:solidFill>
                <a:latin typeface="Times New Roman" panose="02020603050405020304" charset="0"/>
              </a:rPr>
              <a:t>。</a:t>
            </a:r>
            <a:r>
              <a:rPr lang="en-US" altLang="en-US" sz="1600" b="0" dirty="0" err="1">
                <a:solidFill>
                  <a:schemeClr val="accent6"/>
                </a:solidFill>
                <a:latin typeface="Times New Roman" panose="02020603050405020304" charset="0"/>
              </a:rPr>
              <a:t>他们就是广大的乡村基层干部和志愿者，是群众和组织的联络人，也是默默无闻的“战疫人</a:t>
            </a:r>
            <a:r>
              <a:rPr lang="en-US" altLang="en-US" sz="1600" b="0" dirty="0">
                <a:solidFill>
                  <a:schemeClr val="accent6"/>
                </a:solidFill>
                <a:latin typeface="Times New Roman" panose="02020603050405020304" charset="0"/>
              </a:rPr>
              <a:t>”。</a:t>
            </a:r>
            <a:r>
              <a:rPr lang="en-US" altLang="en-US" sz="1600" b="0" dirty="0" err="1">
                <a:solidFill>
                  <a:schemeClr val="accent6"/>
                </a:solidFill>
                <a:latin typeface="Times New Roman" panose="02020603050405020304" charset="0"/>
              </a:rPr>
              <a:t>他们没有警服、救援服、隔离衣，只有一支最普通的口罩和一张村民都熟悉的面孔，每天走街串户排查信息，变身“代购</a:t>
            </a:r>
            <a:r>
              <a:rPr lang="en-US" altLang="en-US" sz="1600" b="0" dirty="0">
                <a:solidFill>
                  <a:schemeClr val="accent6"/>
                </a:solidFill>
                <a:latin typeface="Times New Roman" panose="02020603050405020304" charset="0"/>
              </a:rPr>
              <a:t>”“</a:t>
            </a:r>
            <a:r>
              <a:rPr lang="en-US" altLang="en-US" sz="1600" b="0" dirty="0" err="1">
                <a:solidFill>
                  <a:schemeClr val="accent6"/>
                </a:solidFill>
                <a:latin typeface="Times New Roman" panose="02020603050405020304" charset="0"/>
              </a:rPr>
              <a:t>送菜员</a:t>
            </a:r>
            <a:r>
              <a:rPr lang="en-US" altLang="en-US" sz="1600" b="0" dirty="0">
                <a:solidFill>
                  <a:schemeClr val="accent6"/>
                </a:solidFill>
                <a:latin typeface="Times New Roman" panose="02020603050405020304" charset="0"/>
              </a:rPr>
              <a:t>”“</a:t>
            </a:r>
            <a:r>
              <a:rPr lang="en-US" altLang="en-US" sz="1600" b="0" dirty="0" err="1">
                <a:solidFill>
                  <a:schemeClr val="accent6"/>
                </a:solidFill>
                <a:latin typeface="Times New Roman" panose="02020603050405020304" charset="0"/>
              </a:rPr>
              <a:t>大喇叭</a:t>
            </a:r>
            <a:r>
              <a:rPr lang="en-US" altLang="en-US" sz="1600" b="0" dirty="0">
                <a:solidFill>
                  <a:schemeClr val="accent6"/>
                </a:solidFill>
                <a:latin typeface="Times New Roman" panose="02020603050405020304" charset="0"/>
              </a:rPr>
              <a:t>”，</a:t>
            </a:r>
            <a:r>
              <a:rPr lang="en-US" altLang="en-US" sz="1600" b="0" dirty="0" err="1">
                <a:solidFill>
                  <a:schemeClr val="accent6"/>
                </a:solidFill>
                <a:latin typeface="Times New Roman" panose="02020603050405020304" charset="0"/>
              </a:rPr>
              <a:t>将“为人民服务”做到细致入微</a:t>
            </a:r>
            <a:r>
              <a:rPr lang="en-US" altLang="en-US" sz="1600" b="0" dirty="0">
                <a:solidFill>
                  <a:schemeClr val="accent6"/>
                </a:solidFill>
                <a:latin typeface="Times New Roman" panose="02020603050405020304" charset="0"/>
              </a:rPr>
              <a:t>。他们顾不上照顾家里年迈的父母和幼小的孩子，他们把老百姓的生命健康放在第一位，不折不扣执行各项关于疫情防控工作的决策部署，他们废寝忘食，奋战在抗击疫情第一线，守好社区第一道“防波堤”。</a:t>
            </a: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bwMode="auto">
          <a:xfrm>
            <a:off x="494030" y="1856539"/>
            <a:ext cx="3628800" cy="3628800"/>
            <a:chOff x="2736763" y="1908609"/>
            <a:chExt cx="2259516" cy="2258127"/>
          </a:xfrm>
        </p:grpSpPr>
        <p:sp>
          <p:nvSpPr>
            <p:cNvPr id="13" name="菱形 12"/>
            <p:cNvSpPr/>
            <p:nvPr/>
          </p:nvSpPr>
          <p:spPr>
            <a:xfrm>
              <a:off x="2736763" y="1908609"/>
              <a:ext cx="2259516" cy="2258127"/>
            </a:xfrm>
            <a:prstGeom prst="diamond">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4" name="椭圆 13"/>
            <p:cNvSpPr/>
            <p:nvPr/>
          </p:nvSpPr>
          <p:spPr>
            <a:xfrm>
              <a:off x="3319544" y="2343696"/>
              <a:ext cx="1387820" cy="1387955"/>
            </a:xfrm>
            <a:prstGeom prst="ellipse">
              <a:avLst/>
            </a:prstGeom>
            <a:solidFill>
              <a:schemeClr val="bg1"/>
            </a:solidFill>
            <a:ln w="28575">
              <a:solidFill>
                <a:schemeClr val="bg2"/>
              </a:solidFill>
            </a:ln>
            <a:effectLst>
              <a:outerShdw blurRad="165100" dist="114300" dir="2699985" sx="102000" sy="102000"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rgbClr val="000000"/>
                </a:solidFill>
              </a:endParaRPr>
            </a:p>
          </p:txBody>
        </p:sp>
        <p:sp>
          <p:nvSpPr>
            <p:cNvPr id="16" name="KSO_Shape"/>
            <p:cNvSpPr/>
            <p:nvPr/>
          </p:nvSpPr>
          <p:spPr bwMode="auto">
            <a:xfrm>
              <a:off x="3550847" y="2597578"/>
              <a:ext cx="925214" cy="880191"/>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70AD47"/>
            </a:solidFill>
            <a:ln>
              <a:noFill/>
            </a:ln>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pic>
        <p:nvPicPr>
          <p:cNvPr id="2" name="图片 -2147482618" descr="2c29add7a2a9ecc70a88a4b165f3354e"/>
          <p:cNvPicPr>
            <a:picLocks noChangeAspect="1"/>
          </p:cNvPicPr>
          <p:nvPr/>
        </p:nvPicPr>
        <p:blipFill>
          <a:blip r:embed="rId3" cstate="print"/>
          <a:stretch>
            <a:fillRect/>
          </a:stretch>
        </p:blipFill>
        <p:spPr>
          <a:xfrm>
            <a:off x="4508500" y="3419475"/>
            <a:ext cx="4030345" cy="2773045"/>
          </a:xfrm>
          <a:prstGeom prst="rect">
            <a:avLst/>
          </a:prstGeom>
          <a:noFill/>
          <a:ln w="9525">
            <a:noFill/>
          </a:ln>
        </p:spPr>
      </p:pic>
      <p:pic>
        <p:nvPicPr>
          <p:cNvPr id="3" name="图片 -2147482617" descr="0dbf53e1c47ee8213e77c3df1ddc9ee0"/>
          <p:cNvPicPr>
            <a:picLocks noChangeAspect="1"/>
          </p:cNvPicPr>
          <p:nvPr/>
        </p:nvPicPr>
        <p:blipFill>
          <a:blip r:embed="rId4" cstate="print"/>
          <a:stretch>
            <a:fillRect/>
          </a:stretch>
        </p:blipFill>
        <p:spPr>
          <a:xfrm>
            <a:off x="7380605" y="447675"/>
            <a:ext cx="4049395" cy="2705735"/>
          </a:xfrm>
          <a:prstGeom prst="rect">
            <a:avLst/>
          </a:prstGeom>
          <a:noFill/>
          <a:ln w="9525">
            <a:noFill/>
          </a:ln>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bwMode="auto">
          <a:xfrm>
            <a:off x="494030" y="1856539"/>
            <a:ext cx="3628800" cy="3628800"/>
            <a:chOff x="2736763" y="1908609"/>
            <a:chExt cx="2259516" cy="2258127"/>
          </a:xfrm>
        </p:grpSpPr>
        <p:sp>
          <p:nvSpPr>
            <p:cNvPr id="13" name="菱形 12"/>
            <p:cNvSpPr/>
            <p:nvPr/>
          </p:nvSpPr>
          <p:spPr>
            <a:xfrm>
              <a:off x="2736763" y="1908609"/>
              <a:ext cx="2259516" cy="2258127"/>
            </a:xfrm>
            <a:prstGeom prst="diamond">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4" name="椭圆 13"/>
            <p:cNvSpPr/>
            <p:nvPr/>
          </p:nvSpPr>
          <p:spPr>
            <a:xfrm>
              <a:off x="3319544" y="2343696"/>
              <a:ext cx="1387820" cy="1387955"/>
            </a:xfrm>
            <a:prstGeom prst="ellipse">
              <a:avLst/>
            </a:prstGeom>
            <a:solidFill>
              <a:schemeClr val="bg1"/>
            </a:solidFill>
            <a:ln w="28575">
              <a:solidFill>
                <a:schemeClr val="bg2"/>
              </a:solidFill>
            </a:ln>
            <a:effectLst>
              <a:outerShdw blurRad="165100" dist="114300" dir="2699985" sx="102000" sy="102000"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rgbClr val="000000"/>
                </a:solidFill>
              </a:endParaRPr>
            </a:p>
          </p:txBody>
        </p:sp>
        <p:sp>
          <p:nvSpPr>
            <p:cNvPr id="16" name="KSO_Shape"/>
            <p:cNvSpPr/>
            <p:nvPr/>
          </p:nvSpPr>
          <p:spPr bwMode="auto">
            <a:xfrm>
              <a:off x="3550847" y="2597578"/>
              <a:ext cx="925214" cy="880191"/>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70AD47"/>
            </a:solidFill>
            <a:ln>
              <a:noFill/>
            </a:ln>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sp>
        <p:nvSpPr>
          <p:cNvPr id="100" name="文本框 99"/>
          <p:cNvSpPr txBox="1"/>
          <p:nvPr/>
        </p:nvSpPr>
        <p:spPr>
          <a:xfrm>
            <a:off x="4957957" y="1979988"/>
            <a:ext cx="5931716" cy="3046988"/>
          </a:xfrm>
          <a:prstGeom prst="rect">
            <a:avLst/>
          </a:prstGeom>
          <a:noFill/>
          <a:ln w="9525">
            <a:noFill/>
          </a:ln>
        </p:spPr>
        <p:txBody>
          <a:bodyPr wrap="square">
            <a:spAutoFit/>
          </a:bodyPr>
          <a:lstStyle/>
          <a:p>
            <a:pPr indent="0"/>
            <a:r>
              <a:rPr lang="en-US" altLang="zh-CN" sz="1600" b="1" dirty="0">
                <a:solidFill>
                  <a:schemeClr val="accent6"/>
                </a:solidFill>
                <a:ea typeface="宋体" panose="02010600030101010101" pitchFamily="2" charset="-122"/>
              </a:rPr>
              <a:t>        </a:t>
            </a:r>
            <a:r>
              <a:rPr lang="zh-CN" sz="1600" b="1" dirty="0">
                <a:solidFill>
                  <a:schemeClr val="accent6"/>
                </a:solidFill>
                <a:ea typeface="宋体" panose="02010600030101010101" pitchFamily="2" charset="-122"/>
              </a:rPr>
              <a:t>在群防群控的大系统中，一线干部筑就了战</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疫</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的铜墙铁壁。有力地阻止疫情的扩散，</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每一户他们都进行了排查了解了具体情况</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在疫情防控阻击战中，一线干部既是宣传员又是战斗员，既要上情下达又要下情上达，工作任务繁重，但是他们没有一丝埋怨，面对群众的不理解，他们耐心仔细地进行疏导和沟通。一线干部精准施策，科学防控，对防控薄弱环节越是加强力量，发动一切可以发动的力量。一线干部勇做防疫工作的一颗</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螺丝钉</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，做人民群众的主心骨，深入疫情防控一线，加强群众的防控意识，构筑起严密的防疫红线，实现全覆盖，无盲区，严防疫情入侵。夜深了，他们还坚守在岗位</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下雨了，他们还行走在路上</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这些战</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疫</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场上的先进</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符号</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和职业</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元素</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，怎能叫我们不感动，不为之震撼，让我们战胜疫情的信心和动力倍增。</a:t>
            </a:r>
            <a:endParaRPr lang="zh-CN" altLang="en-US" sz="1600" b="1" dirty="0">
              <a:solidFill>
                <a:schemeClr val="accent6"/>
              </a:solidFill>
              <a:ea typeface="宋体" panose="02010600030101010101"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bwMode="auto">
          <a:xfrm>
            <a:off x="494030" y="1856539"/>
            <a:ext cx="3628800" cy="3628800"/>
            <a:chOff x="2736763" y="1908609"/>
            <a:chExt cx="2259516" cy="2258127"/>
          </a:xfrm>
        </p:grpSpPr>
        <p:sp>
          <p:nvSpPr>
            <p:cNvPr id="13" name="菱形 12"/>
            <p:cNvSpPr/>
            <p:nvPr/>
          </p:nvSpPr>
          <p:spPr>
            <a:xfrm>
              <a:off x="2736763" y="1908609"/>
              <a:ext cx="2259516" cy="2258127"/>
            </a:xfrm>
            <a:prstGeom prst="diamond">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4" name="椭圆 13"/>
            <p:cNvSpPr/>
            <p:nvPr/>
          </p:nvSpPr>
          <p:spPr>
            <a:xfrm>
              <a:off x="3319544" y="2343696"/>
              <a:ext cx="1387820" cy="1387955"/>
            </a:xfrm>
            <a:prstGeom prst="ellipse">
              <a:avLst/>
            </a:prstGeom>
            <a:solidFill>
              <a:schemeClr val="bg1"/>
            </a:solidFill>
            <a:ln w="28575">
              <a:solidFill>
                <a:schemeClr val="bg2"/>
              </a:solidFill>
            </a:ln>
            <a:effectLst>
              <a:outerShdw blurRad="165100" dist="114300" dir="2699985" sx="102000" sy="102000"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rgbClr val="000000"/>
                </a:solidFill>
              </a:endParaRPr>
            </a:p>
          </p:txBody>
        </p:sp>
        <p:sp>
          <p:nvSpPr>
            <p:cNvPr id="16" name="KSO_Shape"/>
            <p:cNvSpPr/>
            <p:nvPr/>
          </p:nvSpPr>
          <p:spPr bwMode="auto">
            <a:xfrm>
              <a:off x="3550847" y="2597578"/>
              <a:ext cx="925214" cy="880191"/>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70AD47"/>
            </a:solidFill>
            <a:ln>
              <a:noFill/>
            </a:ln>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pic>
        <p:nvPicPr>
          <p:cNvPr id="2" name="图片 -2147482616" descr="c093b95fdf6df7c37f62b456205177fc"/>
          <p:cNvPicPr>
            <a:picLocks noChangeAspect="1"/>
          </p:cNvPicPr>
          <p:nvPr/>
        </p:nvPicPr>
        <p:blipFill>
          <a:blip r:embed="rId3" cstate="print"/>
          <a:stretch>
            <a:fillRect/>
          </a:stretch>
        </p:blipFill>
        <p:spPr>
          <a:xfrm>
            <a:off x="4725670" y="695960"/>
            <a:ext cx="4212590" cy="2610485"/>
          </a:xfrm>
          <a:prstGeom prst="rect">
            <a:avLst/>
          </a:prstGeom>
          <a:noFill/>
          <a:ln w="9525">
            <a:noFill/>
          </a:ln>
        </p:spPr>
      </p:pic>
      <p:pic>
        <p:nvPicPr>
          <p:cNvPr id="3" name="图片 -2147482615" descr="23ab401c2c0f05134e0340b4cf420efa"/>
          <p:cNvPicPr>
            <a:picLocks noChangeAspect="1"/>
          </p:cNvPicPr>
          <p:nvPr/>
        </p:nvPicPr>
        <p:blipFill>
          <a:blip r:embed="rId4" cstate="print"/>
          <a:stretch>
            <a:fillRect/>
          </a:stretch>
        </p:blipFill>
        <p:spPr>
          <a:xfrm>
            <a:off x="7434580" y="3501390"/>
            <a:ext cx="3903345" cy="2601595"/>
          </a:xfrm>
          <a:prstGeom prst="rect">
            <a:avLst/>
          </a:prstGeom>
          <a:noFill/>
          <a:ln w="9525">
            <a:noFill/>
          </a:ln>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4"/>
          <p:cNvSpPr txBox="1">
            <a:spLocks noChangeArrowheads="1"/>
          </p:cNvSpPr>
          <p:nvPr/>
        </p:nvSpPr>
        <p:spPr bwMode="auto">
          <a:xfrm>
            <a:off x="5854700" y="3216275"/>
            <a:ext cx="5708650" cy="506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nSpc>
                <a:spcPct val="150000"/>
              </a:lnSpc>
            </a:pPr>
            <a:endParaRPr lang="zh-CN" altLang="en-US" dirty="0">
              <a:solidFill>
                <a:srgbClr val="808080"/>
              </a:solidFill>
            </a:endParaRPr>
          </a:p>
        </p:txBody>
      </p:sp>
      <p:grpSp>
        <p:nvGrpSpPr>
          <p:cNvPr id="13" name="组合 11"/>
          <p:cNvGrpSpPr/>
          <p:nvPr/>
        </p:nvGrpSpPr>
        <p:grpSpPr bwMode="auto">
          <a:xfrm>
            <a:off x="616280" y="1793011"/>
            <a:ext cx="3628800" cy="3628801"/>
            <a:chOff x="7047277" y="1943488"/>
            <a:chExt cx="2245705" cy="2244333"/>
          </a:xfrm>
        </p:grpSpPr>
        <p:sp>
          <p:nvSpPr>
            <p:cNvPr id="14" name="菱形 13"/>
            <p:cNvSpPr/>
            <p:nvPr/>
          </p:nvSpPr>
          <p:spPr>
            <a:xfrm>
              <a:off x="7047277" y="1943488"/>
              <a:ext cx="2245705" cy="2244333"/>
            </a:xfrm>
            <a:prstGeom prst="diamond">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5" name="椭圆 14"/>
            <p:cNvSpPr/>
            <p:nvPr/>
          </p:nvSpPr>
          <p:spPr>
            <a:xfrm>
              <a:off x="7475549" y="2344007"/>
              <a:ext cx="1389162" cy="1387331"/>
            </a:xfrm>
            <a:prstGeom prst="ellipse">
              <a:avLst/>
            </a:prstGeom>
            <a:solidFill>
              <a:schemeClr val="bg1"/>
            </a:solidFill>
            <a:ln w="28575">
              <a:solidFill>
                <a:schemeClr val="bg2"/>
              </a:solidFill>
            </a:ln>
            <a:effectLst>
              <a:outerShdw blurRad="190500" dist="127000"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rgbClr val="000000"/>
                </a:solidFill>
              </a:endParaRPr>
            </a:p>
          </p:txBody>
        </p:sp>
        <p:sp>
          <p:nvSpPr>
            <p:cNvPr id="16" name="KSO_Shape"/>
            <p:cNvSpPr>
              <a:spLocks noChangeArrowheads="1"/>
            </p:cNvSpPr>
            <p:nvPr/>
          </p:nvSpPr>
          <p:spPr bwMode="auto">
            <a:xfrm>
              <a:off x="7767760" y="2635303"/>
              <a:ext cx="804740" cy="804740"/>
            </a:xfrm>
            <a:custGeom>
              <a:avLst/>
              <a:gdLst>
                <a:gd name="T0" fmla="*/ 3857 w 3927"/>
                <a:gd name="T1" fmla="*/ 672 h 3928"/>
                <a:gd name="T2" fmla="*/ 3675 w 3927"/>
                <a:gd name="T3" fmla="*/ 852 h 3928"/>
                <a:gd name="T4" fmla="*/ 3070 w 3927"/>
                <a:gd name="T5" fmla="*/ 251 h 3928"/>
                <a:gd name="T6" fmla="*/ 3252 w 3927"/>
                <a:gd name="T7" fmla="*/ 70 h 3928"/>
                <a:gd name="T8" fmla="*/ 3486 w 3927"/>
                <a:gd name="T9" fmla="*/ 63 h 3928"/>
                <a:gd name="T10" fmla="*/ 3864 w 3927"/>
                <a:gd name="T11" fmla="*/ 438 h 3928"/>
                <a:gd name="T12" fmla="*/ 3857 w 3927"/>
                <a:gd name="T13" fmla="*/ 672 h 3928"/>
                <a:gd name="T14" fmla="*/ 2252 w 3927"/>
                <a:gd name="T15" fmla="*/ 2267 h 3928"/>
                <a:gd name="T16" fmla="*/ 1647 w 3927"/>
                <a:gd name="T17" fmla="*/ 1665 h 3928"/>
                <a:gd name="T18" fmla="*/ 2978 w 3927"/>
                <a:gd name="T19" fmla="*/ 342 h 3928"/>
                <a:gd name="T20" fmla="*/ 3583 w 3927"/>
                <a:gd name="T21" fmla="*/ 944 h 3928"/>
                <a:gd name="T22" fmla="*/ 2252 w 3927"/>
                <a:gd name="T23" fmla="*/ 2267 h 3928"/>
                <a:gd name="T24" fmla="*/ 2168 w 3927"/>
                <a:gd name="T25" fmla="*/ 2350 h 3928"/>
                <a:gd name="T26" fmla="*/ 1321 w 3927"/>
                <a:gd name="T27" fmla="*/ 2591 h 3928"/>
                <a:gd name="T28" fmla="*/ 1563 w 3927"/>
                <a:gd name="T29" fmla="*/ 1749 h 3928"/>
                <a:gd name="T30" fmla="*/ 2168 w 3927"/>
                <a:gd name="T31" fmla="*/ 2350 h 3928"/>
                <a:gd name="T32" fmla="*/ 770 w 3927"/>
                <a:gd name="T33" fmla="*/ 495 h 3928"/>
                <a:gd name="T34" fmla="*/ 392 w 3927"/>
                <a:gd name="T35" fmla="*/ 874 h 3928"/>
                <a:gd name="T36" fmla="*/ 392 w 3927"/>
                <a:gd name="T37" fmla="*/ 3158 h 3928"/>
                <a:gd name="T38" fmla="*/ 770 w 3927"/>
                <a:gd name="T39" fmla="*/ 3536 h 3928"/>
                <a:gd name="T40" fmla="*/ 3055 w 3927"/>
                <a:gd name="T41" fmla="*/ 3536 h 3928"/>
                <a:gd name="T42" fmla="*/ 3433 w 3927"/>
                <a:gd name="T43" fmla="*/ 3158 h 3928"/>
                <a:gd name="T44" fmla="*/ 3433 w 3927"/>
                <a:gd name="T45" fmla="*/ 1657 h 3928"/>
                <a:gd name="T46" fmla="*/ 3824 w 3927"/>
                <a:gd name="T47" fmla="*/ 1278 h 3928"/>
                <a:gd name="T48" fmla="*/ 3824 w 3927"/>
                <a:gd name="T49" fmla="*/ 3297 h 3928"/>
                <a:gd name="T50" fmla="*/ 3181 w 3927"/>
                <a:gd name="T51" fmla="*/ 3928 h 3928"/>
                <a:gd name="T52" fmla="*/ 631 w 3927"/>
                <a:gd name="T53" fmla="*/ 3928 h 3928"/>
                <a:gd name="T54" fmla="*/ 0 w 3927"/>
                <a:gd name="T55" fmla="*/ 3297 h 3928"/>
                <a:gd name="T56" fmla="*/ 0 w 3927"/>
                <a:gd name="T57" fmla="*/ 773 h 3928"/>
                <a:gd name="T58" fmla="*/ 631 w 3927"/>
                <a:gd name="T59" fmla="*/ 103 h 3928"/>
                <a:gd name="T60" fmla="*/ 2650 w 3927"/>
                <a:gd name="T61" fmla="*/ 103 h 3928"/>
                <a:gd name="T62" fmla="*/ 2271 w 3927"/>
                <a:gd name="T63" fmla="*/ 495 h 3928"/>
                <a:gd name="T64" fmla="*/ 770 w 3927"/>
                <a:gd name="T65" fmla="*/ 495 h 3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rgbClr val="70AD47"/>
            </a:solidFill>
            <a:ln>
              <a:noFill/>
            </a:ln>
            <a:effectLst/>
            <a:extLst>
              <a:ext uri="{91240B29-F687-4F45-9708-019B960494DF}">
                <a14:hiddenLine xmlns="" xmlns:a14="http://schemas.microsoft.com/office/drawing/2010/main" w="9525">
                  <a:solidFill>
                    <a:srgbClr val="000000"/>
                  </a:solidFill>
                  <a:round/>
                </a14:hiddenLine>
              </a:ext>
            </a:extLst>
          </p:spPr>
          <p:txBody>
            <a:bodyPr anchor="ctr" anchorCtr="1"/>
            <a:lstStyle/>
            <a:p>
              <a:pPr eaLnBrk="0" hangingPunct="0"/>
              <a:endParaRPr lang="zh-CN" altLang="en-US">
                <a:ea typeface="宋体" panose="02010600030101010101" pitchFamily="2" charset="-122"/>
              </a:endParaRPr>
            </a:p>
          </p:txBody>
        </p:sp>
      </p:grpSp>
      <p:sp>
        <p:nvSpPr>
          <p:cNvPr id="100" name="文本框 99"/>
          <p:cNvSpPr txBox="1"/>
          <p:nvPr/>
        </p:nvSpPr>
        <p:spPr>
          <a:xfrm>
            <a:off x="5101311" y="2332346"/>
            <a:ext cx="5063968" cy="2308324"/>
          </a:xfrm>
          <a:prstGeom prst="rect">
            <a:avLst/>
          </a:prstGeom>
          <a:noFill/>
          <a:ln w="9525">
            <a:noFill/>
          </a:ln>
        </p:spPr>
        <p:txBody>
          <a:bodyPr wrap="square">
            <a:spAutoFit/>
          </a:bodyPr>
          <a:lstStyle/>
          <a:p>
            <a:pPr indent="333375"/>
            <a:r>
              <a:rPr lang="en-US" sz="1600" b="0"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这些平凡人的不平凡举动，在平凡工作岗位上的爱岗敬业，默默奉献，从不放弃，正是无数个平凡成就了感动</a:t>
            </a:r>
            <a:endParaRPr lang="en-US" sz="1600" b="1" dirty="0">
              <a:solidFill>
                <a:schemeClr val="accent6"/>
              </a:solidFill>
              <a:latin typeface="Times New Roman" panose="02020603050405020304" charset="0"/>
            </a:endParaRPr>
          </a:p>
          <a:p>
            <a:r>
              <a:rPr lang="en-US" sz="1600" b="1" dirty="0">
                <a:solidFill>
                  <a:schemeClr val="accent6"/>
                </a:solidFill>
                <a:latin typeface="Times New Roman" panose="02020603050405020304" charset="0"/>
              </a:rPr>
              <a:t> </a:t>
            </a:r>
            <a:endParaRPr lang="zh-CN" sz="1600" b="1" dirty="0">
              <a:solidFill>
                <a:schemeClr val="accent6"/>
              </a:solidFill>
              <a:ea typeface="宋体" panose="02010600030101010101" pitchFamily="2" charset="-122"/>
            </a:endParaRPr>
          </a:p>
          <a:p>
            <a:r>
              <a:rPr lang="zh-CN" sz="1600" b="1" dirty="0">
                <a:solidFill>
                  <a:schemeClr val="accent6"/>
                </a:solidFill>
                <a:ea typeface="宋体" panose="02010600030101010101" pitchFamily="2" charset="-122"/>
              </a:rPr>
              <a:t>　　这是一个平凡人感动平凡人的季节。战</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疫</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路上你的平凡行动是抗</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疫</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的初始线和出发点，让我们串联平凡，铸造合力，增强信心，汲取战</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疫</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路上的</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感动因子</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，释放正能量，为疫情防控阻击战的胜利而贡献自己的一份力量。</a:t>
            </a:r>
            <a:endParaRPr lang="zh-CN" altLang="en-US" sz="1600" b="1" dirty="0">
              <a:solidFill>
                <a:schemeClr val="accent6"/>
              </a:solidFill>
              <a:ea typeface="宋体" panose="02010600030101010101"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4"/>
          <p:cNvSpPr txBox="1">
            <a:spLocks noChangeArrowheads="1"/>
          </p:cNvSpPr>
          <p:nvPr/>
        </p:nvSpPr>
        <p:spPr bwMode="auto">
          <a:xfrm>
            <a:off x="5854700" y="3216275"/>
            <a:ext cx="5708650" cy="506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nSpc>
                <a:spcPct val="150000"/>
              </a:lnSpc>
            </a:pPr>
            <a:endParaRPr lang="zh-CN" altLang="en-US" dirty="0">
              <a:solidFill>
                <a:srgbClr val="808080"/>
              </a:solidFill>
            </a:endParaRPr>
          </a:p>
        </p:txBody>
      </p:sp>
      <p:grpSp>
        <p:nvGrpSpPr>
          <p:cNvPr id="13" name="组合 11"/>
          <p:cNvGrpSpPr/>
          <p:nvPr/>
        </p:nvGrpSpPr>
        <p:grpSpPr bwMode="auto">
          <a:xfrm>
            <a:off x="616280" y="1793011"/>
            <a:ext cx="3628800" cy="3628801"/>
            <a:chOff x="7047277" y="1943488"/>
            <a:chExt cx="2245705" cy="2244333"/>
          </a:xfrm>
        </p:grpSpPr>
        <p:sp>
          <p:nvSpPr>
            <p:cNvPr id="14" name="菱形 13"/>
            <p:cNvSpPr/>
            <p:nvPr/>
          </p:nvSpPr>
          <p:spPr>
            <a:xfrm>
              <a:off x="7047277" y="1943488"/>
              <a:ext cx="2245705" cy="2244333"/>
            </a:xfrm>
            <a:prstGeom prst="diamond">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5" name="椭圆 14"/>
            <p:cNvSpPr/>
            <p:nvPr/>
          </p:nvSpPr>
          <p:spPr>
            <a:xfrm>
              <a:off x="7475549" y="2344007"/>
              <a:ext cx="1389162" cy="1387331"/>
            </a:xfrm>
            <a:prstGeom prst="ellipse">
              <a:avLst/>
            </a:prstGeom>
            <a:solidFill>
              <a:schemeClr val="bg1"/>
            </a:solidFill>
            <a:ln w="28575">
              <a:solidFill>
                <a:schemeClr val="bg2"/>
              </a:solidFill>
            </a:ln>
            <a:effectLst>
              <a:outerShdw blurRad="190500" dist="127000"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rgbClr val="000000"/>
                </a:solidFill>
              </a:endParaRPr>
            </a:p>
          </p:txBody>
        </p:sp>
        <p:sp>
          <p:nvSpPr>
            <p:cNvPr id="16" name="KSO_Shape"/>
            <p:cNvSpPr>
              <a:spLocks noChangeArrowheads="1"/>
            </p:cNvSpPr>
            <p:nvPr/>
          </p:nvSpPr>
          <p:spPr bwMode="auto">
            <a:xfrm>
              <a:off x="7767760" y="2635303"/>
              <a:ext cx="804740" cy="804740"/>
            </a:xfrm>
            <a:custGeom>
              <a:avLst/>
              <a:gdLst>
                <a:gd name="T0" fmla="*/ 3857 w 3927"/>
                <a:gd name="T1" fmla="*/ 672 h 3928"/>
                <a:gd name="T2" fmla="*/ 3675 w 3927"/>
                <a:gd name="T3" fmla="*/ 852 h 3928"/>
                <a:gd name="T4" fmla="*/ 3070 w 3927"/>
                <a:gd name="T5" fmla="*/ 251 h 3928"/>
                <a:gd name="T6" fmla="*/ 3252 w 3927"/>
                <a:gd name="T7" fmla="*/ 70 h 3928"/>
                <a:gd name="T8" fmla="*/ 3486 w 3927"/>
                <a:gd name="T9" fmla="*/ 63 h 3928"/>
                <a:gd name="T10" fmla="*/ 3864 w 3927"/>
                <a:gd name="T11" fmla="*/ 438 h 3928"/>
                <a:gd name="T12" fmla="*/ 3857 w 3927"/>
                <a:gd name="T13" fmla="*/ 672 h 3928"/>
                <a:gd name="T14" fmla="*/ 2252 w 3927"/>
                <a:gd name="T15" fmla="*/ 2267 h 3928"/>
                <a:gd name="T16" fmla="*/ 1647 w 3927"/>
                <a:gd name="T17" fmla="*/ 1665 h 3928"/>
                <a:gd name="T18" fmla="*/ 2978 w 3927"/>
                <a:gd name="T19" fmla="*/ 342 h 3928"/>
                <a:gd name="T20" fmla="*/ 3583 w 3927"/>
                <a:gd name="T21" fmla="*/ 944 h 3928"/>
                <a:gd name="T22" fmla="*/ 2252 w 3927"/>
                <a:gd name="T23" fmla="*/ 2267 h 3928"/>
                <a:gd name="T24" fmla="*/ 2168 w 3927"/>
                <a:gd name="T25" fmla="*/ 2350 h 3928"/>
                <a:gd name="T26" fmla="*/ 1321 w 3927"/>
                <a:gd name="T27" fmla="*/ 2591 h 3928"/>
                <a:gd name="T28" fmla="*/ 1563 w 3927"/>
                <a:gd name="T29" fmla="*/ 1749 h 3928"/>
                <a:gd name="T30" fmla="*/ 2168 w 3927"/>
                <a:gd name="T31" fmla="*/ 2350 h 3928"/>
                <a:gd name="T32" fmla="*/ 770 w 3927"/>
                <a:gd name="T33" fmla="*/ 495 h 3928"/>
                <a:gd name="T34" fmla="*/ 392 w 3927"/>
                <a:gd name="T35" fmla="*/ 874 h 3928"/>
                <a:gd name="T36" fmla="*/ 392 w 3927"/>
                <a:gd name="T37" fmla="*/ 3158 h 3928"/>
                <a:gd name="T38" fmla="*/ 770 w 3927"/>
                <a:gd name="T39" fmla="*/ 3536 h 3928"/>
                <a:gd name="T40" fmla="*/ 3055 w 3927"/>
                <a:gd name="T41" fmla="*/ 3536 h 3928"/>
                <a:gd name="T42" fmla="*/ 3433 w 3927"/>
                <a:gd name="T43" fmla="*/ 3158 h 3928"/>
                <a:gd name="T44" fmla="*/ 3433 w 3927"/>
                <a:gd name="T45" fmla="*/ 1657 h 3928"/>
                <a:gd name="T46" fmla="*/ 3824 w 3927"/>
                <a:gd name="T47" fmla="*/ 1278 h 3928"/>
                <a:gd name="T48" fmla="*/ 3824 w 3927"/>
                <a:gd name="T49" fmla="*/ 3297 h 3928"/>
                <a:gd name="T50" fmla="*/ 3181 w 3927"/>
                <a:gd name="T51" fmla="*/ 3928 h 3928"/>
                <a:gd name="T52" fmla="*/ 631 w 3927"/>
                <a:gd name="T53" fmla="*/ 3928 h 3928"/>
                <a:gd name="T54" fmla="*/ 0 w 3927"/>
                <a:gd name="T55" fmla="*/ 3297 h 3928"/>
                <a:gd name="T56" fmla="*/ 0 w 3927"/>
                <a:gd name="T57" fmla="*/ 773 h 3928"/>
                <a:gd name="T58" fmla="*/ 631 w 3927"/>
                <a:gd name="T59" fmla="*/ 103 h 3928"/>
                <a:gd name="T60" fmla="*/ 2650 w 3927"/>
                <a:gd name="T61" fmla="*/ 103 h 3928"/>
                <a:gd name="T62" fmla="*/ 2271 w 3927"/>
                <a:gd name="T63" fmla="*/ 495 h 3928"/>
                <a:gd name="T64" fmla="*/ 770 w 3927"/>
                <a:gd name="T65" fmla="*/ 495 h 3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rgbClr val="70AD47"/>
            </a:solidFill>
            <a:ln>
              <a:noFill/>
            </a:ln>
            <a:effectLst/>
            <a:extLst>
              <a:ext uri="{91240B29-F687-4F45-9708-019B960494DF}">
                <a14:hiddenLine xmlns="" xmlns:a14="http://schemas.microsoft.com/office/drawing/2010/main" w="9525">
                  <a:solidFill>
                    <a:srgbClr val="000000"/>
                  </a:solidFill>
                  <a:round/>
                </a14:hiddenLine>
              </a:ext>
            </a:extLst>
          </p:spPr>
          <p:txBody>
            <a:bodyPr anchor="ctr" anchorCtr="1"/>
            <a:lstStyle/>
            <a:p>
              <a:pPr eaLnBrk="0" hangingPunct="0"/>
              <a:endParaRPr lang="zh-CN" altLang="en-US">
                <a:ea typeface="宋体" panose="02010600030101010101" pitchFamily="2" charset="-122"/>
              </a:endParaRPr>
            </a:p>
          </p:txBody>
        </p:sp>
      </p:grpSp>
      <p:sp>
        <p:nvSpPr>
          <p:cNvPr id="100" name="文本框 99"/>
          <p:cNvSpPr txBox="1"/>
          <p:nvPr/>
        </p:nvSpPr>
        <p:spPr>
          <a:xfrm>
            <a:off x="4542493" y="1876664"/>
            <a:ext cx="5799455" cy="3046988"/>
          </a:xfrm>
          <a:prstGeom prst="rect">
            <a:avLst/>
          </a:prstGeom>
          <a:noFill/>
          <a:ln w="9525">
            <a:noFill/>
          </a:ln>
        </p:spPr>
        <p:txBody>
          <a:bodyPr wrap="square">
            <a:spAutoFit/>
          </a:bodyPr>
          <a:lstStyle/>
          <a:p>
            <a:pPr indent="266700"/>
            <a:r>
              <a:rPr lang="en-US" altLang="zh-CN" sz="1600" b="1" dirty="0">
                <a:solidFill>
                  <a:schemeClr val="accent6"/>
                </a:solidFill>
                <a:ea typeface="宋体" panose="02010600030101010101" pitchFamily="2" charset="-122"/>
              </a:rPr>
              <a:t> </a:t>
            </a:r>
            <a:r>
              <a:rPr lang="zh-CN" sz="1600" b="1" dirty="0">
                <a:solidFill>
                  <a:schemeClr val="accent6"/>
                </a:solidFill>
                <a:ea typeface="宋体" panose="02010600030101010101" pitchFamily="2" charset="-122"/>
              </a:rPr>
              <a:t>他们不再是出入自由的他们，他们依然是热爱生活的他们。这一段时间，是全国人民经历过的一个最难熬的春节假期，对武汉人来说更是如此。在武汉</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封城</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后，武汉人民并没有自暴自弃，他们选择了从全国新冠肺炎疫情最严重、环境最复杂、挑战最严峻的地区唱响国歌，为武汉加油，为自己打气。</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方舱医院</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的患者们在空闲时间，拼魔方、做操、读书、打拳、和医护人员一起跳广场舞</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他们的生活比我们想象中更丰富。这些都传递出武汉人民的乐观和誓将战胜疫情的坚强决心，他们勇敢面对严峻的疫情，面带笑容，迈向春暖花开。武汉是一座英雄的城市，如今各路英雄相聚，力量相汇，相信他们完全有能力以最快速度、最小代价来夺取这场疫情防控阻击战的最终胜利。武汉胜则湖北胜，湖北胜则全国胜</a:t>
            </a:r>
            <a:r>
              <a:rPr lang="en-US" sz="1600" b="1" dirty="0">
                <a:solidFill>
                  <a:schemeClr val="accent6"/>
                </a:solidFill>
                <a:latin typeface="Times New Roman" panose="02020603050405020304" charset="0"/>
              </a:rPr>
              <a:t>!</a:t>
            </a:r>
            <a:endParaRPr lang="en-US" altLang="en-US" sz="1600" b="1" dirty="0">
              <a:solidFill>
                <a:schemeClr val="accent6"/>
              </a:solidFill>
              <a:latin typeface="Times New Roman" panose="02020603050405020304"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4"/>
          <p:cNvSpPr txBox="1">
            <a:spLocks noChangeArrowheads="1"/>
          </p:cNvSpPr>
          <p:nvPr/>
        </p:nvSpPr>
        <p:spPr bwMode="auto">
          <a:xfrm>
            <a:off x="5854700" y="3216275"/>
            <a:ext cx="5708650" cy="506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nSpc>
                <a:spcPct val="150000"/>
              </a:lnSpc>
            </a:pPr>
            <a:endParaRPr lang="zh-CN" altLang="en-US" dirty="0">
              <a:solidFill>
                <a:srgbClr val="808080"/>
              </a:solidFill>
            </a:endParaRPr>
          </a:p>
        </p:txBody>
      </p:sp>
      <p:grpSp>
        <p:nvGrpSpPr>
          <p:cNvPr id="13" name="组合 11"/>
          <p:cNvGrpSpPr/>
          <p:nvPr/>
        </p:nvGrpSpPr>
        <p:grpSpPr bwMode="auto">
          <a:xfrm>
            <a:off x="616280" y="1793011"/>
            <a:ext cx="3628800" cy="3628801"/>
            <a:chOff x="7047277" y="1943488"/>
            <a:chExt cx="2245705" cy="2244333"/>
          </a:xfrm>
        </p:grpSpPr>
        <p:sp>
          <p:nvSpPr>
            <p:cNvPr id="14" name="菱形 13"/>
            <p:cNvSpPr/>
            <p:nvPr/>
          </p:nvSpPr>
          <p:spPr>
            <a:xfrm>
              <a:off x="7047277" y="1943488"/>
              <a:ext cx="2245705" cy="2244333"/>
            </a:xfrm>
            <a:prstGeom prst="diamond">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5" name="椭圆 14"/>
            <p:cNvSpPr/>
            <p:nvPr/>
          </p:nvSpPr>
          <p:spPr>
            <a:xfrm>
              <a:off x="7475549" y="2344007"/>
              <a:ext cx="1389162" cy="1387331"/>
            </a:xfrm>
            <a:prstGeom prst="ellipse">
              <a:avLst/>
            </a:prstGeom>
            <a:solidFill>
              <a:schemeClr val="bg1"/>
            </a:solidFill>
            <a:ln w="28575">
              <a:solidFill>
                <a:schemeClr val="bg2"/>
              </a:solidFill>
            </a:ln>
            <a:effectLst>
              <a:outerShdw blurRad="190500" dist="127000"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rgbClr val="000000"/>
                </a:solidFill>
              </a:endParaRPr>
            </a:p>
          </p:txBody>
        </p:sp>
        <p:sp>
          <p:nvSpPr>
            <p:cNvPr id="16" name="KSO_Shape"/>
            <p:cNvSpPr>
              <a:spLocks noChangeArrowheads="1"/>
            </p:cNvSpPr>
            <p:nvPr/>
          </p:nvSpPr>
          <p:spPr bwMode="auto">
            <a:xfrm>
              <a:off x="7767760" y="2635303"/>
              <a:ext cx="804740" cy="804740"/>
            </a:xfrm>
            <a:custGeom>
              <a:avLst/>
              <a:gdLst>
                <a:gd name="T0" fmla="*/ 3857 w 3927"/>
                <a:gd name="T1" fmla="*/ 672 h 3928"/>
                <a:gd name="T2" fmla="*/ 3675 w 3927"/>
                <a:gd name="T3" fmla="*/ 852 h 3928"/>
                <a:gd name="T4" fmla="*/ 3070 w 3927"/>
                <a:gd name="T5" fmla="*/ 251 h 3928"/>
                <a:gd name="T6" fmla="*/ 3252 w 3927"/>
                <a:gd name="T7" fmla="*/ 70 h 3928"/>
                <a:gd name="T8" fmla="*/ 3486 w 3927"/>
                <a:gd name="T9" fmla="*/ 63 h 3928"/>
                <a:gd name="T10" fmla="*/ 3864 w 3927"/>
                <a:gd name="T11" fmla="*/ 438 h 3928"/>
                <a:gd name="T12" fmla="*/ 3857 w 3927"/>
                <a:gd name="T13" fmla="*/ 672 h 3928"/>
                <a:gd name="T14" fmla="*/ 2252 w 3927"/>
                <a:gd name="T15" fmla="*/ 2267 h 3928"/>
                <a:gd name="T16" fmla="*/ 1647 w 3927"/>
                <a:gd name="T17" fmla="*/ 1665 h 3928"/>
                <a:gd name="T18" fmla="*/ 2978 w 3927"/>
                <a:gd name="T19" fmla="*/ 342 h 3928"/>
                <a:gd name="T20" fmla="*/ 3583 w 3927"/>
                <a:gd name="T21" fmla="*/ 944 h 3928"/>
                <a:gd name="T22" fmla="*/ 2252 w 3927"/>
                <a:gd name="T23" fmla="*/ 2267 h 3928"/>
                <a:gd name="T24" fmla="*/ 2168 w 3927"/>
                <a:gd name="T25" fmla="*/ 2350 h 3928"/>
                <a:gd name="T26" fmla="*/ 1321 w 3927"/>
                <a:gd name="T27" fmla="*/ 2591 h 3928"/>
                <a:gd name="T28" fmla="*/ 1563 w 3927"/>
                <a:gd name="T29" fmla="*/ 1749 h 3928"/>
                <a:gd name="T30" fmla="*/ 2168 w 3927"/>
                <a:gd name="T31" fmla="*/ 2350 h 3928"/>
                <a:gd name="T32" fmla="*/ 770 w 3927"/>
                <a:gd name="T33" fmla="*/ 495 h 3928"/>
                <a:gd name="T34" fmla="*/ 392 w 3927"/>
                <a:gd name="T35" fmla="*/ 874 h 3928"/>
                <a:gd name="T36" fmla="*/ 392 w 3927"/>
                <a:gd name="T37" fmla="*/ 3158 h 3928"/>
                <a:gd name="T38" fmla="*/ 770 w 3927"/>
                <a:gd name="T39" fmla="*/ 3536 h 3928"/>
                <a:gd name="T40" fmla="*/ 3055 w 3927"/>
                <a:gd name="T41" fmla="*/ 3536 h 3928"/>
                <a:gd name="T42" fmla="*/ 3433 w 3927"/>
                <a:gd name="T43" fmla="*/ 3158 h 3928"/>
                <a:gd name="T44" fmla="*/ 3433 w 3927"/>
                <a:gd name="T45" fmla="*/ 1657 h 3928"/>
                <a:gd name="T46" fmla="*/ 3824 w 3927"/>
                <a:gd name="T47" fmla="*/ 1278 h 3928"/>
                <a:gd name="T48" fmla="*/ 3824 w 3927"/>
                <a:gd name="T49" fmla="*/ 3297 h 3928"/>
                <a:gd name="T50" fmla="*/ 3181 w 3927"/>
                <a:gd name="T51" fmla="*/ 3928 h 3928"/>
                <a:gd name="T52" fmla="*/ 631 w 3927"/>
                <a:gd name="T53" fmla="*/ 3928 h 3928"/>
                <a:gd name="T54" fmla="*/ 0 w 3927"/>
                <a:gd name="T55" fmla="*/ 3297 h 3928"/>
                <a:gd name="T56" fmla="*/ 0 w 3927"/>
                <a:gd name="T57" fmla="*/ 773 h 3928"/>
                <a:gd name="T58" fmla="*/ 631 w 3927"/>
                <a:gd name="T59" fmla="*/ 103 h 3928"/>
                <a:gd name="T60" fmla="*/ 2650 w 3927"/>
                <a:gd name="T61" fmla="*/ 103 h 3928"/>
                <a:gd name="T62" fmla="*/ 2271 w 3927"/>
                <a:gd name="T63" fmla="*/ 495 h 3928"/>
                <a:gd name="T64" fmla="*/ 770 w 3927"/>
                <a:gd name="T65" fmla="*/ 495 h 3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rgbClr val="70AD47"/>
            </a:solidFill>
            <a:ln>
              <a:noFill/>
            </a:ln>
            <a:effectLst/>
            <a:extLst>
              <a:ext uri="{91240B29-F687-4F45-9708-019B960494DF}">
                <a14:hiddenLine xmlns="" xmlns:a14="http://schemas.microsoft.com/office/drawing/2010/main" w="9525">
                  <a:solidFill>
                    <a:srgbClr val="000000"/>
                  </a:solidFill>
                  <a:round/>
                </a14:hiddenLine>
              </a:ext>
            </a:extLst>
          </p:spPr>
          <p:txBody>
            <a:bodyPr anchor="ctr" anchorCtr="1"/>
            <a:lstStyle/>
            <a:p>
              <a:pPr eaLnBrk="0" hangingPunct="0"/>
              <a:endParaRPr lang="zh-CN" altLang="en-US">
                <a:ea typeface="宋体" panose="02010600030101010101" pitchFamily="2" charset="-122"/>
              </a:endParaRPr>
            </a:p>
          </p:txBody>
        </p:sp>
      </p:grpSp>
      <p:sp>
        <p:nvSpPr>
          <p:cNvPr id="100" name="文本框 99"/>
          <p:cNvSpPr txBox="1"/>
          <p:nvPr/>
        </p:nvSpPr>
        <p:spPr>
          <a:xfrm>
            <a:off x="5297805" y="2524125"/>
            <a:ext cx="5080000" cy="1198880"/>
          </a:xfrm>
          <a:prstGeom prst="rect">
            <a:avLst/>
          </a:prstGeom>
          <a:noFill/>
          <a:ln w="9525">
            <a:noFill/>
          </a:ln>
        </p:spPr>
        <p:txBody>
          <a:bodyPr>
            <a:spAutoFit/>
          </a:bodyPr>
          <a:lstStyle/>
          <a:p>
            <a:pPr indent="333375"/>
            <a:r>
              <a:rPr lang="zh-CN" sz="2400" b="1" dirty="0">
                <a:solidFill>
                  <a:schemeClr val="accent6"/>
                </a:solidFill>
                <a:ea typeface="宋体" panose="02010600030101010101" pitchFamily="2" charset="-122"/>
              </a:rPr>
              <a:t>同学们，</a:t>
            </a:r>
            <a:r>
              <a:rPr lang="en-US" sz="2400" b="1" dirty="0">
                <a:solidFill>
                  <a:schemeClr val="accent6"/>
                </a:solidFill>
                <a:latin typeface="Times New Roman" panose="02020603050405020304" charset="0"/>
              </a:rPr>
              <a:t>“</a:t>
            </a:r>
            <a:r>
              <a:rPr lang="zh-CN" sz="2400" b="1" dirty="0">
                <a:solidFill>
                  <a:schemeClr val="accent6"/>
                </a:solidFill>
                <a:ea typeface="宋体" panose="02010600030101010101" pitchFamily="2" charset="-122"/>
              </a:rPr>
              <a:t>国家兴亡、匹夫有责</a:t>
            </a:r>
            <a:r>
              <a:rPr lang="en-US" sz="2400" b="1" dirty="0">
                <a:solidFill>
                  <a:schemeClr val="accent6"/>
                </a:solidFill>
                <a:latin typeface="Times New Roman" panose="02020603050405020304" charset="0"/>
              </a:rPr>
              <a:t>”</a:t>
            </a:r>
            <a:r>
              <a:rPr lang="zh-CN" sz="2400" b="1" dirty="0">
                <a:solidFill>
                  <a:schemeClr val="accent6"/>
                </a:solidFill>
                <a:ea typeface="宋体" panose="02010600030101010101" pitchFamily="2" charset="-122"/>
              </a:rPr>
              <a:t>， “团结就是力量”让我们团结一致，奋力向前。</a:t>
            </a:r>
            <a:endParaRPr lang="zh-CN" altLang="en-US" sz="2400" b="1" dirty="0">
              <a:solidFill>
                <a:schemeClr val="accent6"/>
              </a:solidFill>
              <a:ea typeface="宋体" panose="02010600030101010101"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4"/>
          <p:cNvSpPr txBox="1">
            <a:spLocks noChangeArrowheads="1"/>
          </p:cNvSpPr>
          <p:nvPr/>
        </p:nvSpPr>
        <p:spPr bwMode="auto">
          <a:xfrm>
            <a:off x="5854700" y="3216275"/>
            <a:ext cx="5708650" cy="506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nSpc>
                <a:spcPct val="150000"/>
              </a:lnSpc>
            </a:pPr>
            <a:endParaRPr lang="zh-CN" altLang="en-US" dirty="0">
              <a:solidFill>
                <a:srgbClr val="808080"/>
              </a:solidFill>
            </a:endParaRPr>
          </a:p>
        </p:txBody>
      </p:sp>
      <p:grpSp>
        <p:nvGrpSpPr>
          <p:cNvPr id="13" name="组合 11"/>
          <p:cNvGrpSpPr/>
          <p:nvPr/>
        </p:nvGrpSpPr>
        <p:grpSpPr bwMode="auto">
          <a:xfrm>
            <a:off x="616280" y="1793011"/>
            <a:ext cx="3628800" cy="3628801"/>
            <a:chOff x="7047277" y="1943488"/>
            <a:chExt cx="2245705" cy="2244333"/>
          </a:xfrm>
        </p:grpSpPr>
        <p:sp>
          <p:nvSpPr>
            <p:cNvPr id="14" name="菱形 13"/>
            <p:cNvSpPr/>
            <p:nvPr/>
          </p:nvSpPr>
          <p:spPr>
            <a:xfrm>
              <a:off x="7047277" y="1943488"/>
              <a:ext cx="2245705" cy="2244333"/>
            </a:xfrm>
            <a:prstGeom prst="diamond">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5" name="椭圆 14"/>
            <p:cNvSpPr/>
            <p:nvPr/>
          </p:nvSpPr>
          <p:spPr>
            <a:xfrm>
              <a:off x="7475549" y="2344007"/>
              <a:ext cx="1389162" cy="1387331"/>
            </a:xfrm>
            <a:prstGeom prst="ellipse">
              <a:avLst/>
            </a:prstGeom>
            <a:solidFill>
              <a:schemeClr val="bg1"/>
            </a:solidFill>
            <a:ln w="28575">
              <a:solidFill>
                <a:schemeClr val="bg2"/>
              </a:solidFill>
            </a:ln>
            <a:effectLst>
              <a:outerShdw blurRad="190500" dist="127000"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rgbClr val="000000"/>
                </a:solidFill>
              </a:endParaRPr>
            </a:p>
          </p:txBody>
        </p:sp>
        <p:sp>
          <p:nvSpPr>
            <p:cNvPr id="16" name="KSO_Shape"/>
            <p:cNvSpPr>
              <a:spLocks noChangeArrowheads="1"/>
            </p:cNvSpPr>
            <p:nvPr/>
          </p:nvSpPr>
          <p:spPr bwMode="auto">
            <a:xfrm>
              <a:off x="7767760" y="2635303"/>
              <a:ext cx="804740" cy="804740"/>
            </a:xfrm>
            <a:custGeom>
              <a:avLst/>
              <a:gdLst>
                <a:gd name="T0" fmla="*/ 3857 w 3927"/>
                <a:gd name="T1" fmla="*/ 672 h 3928"/>
                <a:gd name="T2" fmla="*/ 3675 w 3927"/>
                <a:gd name="T3" fmla="*/ 852 h 3928"/>
                <a:gd name="T4" fmla="*/ 3070 w 3927"/>
                <a:gd name="T5" fmla="*/ 251 h 3928"/>
                <a:gd name="T6" fmla="*/ 3252 w 3927"/>
                <a:gd name="T7" fmla="*/ 70 h 3928"/>
                <a:gd name="T8" fmla="*/ 3486 w 3927"/>
                <a:gd name="T9" fmla="*/ 63 h 3928"/>
                <a:gd name="T10" fmla="*/ 3864 w 3927"/>
                <a:gd name="T11" fmla="*/ 438 h 3928"/>
                <a:gd name="T12" fmla="*/ 3857 w 3927"/>
                <a:gd name="T13" fmla="*/ 672 h 3928"/>
                <a:gd name="T14" fmla="*/ 2252 w 3927"/>
                <a:gd name="T15" fmla="*/ 2267 h 3928"/>
                <a:gd name="T16" fmla="*/ 1647 w 3927"/>
                <a:gd name="T17" fmla="*/ 1665 h 3928"/>
                <a:gd name="T18" fmla="*/ 2978 w 3927"/>
                <a:gd name="T19" fmla="*/ 342 h 3928"/>
                <a:gd name="T20" fmla="*/ 3583 w 3927"/>
                <a:gd name="T21" fmla="*/ 944 h 3928"/>
                <a:gd name="T22" fmla="*/ 2252 w 3927"/>
                <a:gd name="T23" fmla="*/ 2267 h 3928"/>
                <a:gd name="T24" fmla="*/ 2168 w 3927"/>
                <a:gd name="T25" fmla="*/ 2350 h 3928"/>
                <a:gd name="T26" fmla="*/ 1321 w 3927"/>
                <a:gd name="T27" fmla="*/ 2591 h 3928"/>
                <a:gd name="T28" fmla="*/ 1563 w 3927"/>
                <a:gd name="T29" fmla="*/ 1749 h 3928"/>
                <a:gd name="T30" fmla="*/ 2168 w 3927"/>
                <a:gd name="T31" fmla="*/ 2350 h 3928"/>
                <a:gd name="T32" fmla="*/ 770 w 3927"/>
                <a:gd name="T33" fmla="*/ 495 h 3928"/>
                <a:gd name="T34" fmla="*/ 392 w 3927"/>
                <a:gd name="T35" fmla="*/ 874 h 3928"/>
                <a:gd name="T36" fmla="*/ 392 w 3927"/>
                <a:gd name="T37" fmla="*/ 3158 h 3928"/>
                <a:gd name="T38" fmla="*/ 770 w 3927"/>
                <a:gd name="T39" fmla="*/ 3536 h 3928"/>
                <a:gd name="T40" fmla="*/ 3055 w 3927"/>
                <a:gd name="T41" fmla="*/ 3536 h 3928"/>
                <a:gd name="T42" fmla="*/ 3433 w 3927"/>
                <a:gd name="T43" fmla="*/ 3158 h 3928"/>
                <a:gd name="T44" fmla="*/ 3433 w 3927"/>
                <a:gd name="T45" fmla="*/ 1657 h 3928"/>
                <a:gd name="T46" fmla="*/ 3824 w 3927"/>
                <a:gd name="T47" fmla="*/ 1278 h 3928"/>
                <a:gd name="T48" fmla="*/ 3824 w 3927"/>
                <a:gd name="T49" fmla="*/ 3297 h 3928"/>
                <a:gd name="T50" fmla="*/ 3181 w 3927"/>
                <a:gd name="T51" fmla="*/ 3928 h 3928"/>
                <a:gd name="T52" fmla="*/ 631 w 3927"/>
                <a:gd name="T53" fmla="*/ 3928 h 3928"/>
                <a:gd name="T54" fmla="*/ 0 w 3927"/>
                <a:gd name="T55" fmla="*/ 3297 h 3928"/>
                <a:gd name="T56" fmla="*/ 0 w 3927"/>
                <a:gd name="T57" fmla="*/ 773 h 3928"/>
                <a:gd name="T58" fmla="*/ 631 w 3927"/>
                <a:gd name="T59" fmla="*/ 103 h 3928"/>
                <a:gd name="T60" fmla="*/ 2650 w 3927"/>
                <a:gd name="T61" fmla="*/ 103 h 3928"/>
                <a:gd name="T62" fmla="*/ 2271 w 3927"/>
                <a:gd name="T63" fmla="*/ 495 h 3928"/>
                <a:gd name="T64" fmla="*/ 770 w 3927"/>
                <a:gd name="T65" fmla="*/ 495 h 3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rgbClr val="70AD47"/>
            </a:solidFill>
            <a:ln>
              <a:noFill/>
            </a:ln>
            <a:effectLst/>
            <a:extLst>
              <a:ext uri="{91240B29-F687-4F45-9708-019B960494DF}">
                <a14:hiddenLine xmlns="" xmlns:a14="http://schemas.microsoft.com/office/drawing/2010/main" w="9525">
                  <a:solidFill>
                    <a:srgbClr val="000000"/>
                  </a:solidFill>
                  <a:round/>
                </a14:hiddenLine>
              </a:ext>
            </a:extLst>
          </p:spPr>
          <p:txBody>
            <a:bodyPr anchor="ctr" anchorCtr="1"/>
            <a:lstStyle/>
            <a:p>
              <a:pPr eaLnBrk="0" hangingPunct="0"/>
              <a:endParaRPr lang="zh-CN" altLang="en-US">
                <a:ea typeface="宋体" panose="02010600030101010101" pitchFamily="2" charset="-122"/>
              </a:endParaRPr>
            </a:p>
          </p:txBody>
        </p:sp>
      </p:grpSp>
      <p:sp>
        <p:nvSpPr>
          <p:cNvPr id="100" name="文本框 99"/>
          <p:cNvSpPr txBox="1"/>
          <p:nvPr/>
        </p:nvSpPr>
        <p:spPr>
          <a:xfrm>
            <a:off x="4593384" y="1922483"/>
            <a:ext cx="5809401" cy="3354765"/>
          </a:xfrm>
          <a:prstGeom prst="rect">
            <a:avLst/>
          </a:prstGeom>
          <a:noFill/>
          <a:ln w="9525">
            <a:noFill/>
          </a:ln>
        </p:spPr>
        <p:txBody>
          <a:bodyPr wrap="square">
            <a:spAutoFit/>
          </a:bodyPr>
          <a:lstStyle/>
          <a:p>
            <a:pPr indent="266700"/>
            <a:r>
              <a:rPr lang="en-US" altLang="zh-CN" b="0" dirty="0">
                <a:solidFill>
                  <a:schemeClr val="accent6"/>
                </a:solidFill>
                <a:ea typeface="宋体" panose="02010600030101010101" pitchFamily="2" charset="-122"/>
              </a:rPr>
              <a:t> </a:t>
            </a:r>
            <a:r>
              <a:rPr lang="en-US" altLang="zh-CN" sz="2000" b="0" dirty="0">
                <a:solidFill>
                  <a:schemeClr val="accent6"/>
                </a:solidFill>
                <a:ea typeface="宋体" panose="02010600030101010101" pitchFamily="2" charset="-122"/>
              </a:rPr>
              <a:t>   </a:t>
            </a:r>
            <a:r>
              <a:rPr lang="zh-CN" sz="1600" b="1" dirty="0">
                <a:solidFill>
                  <a:schemeClr val="accent6"/>
                </a:solidFill>
                <a:ea typeface="宋体" panose="02010600030101010101" pitchFamily="2" charset="-122"/>
              </a:rPr>
              <a:t>在团结鼓劲的凝聚力之中，中华儿女书写了战</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疫</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的壮丽诗篇。</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抗疫心连心，武汉不孤单</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隔离病毒，但不隔绝爱</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这些感人的话语总能带给我们感动，这是亿万中华儿女团结一心战</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疫</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的生动写照。困难面前，中华儿女的激情、善良、坚强</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都一一展现，他们自发捐赠蔬菜给武汉，他们主动捐款给武汉</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他们的崇高，他们的真诚，他们的纯粹，让我们感动。疫情面前，中华儿女跨越了年龄和性别的范畴，突破了职业和地域的界限，超越了时间和空间上的限制，用一个个平凡的举动相互感动，相互鼓励。中国，只有在社会主义的中国，才可以把感动的命题书写的这样的气势磅礴，这样动人。人民，也只有中国人民，才能感悟感动的真谛和内涵，彰显着一个民族的集体意识。这样的精神脊梁怎叫我们不感动，这样的力量是无限的，将帮助亿万中华儿女增强责任感去战胜疫情。</a:t>
            </a:r>
            <a:endParaRPr lang="zh-CN" altLang="en-US" sz="1600" b="1" dirty="0">
              <a:solidFill>
                <a:schemeClr val="accent6"/>
              </a:solidFill>
              <a:ea typeface="宋体" panose="02010600030101010101"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1049247" y="1154476"/>
            <a:ext cx="9980612" cy="4540250"/>
            <a:chOff x="930502" y="1613581"/>
            <a:chExt cx="9980612" cy="4540250"/>
          </a:xfrm>
        </p:grpSpPr>
        <p:sp>
          <p:nvSpPr>
            <p:cNvPr id="6" name="圆角矩形 5"/>
            <p:cNvSpPr/>
            <p:nvPr/>
          </p:nvSpPr>
          <p:spPr>
            <a:xfrm>
              <a:off x="1043214" y="1621518"/>
              <a:ext cx="9486900" cy="4162425"/>
            </a:xfrm>
            <a:prstGeom prst="roundRect">
              <a:avLst>
                <a:gd name="adj" fmla="val 0"/>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5" name="圆角矩形 4"/>
            <p:cNvSpPr/>
            <p:nvPr/>
          </p:nvSpPr>
          <p:spPr>
            <a:xfrm>
              <a:off x="1352467" y="1795380"/>
              <a:ext cx="9486900" cy="4162425"/>
            </a:xfrm>
            <a:prstGeom prst="roundRect">
              <a:avLst>
                <a:gd name="adj" fmla="val 0"/>
              </a:avLst>
            </a:prstGeom>
            <a:solidFill>
              <a:schemeClr val="bg1"/>
            </a:solidFill>
            <a:ln w="1905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6600" dirty="0" smtClean="0">
                  <a:solidFill>
                    <a:srgbClr val="00B050"/>
                  </a:solidFill>
                </a:rPr>
                <a:t>第一篇</a:t>
              </a:r>
            </a:p>
            <a:p>
              <a:pPr algn="ctr" fontAlgn="auto"/>
              <a:endParaRPr lang="zh-CN" altLang="en-US" noProof="1"/>
            </a:p>
          </p:txBody>
        </p:sp>
        <p:sp>
          <p:nvSpPr>
            <p:cNvPr id="7" name="矩形 6"/>
            <p:cNvSpPr/>
            <p:nvPr/>
          </p:nvSpPr>
          <p:spPr>
            <a:xfrm>
              <a:off x="10436452" y="5679168"/>
              <a:ext cx="474662" cy="474663"/>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8" name="矩形 7"/>
            <p:cNvSpPr/>
            <p:nvPr/>
          </p:nvSpPr>
          <p:spPr>
            <a:xfrm>
              <a:off x="10166577" y="5450568"/>
              <a:ext cx="476250" cy="474663"/>
            </a:xfrm>
            <a:prstGeom prst="rect">
              <a:avLst/>
            </a:prstGeom>
            <a:solidFill>
              <a:srgbClr val="70AD47">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9" name="矩形 8"/>
            <p:cNvSpPr/>
            <p:nvPr/>
          </p:nvSpPr>
          <p:spPr>
            <a:xfrm>
              <a:off x="930502" y="1613581"/>
              <a:ext cx="476250" cy="4762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0" name="矩形 9"/>
            <p:cNvSpPr/>
            <p:nvPr/>
          </p:nvSpPr>
          <p:spPr>
            <a:xfrm>
              <a:off x="1082902" y="1765981"/>
              <a:ext cx="476250" cy="476250"/>
            </a:xfrm>
            <a:prstGeom prst="rect">
              <a:avLst/>
            </a:prstGeom>
            <a:solidFill>
              <a:srgbClr val="70AD4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082" name="文本框 10"/>
            <p:cNvSpPr txBox="1">
              <a:spLocks noChangeArrowheads="1"/>
            </p:cNvSpPr>
            <p:nvPr/>
          </p:nvSpPr>
          <p:spPr bwMode="auto">
            <a:xfrm>
              <a:off x="1708377" y="2264456"/>
              <a:ext cx="8782050"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lnSpc>
                  <a:spcPct val="150000"/>
                </a:lnSpc>
              </a:pPr>
              <a:endParaRPr lang="zh-CN" altLang="en-US" sz="4000" dirty="0">
                <a:solidFill>
                  <a:srgbClr val="00B050"/>
                </a:solidFill>
              </a:endParaRPr>
            </a:p>
            <a:p>
              <a:pPr algn="ctr">
                <a:lnSpc>
                  <a:spcPct val="150000"/>
                </a:lnSpc>
              </a:pPr>
              <a:endParaRPr lang="zh-CN" altLang="en-US" sz="2000" dirty="0">
                <a:solidFill>
                  <a:srgbClr val="00B050"/>
                </a:solidFill>
              </a:endParaRPr>
            </a:p>
          </p:txBody>
        </p:sp>
        <p:sp>
          <p:nvSpPr>
            <p:cNvPr id="3083" name="文本框 14"/>
            <p:cNvSpPr txBox="1">
              <a:spLocks noChangeArrowheads="1"/>
            </p:cNvSpPr>
            <p:nvPr/>
          </p:nvSpPr>
          <p:spPr bwMode="auto">
            <a:xfrm>
              <a:off x="1708377" y="3563031"/>
              <a:ext cx="309880" cy="521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endParaRPr lang="zh-CN" altLang="en-US" sz="2800" b="1">
                <a:solidFill>
                  <a:srgbClr val="70AD47"/>
                </a:solidFill>
              </a:endParaRPr>
            </a:p>
          </p:txBody>
        </p:sp>
        <p:sp>
          <p:nvSpPr>
            <p:cNvPr id="3084" name="文本框 15"/>
            <p:cNvSpPr txBox="1">
              <a:spLocks noChangeArrowheads="1"/>
            </p:cNvSpPr>
            <p:nvPr/>
          </p:nvSpPr>
          <p:spPr bwMode="auto">
            <a:xfrm>
              <a:off x="4036604" y="3442381"/>
              <a:ext cx="309880" cy="521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endParaRPr lang="zh-CN" altLang="en-US" sz="2800" b="1">
                <a:solidFill>
                  <a:srgbClr val="70AD47"/>
                </a:solidFill>
              </a:endParaRPr>
            </a:p>
          </p:txBody>
        </p:sp>
        <p:sp>
          <p:nvSpPr>
            <p:cNvPr id="3085" name="文本框 16"/>
            <p:cNvSpPr txBox="1">
              <a:spLocks noChangeArrowheads="1"/>
            </p:cNvSpPr>
            <p:nvPr/>
          </p:nvSpPr>
          <p:spPr bwMode="auto">
            <a:xfrm flipV="1">
              <a:off x="5145376" y="3499188"/>
              <a:ext cx="186118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endParaRPr lang="zh-CN" altLang="en-US" sz="2800" b="1">
                <a:solidFill>
                  <a:srgbClr val="70AD47"/>
                </a:solidFill>
              </a:endParaRPr>
            </a:p>
          </p:txBody>
        </p:sp>
        <p:sp>
          <p:nvSpPr>
            <p:cNvPr id="3086" name="文本框 17"/>
            <p:cNvSpPr txBox="1">
              <a:spLocks noChangeArrowheads="1"/>
            </p:cNvSpPr>
            <p:nvPr/>
          </p:nvSpPr>
          <p:spPr bwMode="auto">
            <a:xfrm>
              <a:off x="8290152" y="3563031"/>
              <a:ext cx="309880" cy="521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endParaRPr lang="zh-CN" altLang="en-US" sz="2800" b="1">
                <a:solidFill>
                  <a:srgbClr val="70AD47"/>
                </a:solidFill>
              </a:endParaRPr>
            </a:p>
          </p:txBody>
        </p:sp>
        <p:sp>
          <p:nvSpPr>
            <p:cNvPr id="3087" name="文本框 18"/>
            <p:cNvSpPr txBox="1">
              <a:spLocks noChangeArrowheads="1"/>
            </p:cNvSpPr>
            <p:nvPr/>
          </p:nvSpPr>
          <p:spPr bwMode="auto">
            <a:xfrm flipV="1">
              <a:off x="1708377" y="4145643"/>
              <a:ext cx="8561387"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endParaRPr lang="zh-CN" altLang="en-US" dirty="0">
                <a:solidFill>
                  <a:srgbClr val="808080"/>
                </a:solidFill>
              </a:endParaRPr>
            </a:p>
          </p:txBody>
        </p:sp>
      </p:gr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bwMode="auto">
          <a:xfrm>
            <a:off x="494030" y="1856539"/>
            <a:ext cx="3628800" cy="3628800"/>
            <a:chOff x="2736763" y="1908609"/>
            <a:chExt cx="2259516" cy="2258127"/>
          </a:xfrm>
        </p:grpSpPr>
        <p:sp>
          <p:nvSpPr>
            <p:cNvPr id="13" name="菱形 12"/>
            <p:cNvSpPr/>
            <p:nvPr/>
          </p:nvSpPr>
          <p:spPr>
            <a:xfrm>
              <a:off x="2736763" y="1908609"/>
              <a:ext cx="2259516" cy="2258127"/>
            </a:xfrm>
            <a:prstGeom prst="diamond">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4" name="椭圆 13"/>
            <p:cNvSpPr/>
            <p:nvPr/>
          </p:nvSpPr>
          <p:spPr>
            <a:xfrm>
              <a:off x="3319544" y="2343696"/>
              <a:ext cx="1387820" cy="1387955"/>
            </a:xfrm>
            <a:prstGeom prst="ellipse">
              <a:avLst/>
            </a:prstGeom>
            <a:solidFill>
              <a:schemeClr val="bg1"/>
            </a:solidFill>
            <a:ln w="28575">
              <a:solidFill>
                <a:schemeClr val="bg2"/>
              </a:solidFill>
            </a:ln>
            <a:effectLst>
              <a:outerShdw blurRad="165100" dist="114300" dir="2699985" sx="102000" sy="102000"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rgbClr val="000000"/>
                </a:solidFill>
              </a:endParaRPr>
            </a:p>
          </p:txBody>
        </p:sp>
        <p:sp>
          <p:nvSpPr>
            <p:cNvPr id="16" name="KSO_Shape"/>
            <p:cNvSpPr/>
            <p:nvPr/>
          </p:nvSpPr>
          <p:spPr bwMode="auto">
            <a:xfrm>
              <a:off x="3550847" y="2597578"/>
              <a:ext cx="925214" cy="880191"/>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70AD47"/>
            </a:solidFill>
            <a:ln>
              <a:noFill/>
            </a:ln>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sp>
        <p:nvSpPr>
          <p:cNvPr id="100" name="文本框 99"/>
          <p:cNvSpPr txBox="1"/>
          <p:nvPr/>
        </p:nvSpPr>
        <p:spPr>
          <a:xfrm>
            <a:off x="5071547" y="2001982"/>
            <a:ext cx="5853752" cy="3323987"/>
          </a:xfrm>
          <a:prstGeom prst="rect">
            <a:avLst/>
          </a:prstGeom>
          <a:noFill/>
          <a:ln w="9525">
            <a:noFill/>
          </a:ln>
        </p:spPr>
        <p:txBody>
          <a:bodyPr wrap="square">
            <a:spAutoFit/>
          </a:bodyPr>
          <a:lstStyle/>
          <a:p>
            <a:pPr indent="333375"/>
            <a:r>
              <a:rPr lang="en-US" altLang="zh-CN" sz="1600" b="1" dirty="0">
                <a:solidFill>
                  <a:schemeClr val="accent6"/>
                </a:solidFill>
                <a:ea typeface="宋体" panose="02010600030101010101" pitchFamily="2" charset="-122"/>
              </a:rPr>
              <a:t>  </a:t>
            </a:r>
            <a:r>
              <a:rPr lang="zh-CN" sz="1600" b="1" dirty="0">
                <a:solidFill>
                  <a:schemeClr val="accent6"/>
                </a:solidFill>
                <a:ea typeface="宋体" panose="02010600030101010101" pitchFamily="2" charset="-122"/>
              </a:rPr>
              <a:t>殷忧启圣，多难兴邦。虽然疫情已经得到了控制，但是我们绝不能松懈，疫情发生以来，大家纷纷递交“请战书”，近万名救死扶伤的“白衣天使”和平民英雄驰援武汉，火神山医院和雷神山医院的建设充分展现了“中国速度”“中国能力”“中国奇迹”，彰显了全国人民打赢疫情防控阻击战的坚强意志。我们要有狭路相逢勇者胜毅力，唯有敢于亮剑、迎难而上，才能抵御惊涛骇浪、战胜艰难困苦。我们每个人在抗击疫情的关键时刻和危急关头，必须豁得出来、顶得上去、经得住考验，做勇于抗击疫情的</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战士</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，而不做爱惜羽毛的</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绅士</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，全力以赴、敢于交锋、攻坚突破，在解决一个个疑难问题、攻克一座座堡垒中，向人民交上一份满意答卷。</a:t>
            </a:r>
          </a:p>
          <a:p>
            <a:r>
              <a:rPr lang="zh-CN" sz="1600" b="1" dirty="0">
                <a:solidFill>
                  <a:schemeClr val="accent6"/>
                </a:solidFill>
                <a:ea typeface="宋体" panose="02010600030101010101" pitchFamily="2" charset="-122"/>
              </a:rPr>
              <a:t>　　</a:t>
            </a:r>
            <a:endParaRPr lang="en-US" sz="1600" b="1" dirty="0">
              <a:solidFill>
                <a:schemeClr val="accent6"/>
              </a:solidFill>
              <a:latin typeface="Times New Roman" panose="02020603050405020304" charset="0"/>
            </a:endParaRPr>
          </a:p>
          <a:p>
            <a:pPr indent="333375"/>
            <a:r>
              <a:rPr lang="en-US" b="1" dirty="0">
                <a:solidFill>
                  <a:schemeClr val="accent6"/>
                </a:solidFill>
                <a:latin typeface="Times New Roman" panose="02020603050405020304" charset="0"/>
              </a:rPr>
              <a:t> </a:t>
            </a:r>
            <a:endParaRPr lang="en-US" altLang="en-US" b="1" dirty="0">
              <a:solidFill>
                <a:schemeClr val="accent6"/>
              </a:solidFill>
              <a:latin typeface="Times New Roman" panose="02020603050405020304"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cstate="print">
            <a:extLst>
              <a:ext uri="{28A0092B-C50C-407E-A947-70E740481C1C}">
                <a14:useLocalDpi xmlns="" xmlns:a14="http://schemas.microsoft.com/office/drawing/2010/main" val="0"/>
              </a:ext>
            </a:extLst>
          </a:blip>
          <a:srcRect l="8889" t="7778" r="3333" b="9445"/>
          <a:stretch>
            <a:fillRect/>
          </a:stretch>
        </p:blipFill>
        <p:spPr>
          <a:xfrm>
            <a:off x="1688015" y="-515833"/>
            <a:ext cx="8839942" cy="7471619"/>
          </a:xfrm>
          <a:prstGeom prst="ellipse">
            <a:avLst/>
          </a:prstGeom>
        </p:spPr>
      </p:pic>
      <p:pic>
        <p:nvPicPr>
          <p:cNvPr id="15" name="图片 14"/>
          <p:cNvPicPr>
            <a:picLocks noChangeAspect="1"/>
          </p:cNvPicPr>
          <p:nvPr/>
        </p:nvPicPr>
        <p:blipFill rotWithShape="1">
          <a:blip r:embed="rId4" cstate="print">
            <a:extLst>
              <a:ext uri="{28A0092B-C50C-407E-A947-70E740481C1C}">
                <a14:useLocalDpi xmlns="" xmlns:a14="http://schemas.microsoft.com/office/drawing/2010/main" val="0"/>
              </a:ext>
            </a:extLst>
          </a:blip>
          <a:srcRect l="5313" t="7536" r="4132" b="10798"/>
          <a:stretch>
            <a:fillRect/>
          </a:stretch>
        </p:blipFill>
        <p:spPr>
          <a:xfrm>
            <a:off x="1539481" y="-371055"/>
            <a:ext cx="8718175" cy="7371329"/>
          </a:xfrm>
          <a:prstGeom prst="ellipse">
            <a:avLst/>
          </a:prstGeom>
        </p:spPr>
      </p:pic>
      <p:pic>
        <p:nvPicPr>
          <p:cNvPr id="16" name="图片 15"/>
          <p:cNvPicPr>
            <a:picLocks noChangeAspect="1"/>
          </p:cNvPicPr>
          <p:nvPr/>
        </p:nvPicPr>
        <p:blipFill rotWithShape="1">
          <a:blip r:embed="rId5" cstate="print">
            <a:extLst>
              <a:ext uri="{28A0092B-C50C-407E-A947-70E740481C1C}">
                <a14:useLocalDpi xmlns="" xmlns:a14="http://schemas.microsoft.com/office/drawing/2010/main" val="0"/>
              </a:ext>
            </a:extLst>
          </a:blip>
          <a:srcRect l="3403" t="4516" r="8542" b="14374"/>
          <a:stretch>
            <a:fillRect/>
          </a:stretch>
        </p:blipFill>
        <p:spPr>
          <a:xfrm>
            <a:off x="1608958" y="-422490"/>
            <a:ext cx="7782177" cy="7321184"/>
          </a:xfrm>
          <a:prstGeom prst="ellipse">
            <a:avLst/>
          </a:prstGeom>
        </p:spPr>
      </p:pic>
      <p:sp>
        <p:nvSpPr>
          <p:cNvPr id="17" name="文本框 16"/>
          <p:cNvSpPr txBox="1"/>
          <p:nvPr/>
        </p:nvSpPr>
        <p:spPr>
          <a:xfrm>
            <a:off x="3177832" y="3314609"/>
            <a:ext cx="5441472" cy="768350"/>
          </a:xfrm>
          <a:prstGeom prst="rect">
            <a:avLst/>
          </a:prstGeom>
          <a:noFill/>
        </p:spPr>
        <p:txBody>
          <a:bodyPr wrap="square" rtlCol="0">
            <a:spAutoFit/>
          </a:bodyPr>
          <a:lstStyle/>
          <a:p>
            <a:pPr algn="ctr"/>
            <a:r>
              <a:rPr lang="zh-CN" altLang="en-US" sz="4400" b="1" dirty="0" smtClean="0">
                <a:solidFill>
                  <a:schemeClr val="accent6"/>
                </a:solidFill>
                <a:latin typeface="+mn-ea"/>
                <a:cs typeface="+mn-ea"/>
              </a:rPr>
              <a:t>谢谢观赏 请看下篇</a:t>
            </a:r>
          </a:p>
        </p:txBody>
      </p:sp>
      <p:sp>
        <p:nvSpPr>
          <p:cNvPr id="19" name="文本框 18"/>
          <p:cNvSpPr txBox="1"/>
          <p:nvPr/>
        </p:nvSpPr>
        <p:spPr>
          <a:xfrm>
            <a:off x="10257657" y="7258110"/>
            <a:ext cx="646331" cy="369332"/>
          </a:xfrm>
          <a:prstGeom prst="rect">
            <a:avLst/>
          </a:prstGeom>
          <a:noFill/>
        </p:spPr>
        <p:txBody>
          <a:bodyPr wrap="none" rtlCol="0">
            <a:spAutoFit/>
          </a:bodyPr>
          <a:lstStyle/>
          <a:p>
            <a:r>
              <a:rPr lang="zh-CN" altLang="en-US" dirty="0" smtClean="0">
                <a:ea typeface="+mn-ea"/>
                <a:cs typeface="+mn-ea"/>
              </a:rPr>
              <a:t>延时</a:t>
            </a:r>
            <a:endParaRPr lang="zh-CN" altLang="en-US" dirty="0">
              <a:ea typeface="+mn-ea"/>
              <a:cs typeface="+mn-ea"/>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3260959" y="2566464"/>
            <a:ext cx="5441472" cy="1107996"/>
          </a:xfrm>
          <a:prstGeom prst="rect">
            <a:avLst/>
          </a:prstGeom>
          <a:noFill/>
        </p:spPr>
        <p:txBody>
          <a:bodyPr wrap="square" rtlCol="0">
            <a:spAutoFit/>
          </a:bodyPr>
          <a:lstStyle/>
          <a:p>
            <a:pPr algn="ctr"/>
            <a:r>
              <a:rPr lang="zh-CN" altLang="en-US" sz="4400" b="1" dirty="0" smtClean="0">
                <a:solidFill>
                  <a:schemeClr val="accent6"/>
                </a:solidFill>
                <a:latin typeface="+mn-ea"/>
                <a:cs typeface="+mn-ea"/>
              </a:rPr>
              <a:t> </a:t>
            </a:r>
            <a:r>
              <a:rPr lang="zh-CN" altLang="en-US" sz="6600" b="1" dirty="0" smtClean="0">
                <a:solidFill>
                  <a:schemeClr val="accent6"/>
                </a:solidFill>
                <a:latin typeface="+mn-ea"/>
                <a:cs typeface="+mn-ea"/>
              </a:rPr>
              <a:t>第二篇</a:t>
            </a:r>
          </a:p>
        </p:txBody>
      </p:sp>
      <p:sp>
        <p:nvSpPr>
          <p:cNvPr id="19" name="文本框 18"/>
          <p:cNvSpPr txBox="1"/>
          <p:nvPr/>
        </p:nvSpPr>
        <p:spPr>
          <a:xfrm>
            <a:off x="10257657" y="7258110"/>
            <a:ext cx="646331" cy="369332"/>
          </a:xfrm>
          <a:prstGeom prst="rect">
            <a:avLst/>
          </a:prstGeom>
          <a:noFill/>
        </p:spPr>
        <p:txBody>
          <a:bodyPr wrap="none" rtlCol="0">
            <a:spAutoFit/>
          </a:bodyPr>
          <a:lstStyle/>
          <a:p>
            <a:r>
              <a:rPr lang="zh-CN" altLang="en-US" dirty="0" smtClean="0">
                <a:ea typeface="+mn-ea"/>
                <a:cs typeface="+mn-ea"/>
              </a:rPr>
              <a:t>延时</a:t>
            </a:r>
            <a:endParaRPr lang="zh-CN" altLang="en-US" dirty="0">
              <a:ea typeface="+mn-ea"/>
              <a:cs typeface="+mn-ea"/>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2"/>
          <p:cNvSpPr txBox="1">
            <a:spLocks noChangeArrowheads="1"/>
          </p:cNvSpPr>
          <p:nvPr/>
        </p:nvSpPr>
        <p:spPr bwMode="auto">
          <a:xfrm>
            <a:off x="4537265" y="1330803"/>
            <a:ext cx="6355080" cy="3092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b="1" dirty="0">
                <a:solidFill>
                  <a:srgbClr val="70AD47"/>
                </a:solidFill>
              </a:rPr>
              <a:t>    </a:t>
            </a:r>
            <a:r>
              <a:rPr lang="en-US" altLang="zh-CN" sz="2000" b="1" dirty="0">
                <a:solidFill>
                  <a:srgbClr val="70AD47"/>
                </a:solidFill>
              </a:rPr>
              <a:t>  </a:t>
            </a:r>
            <a:r>
              <a:rPr lang="zh-CN" altLang="en-US" sz="1600" b="1" dirty="0">
                <a:solidFill>
                  <a:srgbClr val="70AD47"/>
                </a:solidFill>
              </a:rPr>
              <a:t>庚子鼠年春节，武汉新型冠状病毒肺炎肆虐祖国大疆南北。面对来势汹汹的疫情，总有一种力量激励我们前行，总有一种精神让我们泪流满面，自新型冠状病毒感染的肺炎疫情发生以来，亿万中华儿女万众一心，众志成城，共克时艰，战“疫”路上的一个个“好人”，一件件“好事”走进我们的视野，他们是;李文亮、江学庆、刘智明、夏思思、梅仲明、彭银华、廖建军，……，他们的事迹，他们的名字感动着我们每个人，凝聚起社会正能量，号召着我们必有信心和决心打赢这场疫情防控阻击战。</a:t>
            </a:r>
          </a:p>
        </p:txBody>
      </p:sp>
      <p:sp>
        <p:nvSpPr>
          <p:cNvPr id="11" name="文本框 4"/>
          <p:cNvSpPr txBox="1">
            <a:spLocks noChangeArrowheads="1"/>
          </p:cNvSpPr>
          <p:nvPr/>
        </p:nvSpPr>
        <p:spPr bwMode="auto">
          <a:xfrm>
            <a:off x="5038502" y="3599655"/>
            <a:ext cx="5708650" cy="506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nSpc>
                <a:spcPct val="150000"/>
              </a:lnSpc>
            </a:pPr>
            <a:endParaRPr lang="zh-CN" altLang="en-US" dirty="0">
              <a:solidFill>
                <a:srgbClr val="808080"/>
              </a:solidFill>
            </a:endParaRPr>
          </a:p>
        </p:txBody>
      </p:sp>
      <p:grpSp>
        <p:nvGrpSpPr>
          <p:cNvPr id="12" name="组合 11"/>
          <p:cNvGrpSpPr/>
          <p:nvPr/>
        </p:nvGrpSpPr>
        <p:grpSpPr bwMode="auto">
          <a:xfrm>
            <a:off x="671625" y="1803510"/>
            <a:ext cx="3628800" cy="3628800"/>
            <a:chOff x="2883695" y="1919969"/>
            <a:chExt cx="2259516" cy="2258127"/>
          </a:xfrm>
        </p:grpSpPr>
        <p:sp>
          <p:nvSpPr>
            <p:cNvPr id="13" name="菱形 12"/>
            <p:cNvSpPr/>
            <p:nvPr/>
          </p:nvSpPr>
          <p:spPr>
            <a:xfrm>
              <a:off x="2883695" y="1919969"/>
              <a:ext cx="2259516" cy="2258127"/>
            </a:xfrm>
            <a:prstGeom prst="diamond">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4" name="椭圆 13"/>
            <p:cNvSpPr/>
            <p:nvPr/>
          </p:nvSpPr>
          <p:spPr>
            <a:xfrm>
              <a:off x="3319544" y="2343696"/>
              <a:ext cx="1387820" cy="1387955"/>
            </a:xfrm>
            <a:prstGeom prst="ellipse">
              <a:avLst/>
            </a:prstGeom>
            <a:solidFill>
              <a:schemeClr val="bg1"/>
            </a:solidFill>
            <a:ln w="28575">
              <a:solidFill>
                <a:schemeClr val="bg2"/>
              </a:solidFill>
            </a:ln>
            <a:effectLst>
              <a:outerShdw blurRad="165100" dist="114300" dir="2699985" sx="102000" sy="102000"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rgbClr val="000000"/>
                </a:solidFill>
              </a:endParaRPr>
            </a:p>
          </p:txBody>
        </p:sp>
        <p:sp>
          <p:nvSpPr>
            <p:cNvPr id="16" name="KSO_Shape"/>
            <p:cNvSpPr/>
            <p:nvPr/>
          </p:nvSpPr>
          <p:spPr bwMode="auto">
            <a:xfrm>
              <a:off x="3550847" y="2597578"/>
              <a:ext cx="925214" cy="880191"/>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70AD47"/>
            </a:solidFill>
            <a:ln>
              <a:noFill/>
            </a:ln>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sp>
        <p:nvSpPr>
          <p:cNvPr id="17" name="文本框 16"/>
          <p:cNvSpPr txBox="1"/>
          <p:nvPr/>
        </p:nvSpPr>
        <p:spPr>
          <a:xfrm>
            <a:off x="10257657" y="7258110"/>
            <a:ext cx="646331" cy="369332"/>
          </a:xfrm>
          <a:prstGeom prst="rect">
            <a:avLst/>
          </a:prstGeom>
          <a:noFill/>
        </p:spPr>
        <p:txBody>
          <a:bodyPr wrap="none" rtlCol="0">
            <a:spAutoFit/>
          </a:bodyPr>
          <a:lstStyle/>
          <a:p>
            <a:r>
              <a:rPr lang="zh-CN" altLang="en-US" dirty="0" smtClean="0">
                <a:ea typeface="+mn-ea"/>
                <a:cs typeface="+mn-ea"/>
              </a:rPr>
              <a:t>延时</a:t>
            </a:r>
            <a:endParaRPr lang="zh-CN" altLang="en-US" dirty="0">
              <a:ea typeface="+mn-ea"/>
              <a:cs typeface="+mn-ea"/>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flipV="1">
            <a:off x="839788" y="1965961"/>
            <a:ext cx="45719" cy="45719"/>
          </a:xfrm>
        </p:spPr>
        <p:txBody>
          <a:bodyPr>
            <a:normAutofit fontScale="90000"/>
          </a:bodyPr>
          <a:lstStyle/>
          <a:p>
            <a:endParaRPr lang="zh-CN" altLang="en-US" dirty="0"/>
          </a:p>
        </p:txBody>
      </p:sp>
      <p:sp>
        <p:nvSpPr>
          <p:cNvPr id="5" name="文本占位符 4"/>
          <p:cNvSpPr>
            <a:spLocks noGrp="1"/>
          </p:cNvSpPr>
          <p:nvPr>
            <p:ph type="body" sz="half" idx="2"/>
          </p:nvPr>
        </p:nvSpPr>
        <p:spPr>
          <a:xfrm>
            <a:off x="839788" y="1888178"/>
            <a:ext cx="3932237" cy="3980810"/>
          </a:xfrm>
        </p:spPr>
        <p:txBody>
          <a:bodyPr>
            <a:normAutofit/>
          </a:bodyPr>
          <a:lstStyle/>
          <a:p>
            <a:endParaRPr lang="zh-CN" altLang="en-US" dirty="0"/>
          </a:p>
        </p:txBody>
      </p:sp>
      <p:sp>
        <p:nvSpPr>
          <p:cNvPr id="11" name="文本框 4"/>
          <p:cNvSpPr txBox="1">
            <a:spLocks noChangeArrowheads="1"/>
          </p:cNvSpPr>
          <p:nvPr/>
        </p:nvSpPr>
        <p:spPr bwMode="auto">
          <a:xfrm>
            <a:off x="8798560" y="3618865"/>
            <a:ext cx="2162810" cy="506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dirty="0" smtClean="0">
                <a:solidFill>
                  <a:srgbClr val="808080"/>
                </a:solidFill>
              </a:rPr>
              <a:t>。</a:t>
            </a:r>
            <a:endParaRPr lang="zh-CN" altLang="en-US" dirty="0">
              <a:solidFill>
                <a:srgbClr val="808080"/>
              </a:solidFill>
            </a:endParaRPr>
          </a:p>
        </p:txBody>
      </p:sp>
      <p:grpSp>
        <p:nvGrpSpPr>
          <p:cNvPr id="12" name="组合 11"/>
          <p:cNvGrpSpPr/>
          <p:nvPr/>
        </p:nvGrpSpPr>
        <p:grpSpPr bwMode="auto">
          <a:xfrm>
            <a:off x="728777" y="1804305"/>
            <a:ext cx="3628800" cy="3628800"/>
            <a:chOff x="2883696" y="1908609"/>
            <a:chExt cx="2259516" cy="2258127"/>
          </a:xfrm>
        </p:grpSpPr>
        <p:sp>
          <p:nvSpPr>
            <p:cNvPr id="13" name="菱形 12"/>
            <p:cNvSpPr/>
            <p:nvPr/>
          </p:nvSpPr>
          <p:spPr>
            <a:xfrm>
              <a:off x="2883696" y="1908609"/>
              <a:ext cx="2259516" cy="2258127"/>
            </a:xfrm>
            <a:prstGeom prst="diamond">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4" name="椭圆 13"/>
            <p:cNvSpPr/>
            <p:nvPr/>
          </p:nvSpPr>
          <p:spPr>
            <a:xfrm>
              <a:off x="3319544" y="2343695"/>
              <a:ext cx="1387820" cy="1387955"/>
            </a:xfrm>
            <a:prstGeom prst="ellipse">
              <a:avLst/>
            </a:prstGeom>
            <a:solidFill>
              <a:schemeClr val="bg1"/>
            </a:solidFill>
            <a:ln w="28575">
              <a:solidFill>
                <a:schemeClr val="bg2"/>
              </a:solidFill>
            </a:ln>
            <a:effectLst>
              <a:outerShdw blurRad="165100" dist="114300" dir="2699985" sx="102000" sy="102000"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rgbClr val="000000"/>
                </a:solidFill>
              </a:endParaRPr>
            </a:p>
          </p:txBody>
        </p:sp>
        <p:sp>
          <p:nvSpPr>
            <p:cNvPr id="16" name="KSO_Shape"/>
            <p:cNvSpPr/>
            <p:nvPr/>
          </p:nvSpPr>
          <p:spPr bwMode="auto">
            <a:xfrm>
              <a:off x="3550847" y="2597578"/>
              <a:ext cx="925214" cy="880191"/>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70AD47"/>
            </a:solidFill>
            <a:ln>
              <a:noFill/>
            </a:ln>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pic>
        <p:nvPicPr>
          <p:cNvPr id="2" name="图片 22" descr="20200311011326145"/>
          <p:cNvPicPr>
            <a:picLocks noChangeAspect="1"/>
          </p:cNvPicPr>
          <p:nvPr>
            <p:custDataLst>
              <p:tags r:id="rId1"/>
            </p:custDataLst>
          </p:nvPr>
        </p:nvPicPr>
        <p:blipFill>
          <a:blip r:embed="rId4" cstate="print"/>
          <a:stretch>
            <a:fillRect/>
          </a:stretch>
        </p:blipFill>
        <p:spPr>
          <a:xfrm>
            <a:off x="3830955" y="2865755"/>
            <a:ext cx="3283585" cy="2567305"/>
          </a:xfrm>
          <a:prstGeom prst="rect">
            <a:avLst/>
          </a:prstGeom>
          <a:noFill/>
          <a:ln w="9525">
            <a:noFill/>
          </a:ln>
        </p:spPr>
      </p:pic>
      <p:pic>
        <p:nvPicPr>
          <p:cNvPr id="4" name="图片 3"/>
          <p:cNvPicPr>
            <a:picLocks noChangeAspect="1"/>
          </p:cNvPicPr>
          <p:nvPr/>
        </p:nvPicPr>
        <p:blipFill>
          <a:blip r:embed="rId5" cstate="print"/>
          <a:stretch>
            <a:fillRect/>
          </a:stretch>
        </p:blipFill>
        <p:spPr>
          <a:xfrm>
            <a:off x="7414260" y="2910840"/>
            <a:ext cx="4142105" cy="2757170"/>
          </a:xfrm>
          <a:prstGeom prst="rect">
            <a:avLst/>
          </a:prstGeom>
        </p:spPr>
      </p:pic>
      <p:pic>
        <p:nvPicPr>
          <p:cNvPr id="6" name="内容占位符 -2147482601" descr="1261-200219144F9"/>
          <p:cNvPicPr>
            <a:picLocks noGrp="1" noChangeAspect="1"/>
          </p:cNvPicPr>
          <p:nvPr>
            <p:ph idx="1"/>
          </p:nvPr>
        </p:nvPicPr>
        <p:blipFill>
          <a:blip r:embed="rId6" cstate="print"/>
          <a:stretch>
            <a:fillRect/>
          </a:stretch>
        </p:blipFill>
        <p:spPr>
          <a:xfrm>
            <a:off x="6887210" y="172720"/>
            <a:ext cx="3745230" cy="2330450"/>
          </a:xfrm>
          <a:prstGeom prst="rect">
            <a:avLst/>
          </a:prstGeom>
          <a:noFill/>
          <a:ln w="9525">
            <a:noFill/>
          </a:ln>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2"/>
          <p:cNvSpPr txBox="1">
            <a:spLocks noChangeArrowheads="1"/>
          </p:cNvSpPr>
          <p:nvPr/>
        </p:nvSpPr>
        <p:spPr bwMode="auto">
          <a:xfrm>
            <a:off x="4348471" y="1368351"/>
            <a:ext cx="6659954" cy="42934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sz="1400" b="1" dirty="0">
                <a:solidFill>
                  <a:srgbClr val="70AD47"/>
                </a:solidFill>
              </a:rPr>
              <a:t>         </a:t>
            </a:r>
            <a:r>
              <a:rPr lang="zh-CN" altLang="en-US" sz="1400" b="1" dirty="0">
                <a:solidFill>
                  <a:srgbClr val="70AD47"/>
                </a:solidFill>
              </a:rPr>
              <a:t>在护佑生命的主旋律之中，逆行者唱响了战“疫”的精神赞歌。广大医护工作者主动请缨，“不计报酬，无论生死”“召必战，战必胜”，他们用实际行动，甚至有些是宝贵的生命，深刻的诠释着“白衣战士”的追求和风骨，谱写着不同的精神和独特的优秀。他们不是不害怕，但是在重大公共卫生事件前，所有人都可以后退、躲避，但医者使命和责任感让他们义无反顾地选择了逆行向前;他们不是不想家，但为了万家安宁，他们必须守在疫情联防联控的第一线;他们不是不喜欢自由，但在全民抗“疫”的路上，只有他们的坚守才能离胜利更近一步……疫情面前，他们不一样，不能做曾经寻常的小事，但又都一样，都身在抗“疫”战场! 他们同样是血肉之躯，同样有牵挂的家人，但是在国家和人民的需要面前，他们舍小家为大家，不抛弃不放弃，执着地追求心中的那份职业初心。他们那执着闪亮的人性光芒，如细雨涤尘，净化心灵，他们那催人泪下的感动力量，如春雷惊空，振奋精神。这些平凡的“迹”录和举动叫我们怎能不感动，怎能不汲取其正能量，倍增信心去战胜疫情。</a:t>
            </a:r>
          </a:p>
        </p:txBody>
      </p:sp>
      <p:sp>
        <p:nvSpPr>
          <p:cNvPr id="12" name="文本框 4"/>
          <p:cNvSpPr txBox="1">
            <a:spLocks noChangeArrowheads="1"/>
          </p:cNvSpPr>
          <p:nvPr/>
        </p:nvSpPr>
        <p:spPr bwMode="auto">
          <a:xfrm>
            <a:off x="5854700" y="3216275"/>
            <a:ext cx="5708650" cy="506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nSpc>
                <a:spcPct val="150000"/>
              </a:lnSpc>
            </a:pPr>
            <a:endParaRPr lang="zh-CN" altLang="en-US" dirty="0">
              <a:solidFill>
                <a:srgbClr val="808080"/>
              </a:solidFill>
            </a:endParaRPr>
          </a:p>
        </p:txBody>
      </p:sp>
      <p:grpSp>
        <p:nvGrpSpPr>
          <p:cNvPr id="13" name="组合 11"/>
          <p:cNvGrpSpPr/>
          <p:nvPr/>
        </p:nvGrpSpPr>
        <p:grpSpPr bwMode="auto">
          <a:xfrm>
            <a:off x="616280" y="1793011"/>
            <a:ext cx="3628800" cy="3628801"/>
            <a:chOff x="7047277" y="1943488"/>
            <a:chExt cx="2245705" cy="2244333"/>
          </a:xfrm>
        </p:grpSpPr>
        <p:sp>
          <p:nvSpPr>
            <p:cNvPr id="14" name="菱形 13"/>
            <p:cNvSpPr/>
            <p:nvPr/>
          </p:nvSpPr>
          <p:spPr>
            <a:xfrm>
              <a:off x="7047277" y="1943488"/>
              <a:ext cx="2245705" cy="2244333"/>
            </a:xfrm>
            <a:prstGeom prst="diamond">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5" name="椭圆 14"/>
            <p:cNvSpPr/>
            <p:nvPr/>
          </p:nvSpPr>
          <p:spPr>
            <a:xfrm>
              <a:off x="7475549" y="2344007"/>
              <a:ext cx="1389162" cy="1387331"/>
            </a:xfrm>
            <a:prstGeom prst="ellipse">
              <a:avLst/>
            </a:prstGeom>
            <a:solidFill>
              <a:schemeClr val="bg1"/>
            </a:solidFill>
            <a:ln w="28575">
              <a:solidFill>
                <a:schemeClr val="bg2"/>
              </a:solidFill>
            </a:ln>
            <a:effectLst>
              <a:outerShdw blurRad="190500" dist="127000"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rgbClr val="000000"/>
                </a:solidFill>
              </a:endParaRPr>
            </a:p>
          </p:txBody>
        </p:sp>
        <p:sp>
          <p:nvSpPr>
            <p:cNvPr id="16" name="KSO_Shape"/>
            <p:cNvSpPr>
              <a:spLocks noChangeArrowheads="1"/>
            </p:cNvSpPr>
            <p:nvPr/>
          </p:nvSpPr>
          <p:spPr bwMode="auto">
            <a:xfrm>
              <a:off x="7767760" y="2635303"/>
              <a:ext cx="804740" cy="804740"/>
            </a:xfrm>
            <a:custGeom>
              <a:avLst/>
              <a:gdLst>
                <a:gd name="T0" fmla="*/ 3857 w 3927"/>
                <a:gd name="T1" fmla="*/ 672 h 3928"/>
                <a:gd name="T2" fmla="*/ 3675 w 3927"/>
                <a:gd name="T3" fmla="*/ 852 h 3928"/>
                <a:gd name="T4" fmla="*/ 3070 w 3927"/>
                <a:gd name="T5" fmla="*/ 251 h 3928"/>
                <a:gd name="T6" fmla="*/ 3252 w 3927"/>
                <a:gd name="T7" fmla="*/ 70 h 3928"/>
                <a:gd name="T8" fmla="*/ 3486 w 3927"/>
                <a:gd name="T9" fmla="*/ 63 h 3928"/>
                <a:gd name="T10" fmla="*/ 3864 w 3927"/>
                <a:gd name="T11" fmla="*/ 438 h 3928"/>
                <a:gd name="T12" fmla="*/ 3857 w 3927"/>
                <a:gd name="T13" fmla="*/ 672 h 3928"/>
                <a:gd name="T14" fmla="*/ 2252 w 3927"/>
                <a:gd name="T15" fmla="*/ 2267 h 3928"/>
                <a:gd name="T16" fmla="*/ 1647 w 3927"/>
                <a:gd name="T17" fmla="*/ 1665 h 3928"/>
                <a:gd name="T18" fmla="*/ 2978 w 3927"/>
                <a:gd name="T19" fmla="*/ 342 h 3928"/>
                <a:gd name="T20" fmla="*/ 3583 w 3927"/>
                <a:gd name="T21" fmla="*/ 944 h 3928"/>
                <a:gd name="T22" fmla="*/ 2252 w 3927"/>
                <a:gd name="T23" fmla="*/ 2267 h 3928"/>
                <a:gd name="T24" fmla="*/ 2168 w 3927"/>
                <a:gd name="T25" fmla="*/ 2350 h 3928"/>
                <a:gd name="T26" fmla="*/ 1321 w 3927"/>
                <a:gd name="T27" fmla="*/ 2591 h 3928"/>
                <a:gd name="T28" fmla="*/ 1563 w 3927"/>
                <a:gd name="T29" fmla="*/ 1749 h 3928"/>
                <a:gd name="T30" fmla="*/ 2168 w 3927"/>
                <a:gd name="T31" fmla="*/ 2350 h 3928"/>
                <a:gd name="T32" fmla="*/ 770 w 3927"/>
                <a:gd name="T33" fmla="*/ 495 h 3928"/>
                <a:gd name="T34" fmla="*/ 392 w 3927"/>
                <a:gd name="T35" fmla="*/ 874 h 3928"/>
                <a:gd name="T36" fmla="*/ 392 w 3927"/>
                <a:gd name="T37" fmla="*/ 3158 h 3928"/>
                <a:gd name="T38" fmla="*/ 770 w 3927"/>
                <a:gd name="T39" fmla="*/ 3536 h 3928"/>
                <a:gd name="T40" fmla="*/ 3055 w 3927"/>
                <a:gd name="T41" fmla="*/ 3536 h 3928"/>
                <a:gd name="T42" fmla="*/ 3433 w 3927"/>
                <a:gd name="T43" fmla="*/ 3158 h 3928"/>
                <a:gd name="T44" fmla="*/ 3433 w 3927"/>
                <a:gd name="T45" fmla="*/ 1657 h 3928"/>
                <a:gd name="T46" fmla="*/ 3824 w 3927"/>
                <a:gd name="T47" fmla="*/ 1278 h 3928"/>
                <a:gd name="T48" fmla="*/ 3824 w 3927"/>
                <a:gd name="T49" fmla="*/ 3297 h 3928"/>
                <a:gd name="T50" fmla="*/ 3181 w 3927"/>
                <a:gd name="T51" fmla="*/ 3928 h 3928"/>
                <a:gd name="T52" fmla="*/ 631 w 3927"/>
                <a:gd name="T53" fmla="*/ 3928 h 3928"/>
                <a:gd name="T54" fmla="*/ 0 w 3927"/>
                <a:gd name="T55" fmla="*/ 3297 h 3928"/>
                <a:gd name="T56" fmla="*/ 0 w 3927"/>
                <a:gd name="T57" fmla="*/ 773 h 3928"/>
                <a:gd name="T58" fmla="*/ 631 w 3927"/>
                <a:gd name="T59" fmla="*/ 103 h 3928"/>
                <a:gd name="T60" fmla="*/ 2650 w 3927"/>
                <a:gd name="T61" fmla="*/ 103 h 3928"/>
                <a:gd name="T62" fmla="*/ 2271 w 3927"/>
                <a:gd name="T63" fmla="*/ 495 h 3928"/>
                <a:gd name="T64" fmla="*/ 770 w 3927"/>
                <a:gd name="T65" fmla="*/ 495 h 3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rgbClr val="70AD47"/>
            </a:solidFill>
            <a:ln>
              <a:noFill/>
            </a:ln>
            <a:effectLst/>
            <a:extLst>
              <a:ext uri="{91240B29-F687-4F45-9708-019B960494DF}">
                <a14:hiddenLine xmlns="" xmlns:a14="http://schemas.microsoft.com/office/drawing/2010/main" w="9525">
                  <a:solidFill>
                    <a:srgbClr val="000000"/>
                  </a:solidFill>
                  <a:round/>
                </a14:hiddenLine>
              </a:ext>
            </a:extLst>
          </p:spPr>
          <p:txBody>
            <a:bodyPr anchor="ctr" anchorCtr="1"/>
            <a:lstStyle/>
            <a:p>
              <a:pPr eaLnBrk="0" hangingPunct="0"/>
              <a:endParaRPr lang="zh-CN" altLang="en-US">
                <a:ea typeface="宋体" panose="02010600030101010101" pitchFamily="2" charset="-122"/>
              </a:endParaRPr>
            </a:p>
          </p:txBody>
        </p:sp>
      </p:gr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bwMode="auto">
          <a:xfrm>
            <a:off x="494030" y="1856539"/>
            <a:ext cx="3628800" cy="3628800"/>
            <a:chOff x="2736763" y="1908609"/>
            <a:chExt cx="2259516" cy="2258127"/>
          </a:xfrm>
        </p:grpSpPr>
        <p:sp>
          <p:nvSpPr>
            <p:cNvPr id="13" name="菱形 12"/>
            <p:cNvSpPr/>
            <p:nvPr/>
          </p:nvSpPr>
          <p:spPr>
            <a:xfrm>
              <a:off x="2736763" y="1908609"/>
              <a:ext cx="2259516" cy="2258127"/>
            </a:xfrm>
            <a:prstGeom prst="diamond">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4" name="椭圆 13"/>
            <p:cNvSpPr/>
            <p:nvPr/>
          </p:nvSpPr>
          <p:spPr>
            <a:xfrm>
              <a:off x="3319544" y="2343696"/>
              <a:ext cx="1387820" cy="1387955"/>
            </a:xfrm>
            <a:prstGeom prst="ellipse">
              <a:avLst/>
            </a:prstGeom>
            <a:solidFill>
              <a:schemeClr val="bg1"/>
            </a:solidFill>
            <a:ln w="28575">
              <a:solidFill>
                <a:schemeClr val="bg2"/>
              </a:solidFill>
            </a:ln>
            <a:effectLst>
              <a:outerShdw blurRad="165100" dist="114300" dir="2699985" sx="102000" sy="102000"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rgbClr val="000000"/>
                </a:solidFill>
              </a:endParaRPr>
            </a:p>
          </p:txBody>
        </p:sp>
        <p:sp>
          <p:nvSpPr>
            <p:cNvPr id="16" name="KSO_Shape"/>
            <p:cNvSpPr/>
            <p:nvPr/>
          </p:nvSpPr>
          <p:spPr bwMode="auto">
            <a:xfrm>
              <a:off x="3550847" y="2597578"/>
              <a:ext cx="925214" cy="880191"/>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70AD47"/>
            </a:solidFill>
            <a:ln>
              <a:noFill/>
            </a:ln>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pic>
        <p:nvPicPr>
          <p:cNvPr id="2" name="图片 1"/>
          <p:cNvPicPr>
            <a:picLocks noChangeAspect="1"/>
          </p:cNvPicPr>
          <p:nvPr/>
        </p:nvPicPr>
        <p:blipFill>
          <a:blip r:embed="rId3" cstate="print"/>
          <a:stretch>
            <a:fillRect/>
          </a:stretch>
        </p:blipFill>
        <p:spPr>
          <a:xfrm>
            <a:off x="4852670" y="4045585"/>
            <a:ext cx="3467100" cy="1900555"/>
          </a:xfrm>
          <a:prstGeom prst="rect">
            <a:avLst/>
          </a:prstGeom>
        </p:spPr>
      </p:pic>
      <p:pic>
        <p:nvPicPr>
          <p:cNvPr id="3" name="图片 2"/>
          <p:cNvPicPr>
            <a:picLocks noChangeAspect="1"/>
          </p:cNvPicPr>
          <p:nvPr/>
        </p:nvPicPr>
        <p:blipFill>
          <a:blip r:embed="rId4" cstate="print"/>
          <a:stretch>
            <a:fillRect/>
          </a:stretch>
        </p:blipFill>
        <p:spPr>
          <a:xfrm>
            <a:off x="6917690" y="698500"/>
            <a:ext cx="3407410" cy="226504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bwMode="auto">
          <a:xfrm>
            <a:off x="494030" y="1856539"/>
            <a:ext cx="3628800" cy="3628800"/>
            <a:chOff x="2736763" y="1908609"/>
            <a:chExt cx="2259516" cy="2258127"/>
          </a:xfrm>
        </p:grpSpPr>
        <p:sp>
          <p:nvSpPr>
            <p:cNvPr id="13" name="菱形 12"/>
            <p:cNvSpPr/>
            <p:nvPr/>
          </p:nvSpPr>
          <p:spPr>
            <a:xfrm>
              <a:off x="2736763" y="1908609"/>
              <a:ext cx="2259516" cy="2258127"/>
            </a:xfrm>
            <a:prstGeom prst="diamond">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4" name="椭圆 13"/>
            <p:cNvSpPr/>
            <p:nvPr/>
          </p:nvSpPr>
          <p:spPr>
            <a:xfrm>
              <a:off x="3319544" y="2343696"/>
              <a:ext cx="1387820" cy="1387955"/>
            </a:xfrm>
            <a:prstGeom prst="ellipse">
              <a:avLst/>
            </a:prstGeom>
            <a:solidFill>
              <a:schemeClr val="bg1"/>
            </a:solidFill>
            <a:ln w="28575">
              <a:solidFill>
                <a:schemeClr val="bg2"/>
              </a:solidFill>
            </a:ln>
            <a:effectLst>
              <a:outerShdw blurRad="165100" dist="114300" dir="2699985" sx="102000" sy="102000"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rgbClr val="000000"/>
                </a:solidFill>
              </a:endParaRPr>
            </a:p>
          </p:txBody>
        </p:sp>
        <p:sp>
          <p:nvSpPr>
            <p:cNvPr id="16" name="KSO_Shape"/>
            <p:cNvSpPr/>
            <p:nvPr/>
          </p:nvSpPr>
          <p:spPr bwMode="auto">
            <a:xfrm>
              <a:off x="3550847" y="2597578"/>
              <a:ext cx="925214" cy="880191"/>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70AD47"/>
            </a:solidFill>
            <a:ln>
              <a:noFill/>
            </a:ln>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sp>
        <p:nvSpPr>
          <p:cNvPr id="100" name="文本框 99"/>
          <p:cNvSpPr txBox="1"/>
          <p:nvPr/>
        </p:nvSpPr>
        <p:spPr>
          <a:xfrm>
            <a:off x="4925770" y="2161458"/>
            <a:ext cx="5405763" cy="2554545"/>
          </a:xfrm>
          <a:prstGeom prst="rect">
            <a:avLst/>
          </a:prstGeom>
          <a:noFill/>
          <a:ln w="9525">
            <a:noFill/>
          </a:ln>
        </p:spPr>
        <p:txBody>
          <a:bodyPr wrap="square">
            <a:spAutoFit/>
          </a:bodyPr>
          <a:lstStyle/>
          <a:p>
            <a:pPr indent="0"/>
            <a:r>
              <a:rPr lang="en-US" altLang="zh-CN" sz="1600" b="1" dirty="0">
                <a:solidFill>
                  <a:schemeClr val="accent6"/>
                </a:solidFill>
                <a:ea typeface="宋体" panose="02010600030101010101" pitchFamily="2" charset="-122"/>
              </a:rPr>
              <a:t>       </a:t>
            </a:r>
            <a:r>
              <a:rPr lang="zh-CN" sz="1600" b="1" dirty="0">
                <a:solidFill>
                  <a:schemeClr val="accent6"/>
                </a:solidFill>
                <a:ea typeface="宋体" panose="02010600030101010101" pitchFamily="2" charset="-122"/>
              </a:rPr>
              <a:t>坚守的是信念。突出其来的新型冠状病毒疫情打乱了这个春节本该有的热闹，面对这个</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偷袭者</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，广大医务人员、不顾生死、义无反顾选择冲锋一线。</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作为一名医护人员，</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什么时候把疫情消灭，什么时候再回来</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，坚守的是医心无悔的信念</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作为一名医护工作者，必须奔在一线、沉在一线</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，坚守的是</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把人民群众的生命安全和健康放在第一位</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的初心使命，一封封情真意切的请战书让人泪目，不为别的，只为冲锋抗战</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疫</a:t>
            </a:r>
            <a:r>
              <a:rPr lang="en-US" sz="1600" b="1" dirty="0">
                <a:solidFill>
                  <a:schemeClr val="accent6"/>
                </a:solidFill>
                <a:latin typeface="Times New Roman" panose="02020603050405020304" charset="0"/>
              </a:rPr>
              <a:t>”</a:t>
            </a:r>
            <a:r>
              <a:rPr lang="zh-CN" sz="1600" b="1" dirty="0">
                <a:solidFill>
                  <a:schemeClr val="accent6"/>
                </a:solidFill>
                <a:ea typeface="宋体" panose="02010600030101010101" pitchFamily="2" charset="-122"/>
              </a:rPr>
              <a:t>一线，经过日夜不息的征战，重症病例、疑似病例的逐步减少，出院患者逐渐增多，让我们有理由相信胜利的曙光就在前方。</a:t>
            </a:r>
            <a:endParaRPr lang="zh-CN" altLang="en-US" sz="1600" b="1" dirty="0">
              <a:solidFill>
                <a:schemeClr val="accent6"/>
              </a:solidFill>
              <a:ea typeface="宋体" panose="02010600030101010101"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bwMode="auto">
          <a:xfrm>
            <a:off x="494030" y="1856539"/>
            <a:ext cx="3628800" cy="3628800"/>
            <a:chOff x="2736763" y="1908609"/>
            <a:chExt cx="2259516" cy="2258127"/>
          </a:xfrm>
        </p:grpSpPr>
        <p:sp>
          <p:nvSpPr>
            <p:cNvPr id="13" name="菱形 12"/>
            <p:cNvSpPr/>
            <p:nvPr/>
          </p:nvSpPr>
          <p:spPr>
            <a:xfrm>
              <a:off x="2736763" y="1908609"/>
              <a:ext cx="2259516" cy="2258127"/>
            </a:xfrm>
            <a:prstGeom prst="diamond">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4" name="椭圆 13"/>
            <p:cNvSpPr/>
            <p:nvPr/>
          </p:nvSpPr>
          <p:spPr>
            <a:xfrm>
              <a:off x="3319544" y="2343696"/>
              <a:ext cx="1387820" cy="1387955"/>
            </a:xfrm>
            <a:prstGeom prst="ellipse">
              <a:avLst/>
            </a:prstGeom>
            <a:solidFill>
              <a:schemeClr val="bg1"/>
            </a:solidFill>
            <a:ln w="28575">
              <a:solidFill>
                <a:schemeClr val="bg2"/>
              </a:solidFill>
            </a:ln>
            <a:effectLst>
              <a:outerShdw blurRad="165100" dist="114300" dir="2699985" sx="102000" sy="102000"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rgbClr val="000000"/>
                </a:solidFill>
              </a:endParaRPr>
            </a:p>
          </p:txBody>
        </p:sp>
        <p:sp>
          <p:nvSpPr>
            <p:cNvPr id="16" name="KSO_Shape"/>
            <p:cNvSpPr/>
            <p:nvPr/>
          </p:nvSpPr>
          <p:spPr bwMode="auto">
            <a:xfrm>
              <a:off x="3550847" y="2597578"/>
              <a:ext cx="925214" cy="880191"/>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70AD47"/>
            </a:solidFill>
            <a:ln>
              <a:noFill/>
            </a:ln>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rgbClr val="FFFFFF"/>
                </a:solidFill>
              </a:endParaRPr>
            </a:p>
          </p:txBody>
        </p:sp>
      </p:grpSp>
      <p:pic>
        <p:nvPicPr>
          <p:cNvPr id="2" name="图片 -2147482598" descr="640?wx_fmt=png&amp;tp=webp&amp;wxfrom=5&amp;wx_lazy=1&amp;wx_co=1"/>
          <p:cNvPicPr>
            <a:picLocks noChangeAspect="1"/>
          </p:cNvPicPr>
          <p:nvPr/>
        </p:nvPicPr>
        <p:blipFill>
          <a:blip r:embed="rId3" cstate="print"/>
          <a:stretch>
            <a:fillRect/>
          </a:stretch>
        </p:blipFill>
        <p:spPr>
          <a:xfrm>
            <a:off x="4123055" y="658495"/>
            <a:ext cx="3093720" cy="2305050"/>
          </a:xfrm>
          <a:prstGeom prst="rect">
            <a:avLst/>
          </a:prstGeom>
          <a:noFill/>
          <a:ln w="9525">
            <a:noFill/>
          </a:ln>
        </p:spPr>
      </p:pic>
      <p:pic>
        <p:nvPicPr>
          <p:cNvPr id="3" name="图片 -2147482620" descr="640?wx_fmt=png&amp;tp=webp&amp;wxfrom=5&amp;wx_lazy=1&amp;wx_co=1"/>
          <p:cNvPicPr>
            <a:picLocks noChangeAspect="1"/>
          </p:cNvPicPr>
          <p:nvPr/>
        </p:nvPicPr>
        <p:blipFill>
          <a:blip r:embed="rId4" cstate="print"/>
          <a:stretch>
            <a:fillRect/>
          </a:stretch>
        </p:blipFill>
        <p:spPr>
          <a:xfrm>
            <a:off x="7518400" y="658495"/>
            <a:ext cx="3316605" cy="2199005"/>
          </a:xfrm>
          <a:prstGeom prst="rect">
            <a:avLst/>
          </a:prstGeom>
          <a:noFill/>
          <a:ln w="9525">
            <a:noFill/>
          </a:ln>
        </p:spPr>
      </p:pic>
      <p:pic>
        <p:nvPicPr>
          <p:cNvPr id="4" name="图片 -2147482619" descr="640?wx_fmt=png&amp;tp=webp&amp;wxfrom=5&amp;wx_lazy=1&amp;wx_co=1"/>
          <p:cNvPicPr>
            <a:picLocks noChangeAspect="1"/>
          </p:cNvPicPr>
          <p:nvPr/>
        </p:nvPicPr>
        <p:blipFill>
          <a:blip r:embed="rId5" cstate="print"/>
          <a:stretch>
            <a:fillRect/>
          </a:stretch>
        </p:blipFill>
        <p:spPr>
          <a:xfrm>
            <a:off x="5528310" y="3457575"/>
            <a:ext cx="3876040" cy="2454910"/>
          </a:xfrm>
          <a:prstGeom prst="rect">
            <a:avLst/>
          </a:prstGeom>
          <a:noFill/>
          <a:ln w="9525">
            <a:noFill/>
          </a:ln>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4"/>
          <p:cNvSpPr txBox="1">
            <a:spLocks noChangeArrowheads="1"/>
          </p:cNvSpPr>
          <p:nvPr/>
        </p:nvSpPr>
        <p:spPr bwMode="auto">
          <a:xfrm>
            <a:off x="5854700" y="3216275"/>
            <a:ext cx="5708650" cy="506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nSpc>
                <a:spcPct val="150000"/>
              </a:lnSpc>
            </a:pPr>
            <a:endParaRPr lang="zh-CN" altLang="en-US" dirty="0">
              <a:solidFill>
                <a:srgbClr val="808080"/>
              </a:solidFill>
            </a:endParaRPr>
          </a:p>
        </p:txBody>
      </p:sp>
      <p:grpSp>
        <p:nvGrpSpPr>
          <p:cNvPr id="13" name="组合 11"/>
          <p:cNvGrpSpPr/>
          <p:nvPr/>
        </p:nvGrpSpPr>
        <p:grpSpPr bwMode="auto">
          <a:xfrm>
            <a:off x="616280" y="1793011"/>
            <a:ext cx="3628800" cy="3628801"/>
            <a:chOff x="7047277" y="1943488"/>
            <a:chExt cx="2245705" cy="2244333"/>
          </a:xfrm>
        </p:grpSpPr>
        <p:sp>
          <p:nvSpPr>
            <p:cNvPr id="14" name="菱形 13"/>
            <p:cNvSpPr/>
            <p:nvPr/>
          </p:nvSpPr>
          <p:spPr>
            <a:xfrm>
              <a:off x="7047277" y="1943488"/>
              <a:ext cx="2245705" cy="2244333"/>
            </a:xfrm>
            <a:prstGeom prst="diamond">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5" name="椭圆 14"/>
            <p:cNvSpPr/>
            <p:nvPr/>
          </p:nvSpPr>
          <p:spPr>
            <a:xfrm>
              <a:off x="7475549" y="2344007"/>
              <a:ext cx="1389162" cy="1387331"/>
            </a:xfrm>
            <a:prstGeom prst="ellipse">
              <a:avLst/>
            </a:prstGeom>
            <a:solidFill>
              <a:schemeClr val="bg1"/>
            </a:solidFill>
            <a:ln w="28575">
              <a:solidFill>
                <a:schemeClr val="bg2"/>
              </a:solidFill>
            </a:ln>
            <a:effectLst>
              <a:outerShdw blurRad="190500" dist="127000"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rgbClr val="000000"/>
                </a:solidFill>
              </a:endParaRPr>
            </a:p>
          </p:txBody>
        </p:sp>
        <p:sp>
          <p:nvSpPr>
            <p:cNvPr id="16" name="KSO_Shape"/>
            <p:cNvSpPr>
              <a:spLocks noChangeArrowheads="1"/>
            </p:cNvSpPr>
            <p:nvPr/>
          </p:nvSpPr>
          <p:spPr bwMode="auto">
            <a:xfrm>
              <a:off x="7767760" y="2635303"/>
              <a:ext cx="804740" cy="804740"/>
            </a:xfrm>
            <a:custGeom>
              <a:avLst/>
              <a:gdLst>
                <a:gd name="T0" fmla="*/ 3857 w 3927"/>
                <a:gd name="T1" fmla="*/ 672 h 3928"/>
                <a:gd name="T2" fmla="*/ 3675 w 3927"/>
                <a:gd name="T3" fmla="*/ 852 h 3928"/>
                <a:gd name="T4" fmla="*/ 3070 w 3927"/>
                <a:gd name="T5" fmla="*/ 251 h 3928"/>
                <a:gd name="T6" fmla="*/ 3252 w 3927"/>
                <a:gd name="T7" fmla="*/ 70 h 3928"/>
                <a:gd name="T8" fmla="*/ 3486 w 3927"/>
                <a:gd name="T9" fmla="*/ 63 h 3928"/>
                <a:gd name="T10" fmla="*/ 3864 w 3927"/>
                <a:gd name="T11" fmla="*/ 438 h 3928"/>
                <a:gd name="T12" fmla="*/ 3857 w 3927"/>
                <a:gd name="T13" fmla="*/ 672 h 3928"/>
                <a:gd name="T14" fmla="*/ 2252 w 3927"/>
                <a:gd name="T15" fmla="*/ 2267 h 3928"/>
                <a:gd name="T16" fmla="*/ 1647 w 3927"/>
                <a:gd name="T17" fmla="*/ 1665 h 3928"/>
                <a:gd name="T18" fmla="*/ 2978 w 3927"/>
                <a:gd name="T19" fmla="*/ 342 h 3928"/>
                <a:gd name="T20" fmla="*/ 3583 w 3927"/>
                <a:gd name="T21" fmla="*/ 944 h 3928"/>
                <a:gd name="T22" fmla="*/ 2252 w 3927"/>
                <a:gd name="T23" fmla="*/ 2267 h 3928"/>
                <a:gd name="T24" fmla="*/ 2168 w 3927"/>
                <a:gd name="T25" fmla="*/ 2350 h 3928"/>
                <a:gd name="T26" fmla="*/ 1321 w 3927"/>
                <a:gd name="T27" fmla="*/ 2591 h 3928"/>
                <a:gd name="T28" fmla="*/ 1563 w 3927"/>
                <a:gd name="T29" fmla="*/ 1749 h 3928"/>
                <a:gd name="T30" fmla="*/ 2168 w 3927"/>
                <a:gd name="T31" fmla="*/ 2350 h 3928"/>
                <a:gd name="T32" fmla="*/ 770 w 3927"/>
                <a:gd name="T33" fmla="*/ 495 h 3928"/>
                <a:gd name="T34" fmla="*/ 392 w 3927"/>
                <a:gd name="T35" fmla="*/ 874 h 3928"/>
                <a:gd name="T36" fmla="*/ 392 w 3927"/>
                <a:gd name="T37" fmla="*/ 3158 h 3928"/>
                <a:gd name="T38" fmla="*/ 770 w 3927"/>
                <a:gd name="T39" fmla="*/ 3536 h 3928"/>
                <a:gd name="T40" fmla="*/ 3055 w 3927"/>
                <a:gd name="T41" fmla="*/ 3536 h 3928"/>
                <a:gd name="T42" fmla="*/ 3433 w 3927"/>
                <a:gd name="T43" fmla="*/ 3158 h 3928"/>
                <a:gd name="T44" fmla="*/ 3433 w 3927"/>
                <a:gd name="T45" fmla="*/ 1657 h 3928"/>
                <a:gd name="T46" fmla="*/ 3824 w 3927"/>
                <a:gd name="T47" fmla="*/ 1278 h 3928"/>
                <a:gd name="T48" fmla="*/ 3824 w 3927"/>
                <a:gd name="T49" fmla="*/ 3297 h 3928"/>
                <a:gd name="T50" fmla="*/ 3181 w 3927"/>
                <a:gd name="T51" fmla="*/ 3928 h 3928"/>
                <a:gd name="T52" fmla="*/ 631 w 3927"/>
                <a:gd name="T53" fmla="*/ 3928 h 3928"/>
                <a:gd name="T54" fmla="*/ 0 w 3927"/>
                <a:gd name="T55" fmla="*/ 3297 h 3928"/>
                <a:gd name="T56" fmla="*/ 0 w 3927"/>
                <a:gd name="T57" fmla="*/ 773 h 3928"/>
                <a:gd name="T58" fmla="*/ 631 w 3927"/>
                <a:gd name="T59" fmla="*/ 103 h 3928"/>
                <a:gd name="T60" fmla="*/ 2650 w 3927"/>
                <a:gd name="T61" fmla="*/ 103 h 3928"/>
                <a:gd name="T62" fmla="*/ 2271 w 3927"/>
                <a:gd name="T63" fmla="*/ 495 h 3928"/>
                <a:gd name="T64" fmla="*/ 770 w 3927"/>
                <a:gd name="T65" fmla="*/ 495 h 3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rgbClr val="70AD47"/>
            </a:solidFill>
            <a:ln>
              <a:noFill/>
            </a:ln>
            <a:effectLst/>
            <a:extLst>
              <a:ext uri="{91240B29-F687-4F45-9708-019B960494DF}">
                <a14:hiddenLine xmlns="" xmlns:a14="http://schemas.microsoft.com/office/drawing/2010/main" w="9525">
                  <a:solidFill>
                    <a:srgbClr val="000000"/>
                  </a:solidFill>
                  <a:round/>
                </a14:hiddenLine>
              </a:ext>
            </a:extLst>
          </p:spPr>
          <p:txBody>
            <a:bodyPr anchor="ctr" anchorCtr="1"/>
            <a:lstStyle/>
            <a:p>
              <a:pPr eaLnBrk="0" hangingPunct="0"/>
              <a:endParaRPr lang="zh-CN" altLang="en-US">
                <a:ea typeface="宋体" panose="02010600030101010101" pitchFamily="2" charset="-122"/>
              </a:endParaRPr>
            </a:p>
          </p:txBody>
        </p:sp>
      </p:grpSp>
      <p:sp>
        <p:nvSpPr>
          <p:cNvPr id="100" name="文本框 99"/>
          <p:cNvSpPr txBox="1"/>
          <p:nvPr/>
        </p:nvSpPr>
        <p:spPr>
          <a:xfrm>
            <a:off x="4736004" y="1926656"/>
            <a:ext cx="5975540" cy="2677656"/>
          </a:xfrm>
          <a:prstGeom prst="rect">
            <a:avLst/>
          </a:prstGeom>
          <a:noFill/>
          <a:ln w="9525">
            <a:noFill/>
          </a:ln>
        </p:spPr>
        <p:txBody>
          <a:bodyPr wrap="square">
            <a:spAutoFit/>
          </a:bodyPr>
          <a:lstStyle/>
          <a:p>
            <a:pPr indent="333375"/>
            <a:r>
              <a:rPr lang="en-US" altLang="zh-CN" sz="2400" b="1" dirty="0">
                <a:solidFill>
                  <a:schemeClr val="accent6"/>
                </a:solidFill>
                <a:ea typeface="宋体" panose="02010600030101010101" pitchFamily="2" charset="-122"/>
              </a:rPr>
              <a:t>  </a:t>
            </a:r>
            <a:r>
              <a:rPr lang="zh-CN" sz="1600" b="1" dirty="0">
                <a:solidFill>
                  <a:schemeClr val="accent6"/>
                </a:solidFill>
                <a:ea typeface="宋体" panose="02010600030101010101" pitchFamily="2" charset="-122"/>
              </a:rPr>
              <a:t>哪里有疫情，哪里就是战场，是战场就会有牺牲，这是常理。</a:t>
            </a:r>
            <a:r>
              <a:rPr lang="en-US" sz="1600" b="1" dirty="0">
                <a:solidFill>
                  <a:schemeClr val="accent6"/>
                </a:solidFill>
                <a:latin typeface="Arial" panose="020B0604020202020204" pitchFamily="34" charset="0"/>
              </a:rPr>
              <a:t>84</a:t>
            </a:r>
            <a:r>
              <a:rPr lang="zh-CN" sz="1600" b="1" dirty="0">
                <a:solidFill>
                  <a:schemeClr val="accent6"/>
                </a:solidFill>
                <a:ea typeface="宋体" panose="02010600030101010101" pitchFamily="2" charset="-122"/>
              </a:rPr>
              <a:t>岁的中国工程院院士钟南山披挂上阵，冲到最危险的抗击疫情第一线</a:t>
            </a:r>
            <a:r>
              <a:rPr lang="zh-CN" sz="1600" b="1" dirty="0">
                <a:solidFill>
                  <a:schemeClr val="accent6"/>
                </a:solidFill>
                <a:latin typeface="Arial" panose="020B0604020202020204" pitchFamily="34" charset="0"/>
                <a:ea typeface="宋体" panose="02010600030101010101" pitchFamily="2" charset="-122"/>
              </a:rPr>
              <a:t>，</a:t>
            </a:r>
            <a:r>
              <a:rPr lang="zh-CN" sz="1600" b="1" dirty="0">
                <a:solidFill>
                  <a:schemeClr val="accent6"/>
                </a:solidFill>
                <a:ea typeface="宋体" panose="02010600030101010101" pitchFamily="2" charset="-122"/>
              </a:rPr>
              <a:t>结婚刚一年的湖北省宜昌市第二人民医院</a:t>
            </a:r>
            <a:r>
              <a:rPr lang="en-US" sz="1600" b="1" dirty="0">
                <a:solidFill>
                  <a:schemeClr val="accent6"/>
                </a:solidFill>
                <a:latin typeface="Arial" panose="020B0604020202020204" pitchFamily="34" charset="0"/>
              </a:rPr>
              <a:t>ICU</a:t>
            </a:r>
            <a:r>
              <a:rPr lang="zh-CN" sz="1600" b="1" dirty="0">
                <a:solidFill>
                  <a:schemeClr val="accent6"/>
                </a:solidFill>
                <a:ea typeface="宋体" panose="02010600030101010101" pitchFamily="2" charset="-122"/>
              </a:rPr>
              <a:t>年轻护士邓甜甜，不顾家人的劝阻，义无反顾地赶赴武汉金银潭医院，她说：</a:t>
            </a:r>
            <a:r>
              <a:rPr lang="en-US" sz="1600" b="1" dirty="0">
                <a:solidFill>
                  <a:schemeClr val="accent6"/>
                </a:solidFill>
                <a:latin typeface="Arial" panose="020B0604020202020204" pitchFamily="34" charset="0"/>
              </a:rPr>
              <a:t>“</a:t>
            </a:r>
            <a:r>
              <a:rPr lang="zh-CN" sz="1600" b="1" dirty="0">
                <a:solidFill>
                  <a:schemeClr val="accent6"/>
                </a:solidFill>
                <a:ea typeface="宋体" panose="02010600030101010101" pitchFamily="2" charset="-122"/>
              </a:rPr>
              <a:t>作为党员，必须冲在前面</a:t>
            </a:r>
            <a:r>
              <a:rPr lang="en-US" sz="1600" b="1" dirty="0">
                <a:solidFill>
                  <a:schemeClr val="accent6"/>
                </a:solidFill>
                <a:latin typeface="Arial" panose="020B0604020202020204" pitchFamily="34" charset="0"/>
              </a:rPr>
              <a:t>”;“</a:t>
            </a:r>
            <a:r>
              <a:rPr lang="zh-CN" sz="1600" b="1" dirty="0">
                <a:solidFill>
                  <a:schemeClr val="accent6"/>
                </a:solidFill>
                <a:ea typeface="宋体" panose="02010600030101010101" pitchFamily="2" charset="-122"/>
              </a:rPr>
              <a:t>如有不幸，捐献我的遗体研究攻克病毒</a:t>
            </a:r>
            <a:r>
              <a:rPr lang="en-US" sz="1600" b="1" dirty="0">
                <a:solidFill>
                  <a:schemeClr val="accent6"/>
                </a:solidFill>
                <a:latin typeface="Arial" panose="020B0604020202020204" pitchFamily="34" charset="0"/>
              </a:rPr>
              <a:t>”</a:t>
            </a:r>
            <a:r>
              <a:rPr lang="zh-CN" sz="1600" b="1" dirty="0">
                <a:solidFill>
                  <a:schemeClr val="accent6"/>
                </a:solidFill>
                <a:ea typeface="宋体" panose="02010600030101010101" pitchFamily="2" charset="-122"/>
              </a:rPr>
              <a:t>，武汉</a:t>
            </a:r>
            <a:r>
              <a:rPr lang="en-US" sz="1600" b="1" dirty="0">
                <a:solidFill>
                  <a:schemeClr val="accent6"/>
                </a:solidFill>
                <a:latin typeface="Arial" panose="020B0604020202020204" pitchFamily="34" charset="0"/>
              </a:rPr>
              <a:t>“95</a:t>
            </a:r>
            <a:r>
              <a:rPr lang="zh-CN" sz="1600" b="1" dirty="0">
                <a:solidFill>
                  <a:schemeClr val="accent6"/>
                </a:solidFill>
                <a:ea typeface="宋体" panose="02010600030101010101" pitchFamily="2" charset="-122"/>
              </a:rPr>
              <a:t>后小护士</a:t>
            </a:r>
            <a:r>
              <a:rPr lang="en-US" sz="1600" b="1" dirty="0">
                <a:solidFill>
                  <a:schemeClr val="accent6"/>
                </a:solidFill>
                <a:latin typeface="Arial" panose="020B0604020202020204" pitchFamily="34" charset="0"/>
              </a:rPr>
              <a:t>”</a:t>
            </a:r>
            <a:r>
              <a:rPr lang="zh-CN" sz="1600" b="1" dirty="0">
                <a:solidFill>
                  <a:schemeClr val="accent6"/>
                </a:solidFill>
                <a:ea typeface="宋体" panose="02010600030101010101" pitchFamily="2" charset="-122"/>
              </a:rPr>
              <a:t>慷慨承诺</a:t>
            </a:r>
            <a:r>
              <a:rPr lang="en-US" sz="1600" b="1" dirty="0">
                <a:solidFill>
                  <a:schemeClr val="accent6"/>
                </a:solidFill>
                <a:latin typeface="Arial" panose="020B0604020202020204" pitchFamily="34" charset="0"/>
              </a:rPr>
              <a:t>;</a:t>
            </a:r>
            <a:r>
              <a:rPr lang="zh-CN" sz="1600" b="1" dirty="0">
                <a:solidFill>
                  <a:schemeClr val="accent6"/>
                </a:solidFill>
                <a:ea typeface="宋体" panose="02010600030101010101" pitchFamily="2" charset="-122"/>
              </a:rPr>
              <a:t>医生父子隔防护玻璃彼此鼓劲打气，是父子、更是战友</a:t>
            </a:r>
            <a:r>
              <a:rPr lang="en-US" sz="1600" b="1" dirty="0">
                <a:solidFill>
                  <a:schemeClr val="accent6"/>
                </a:solidFill>
                <a:latin typeface="Arial" panose="020B0604020202020204" pitchFamily="34" charset="0"/>
              </a:rPr>
              <a:t>……</a:t>
            </a:r>
            <a:r>
              <a:rPr lang="zh-CN" sz="1600" b="1" dirty="0">
                <a:solidFill>
                  <a:schemeClr val="accent6"/>
                </a:solidFill>
                <a:ea typeface="宋体" panose="02010600030101010101" pitchFamily="2" charset="-122"/>
              </a:rPr>
              <a:t>于患者来说，</a:t>
            </a:r>
            <a:r>
              <a:rPr lang="en-US" sz="1600" b="1" dirty="0">
                <a:solidFill>
                  <a:schemeClr val="accent6"/>
                </a:solidFill>
                <a:latin typeface="Arial" panose="020B0604020202020204" pitchFamily="34" charset="0"/>
              </a:rPr>
              <a:t>“</a:t>
            </a:r>
            <a:r>
              <a:rPr lang="zh-CN" sz="1600" b="1" dirty="0">
                <a:solidFill>
                  <a:schemeClr val="accent6"/>
                </a:solidFill>
                <a:ea typeface="宋体" panose="02010600030101010101" pitchFamily="2" charset="-122"/>
              </a:rPr>
              <a:t>我不知道你是谁，我却知道你为了谁。</a:t>
            </a:r>
            <a:r>
              <a:rPr lang="en-US" sz="1600" b="1" dirty="0">
                <a:solidFill>
                  <a:schemeClr val="accent6"/>
                </a:solidFill>
                <a:latin typeface="Arial" panose="020B0604020202020204" pitchFamily="34" charset="0"/>
              </a:rPr>
              <a:t>”</a:t>
            </a:r>
            <a:r>
              <a:rPr lang="zh-CN" sz="1600" b="1" dirty="0">
                <a:solidFill>
                  <a:schemeClr val="accent6"/>
                </a:solidFill>
                <a:ea typeface="宋体" panose="02010600030101010101" pitchFamily="2" charset="-122"/>
              </a:rPr>
              <a:t>危情时刻，白衣天使成了钢铁战士</a:t>
            </a:r>
            <a:r>
              <a:rPr lang="en-US" sz="1600" b="1" dirty="0">
                <a:solidFill>
                  <a:schemeClr val="accent6"/>
                </a:solidFill>
                <a:latin typeface="Arial" panose="020B0604020202020204" pitchFamily="34" charset="0"/>
              </a:rPr>
              <a:t>;“</a:t>
            </a:r>
            <a:r>
              <a:rPr lang="zh-CN" sz="1600" b="1" dirty="0">
                <a:solidFill>
                  <a:schemeClr val="accent6"/>
                </a:solidFill>
                <a:ea typeface="宋体" panose="02010600030101010101" pitchFamily="2" charset="-122"/>
              </a:rPr>
              <a:t>迎着病毒走，勇做逆行者</a:t>
            </a:r>
            <a:r>
              <a:rPr lang="en-US" sz="1600" b="1" dirty="0">
                <a:solidFill>
                  <a:schemeClr val="accent6"/>
                </a:solidFill>
                <a:latin typeface="Arial" panose="020B0604020202020204" pitchFamily="34" charset="0"/>
              </a:rPr>
              <a:t>”</a:t>
            </a:r>
            <a:r>
              <a:rPr lang="zh-CN" sz="1600" b="1" dirty="0">
                <a:solidFill>
                  <a:schemeClr val="accent6"/>
                </a:solidFill>
                <a:ea typeface="宋体" panose="02010600030101010101" pitchFamily="2" charset="-122"/>
              </a:rPr>
              <a:t>的背后是大爱无疆的医者仁心，他们手挽手、肩并肩，筑起了一道坚不可摧的生命防线。</a:t>
            </a:r>
            <a:endParaRPr lang="zh-CN" altLang="en-US" sz="1600" b="1" dirty="0">
              <a:solidFill>
                <a:schemeClr val="accent6"/>
              </a:solidFill>
              <a:ea typeface="宋体" panose="02010600030101010101"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REFSHAPE" val="722231876"/>
  <p:tag name="KSO_WM_UNIT_PLACING_PICTURE_USER_VIEWPORT" val="{&quot;height&quot;:2233,&quot;width&quot;:3602}"/>
</p:tagLst>
</file>

<file path=ppt/theme/theme1.xml><?xml version="1.0" encoding="utf-8"?>
<a:theme xmlns:a="http://schemas.openxmlformats.org/drawingml/2006/main" name="Office 主题">
  <a:themeElements>
    <a:clrScheme name="学术蓝">
      <a:dk1>
        <a:sysClr val="windowText" lastClr="000000"/>
      </a:dk1>
      <a:lt1>
        <a:sysClr val="window" lastClr="FFFFFF"/>
      </a:lt1>
      <a:dk2>
        <a:srgbClr val="44546A"/>
      </a:dk2>
      <a:lt2>
        <a:srgbClr val="E7E6E6"/>
      </a:lt2>
      <a:accent1>
        <a:srgbClr val="0070C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方正姚体"/>
        <a:ea typeface="微软雅黑"/>
        <a:cs typeface=""/>
      </a:majorFont>
      <a:minorFont>
        <a:latin typeface="方正姚体"/>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2058</Words>
  <Application>Microsoft Office PowerPoint</Application>
  <PresentationFormat>自定义</PresentationFormat>
  <Paragraphs>52</Paragraphs>
  <Slides>22</Slides>
  <Notes>22</Notes>
  <HiddenSlides>0</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vector>
  </TitlesOfParts>
  <Company>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DY</dc:creator>
  <cp:lastModifiedBy>微软用户</cp:lastModifiedBy>
  <cp:revision>309</cp:revision>
  <dcterms:created xsi:type="dcterms:W3CDTF">2015-03-26T07:55:00Z</dcterms:created>
  <dcterms:modified xsi:type="dcterms:W3CDTF">2020-06-09T01:52:46Z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