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sldIdLst>
    <p:sldId id="857" r:id="rId3"/>
    <p:sldId id="257" r:id="rId4"/>
    <p:sldId id="502" r:id="rId5"/>
    <p:sldId id="503" r:id="rId7"/>
    <p:sldId id="504" r:id="rId8"/>
    <p:sldId id="808" r:id="rId9"/>
    <p:sldId id="786" r:id="rId10"/>
    <p:sldId id="657" r:id="rId11"/>
    <p:sldId id="730" r:id="rId12"/>
    <p:sldId id="831" r:id="rId13"/>
    <p:sldId id="832" r:id="rId14"/>
    <p:sldId id="833" r:id="rId15"/>
    <p:sldId id="834" r:id="rId16"/>
    <p:sldId id="835" r:id="rId17"/>
    <p:sldId id="836" r:id="rId18"/>
    <p:sldId id="837" r:id="rId19"/>
    <p:sldId id="838" r:id="rId20"/>
    <p:sldId id="839" r:id="rId21"/>
    <p:sldId id="840" r:id="rId22"/>
    <p:sldId id="841" r:id="rId23"/>
    <p:sldId id="842" r:id="rId24"/>
    <p:sldId id="843" r:id="rId25"/>
    <p:sldId id="844" r:id="rId26"/>
    <p:sldId id="845" r:id="rId27"/>
    <p:sldId id="846" r:id="rId28"/>
    <p:sldId id="847" r:id="rId29"/>
    <p:sldId id="848" r:id="rId30"/>
    <p:sldId id="850" r:id="rId31"/>
    <p:sldId id="855" r:id="rId32"/>
    <p:sldId id="890" r:id="rId33"/>
    <p:sldId id="851" r:id="rId34"/>
    <p:sldId id="852" r:id="rId35"/>
    <p:sldId id="853" r:id="rId36"/>
    <p:sldId id="446" r:id="rId37"/>
  </p:sldIdLst>
  <p:sldSz cx="9144000" cy="6858000" type="screen4x3"/>
  <p:notesSz cx="6858000" cy="9144000"/>
  <p:defaultTextStyle>
    <a:defPPr>
      <a:defRPr lang="zh-CN"/>
    </a:defPPr>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FF00"/>
    </p:penClr>
    <p:extLs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993"/>
    <p:restoredTop sz="94660"/>
  </p:normalViewPr>
  <p:slideViewPr>
    <p:cSldViewPr showGuides="1">
      <p:cViewPr>
        <p:scale>
          <a:sx n="100" d="100"/>
          <a:sy n="100" d="100"/>
        </p:scale>
        <p:origin x="-528" y="54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0" Type="http://schemas.openxmlformats.org/officeDocument/2006/relationships/tableStyles" Target="tableStyles.xml"/><Relationship Id="rId4" Type="http://schemas.openxmlformats.org/officeDocument/2006/relationships/slide" Target="slides/slide2.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单击此处编辑母版文本样式</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第二级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第三级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1371600" marR="0" lvl="3"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第四级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1828800" marR="0" lvl="4"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第五级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p>
            <a:pPr lvl="0" algn="r" fontAlgn="base"/>
            <a:fld id="{9A0DB2DC-4C9A-4742-B13C-FB6460FD3503}" type="slidenum">
              <a:rPr lang="zh-CN" altLang="en-US" sz="1200" strike="noStrike" noProof="1" dirty="0">
                <a:latin typeface="Arial" panose="020B0604020202020204" pitchFamily="34" charset="0"/>
                <a:ea typeface="宋体" panose="02010600030101010101" pitchFamily="2" charset="-122"/>
                <a:cs typeface="+mn-ea"/>
              </a:rPr>
            </a:fld>
            <a:endParaRPr lang="en-US" altLang="zh-CN" sz="1200" strike="noStrike" noProof="1" dirty="0"/>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145" name="幻灯片图像占位符 1"/>
          <p:cNvSpPr>
            <a:spLocks noGrp="1" noRot="1" noChangeAspect="1"/>
          </p:cNvSpPr>
          <p:nvPr>
            <p:ph type="sldImg"/>
          </p:nvPr>
        </p:nvSpPr>
        <p:spPr>
          <a:ln>
            <a:solidFill>
              <a:srgbClr val="000000"/>
            </a:solidFill>
            <a:miter/>
          </a:ln>
        </p:spPr>
      </p:sp>
      <p:sp>
        <p:nvSpPr>
          <p:cNvPr id="6146" name="备注占位符 2"/>
          <p:cNvSpPr>
            <a:spLocks noGrp="1"/>
          </p:cNvSpPr>
          <p:nvPr>
            <p:ph type="body"/>
          </p:nvPr>
        </p:nvSpPr>
        <p:spPr>
          <a:noFill/>
          <a:ln>
            <a:noFill/>
          </a:ln>
        </p:spPr>
        <p:txBody>
          <a:bodyPr wrap="square" lIns="91440" tIns="45720" rIns="91440" bIns="45720" anchor="t"/>
          <a:p>
            <a:pPr lvl="0">
              <a:spcBef>
                <a:spcPct val="0"/>
              </a:spcBef>
            </a:pPr>
            <a:endParaRPr lang="zh-CN" altLang="en-US" dirty="0"/>
          </a:p>
        </p:txBody>
      </p:sp>
      <p:sp>
        <p:nvSpPr>
          <p:cNvPr id="6147" name="灯片编号占位符 3"/>
          <p:cNvSpPr txBox="1">
            <a:spLocks noGrp="1"/>
          </p:cNvSpPr>
          <p:nvPr>
            <p:ph type="sldNum" sz="quarter"/>
          </p:nvPr>
        </p:nvSpPr>
        <p:spPr>
          <a:xfrm>
            <a:off x="3884613" y="8685213"/>
            <a:ext cx="2971800" cy="457200"/>
          </a:xfrm>
          <a:prstGeom prst="rect">
            <a:avLst/>
          </a:prstGeom>
          <a:noFill/>
          <a:ln w="9525">
            <a:noFill/>
          </a:ln>
        </p:spPr>
        <p:txBody>
          <a:bodyPr lIns="91440" tIns="45720" rIns="91440" bIns="45720" anchor="b"/>
          <a:p>
            <a:pPr lvl="0" indent="0" algn="r"/>
            <a:fld id="{9A0DB2DC-4C9A-4742-B13C-FB6460FD3503}" type="slidenum">
              <a:rPr lang="zh-CN" altLang="en-US" sz="1200" dirty="0">
                <a:latin typeface="Arial" panose="020B0604020202020204" pitchFamily="34" charset="0"/>
                <a:ea typeface="宋体" panose="02010600030101010101" pitchFamily="2" charset="-122"/>
              </a:rPr>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gradFill rotWithShape="0">
          <a:gsLst>
            <a:gs pos="0">
              <a:srgbClr val="000058"/>
            </a:gs>
            <a:gs pos="100000">
              <a:schemeClr val="bg1"/>
            </a:gs>
          </a:gsLst>
          <a:lin ang="2700000" scaled="1"/>
          <a:tileRect/>
        </a:gradFill>
        <a:effectLst/>
      </p:bgPr>
    </p:bg>
    <p:spTree>
      <p:nvGrpSpPr>
        <p:cNvPr id="1" name=""/>
        <p:cNvGrpSpPr/>
        <p:nvPr/>
      </p:nvGrpSpPr>
      <p:grpSpPr>
        <a:xfrm>
          <a:off x="0" y="0"/>
          <a:ext cx="0" cy="0"/>
          <a:chOff x="0" y="0"/>
          <a:chExt cx="0" cy="0"/>
        </a:xfrm>
      </p:grpSpPr>
      <p:grpSp>
        <p:nvGrpSpPr>
          <p:cNvPr id="2050" name="Group 2"/>
          <p:cNvGrpSpPr/>
          <p:nvPr/>
        </p:nvGrpSpPr>
        <p:grpSpPr>
          <a:xfrm>
            <a:off x="0" y="0"/>
            <a:ext cx="9144000" cy="6856413"/>
            <a:chOff x="0" y="0"/>
            <a:chExt cx="5760" cy="4319"/>
          </a:xfrm>
        </p:grpSpPr>
        <p:sp>
          <p:nvSpPr>
            <p:cNvPr id="48" name="Freeform 3"/>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9" name="Freeform 4"/>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0" name="Freeform 5"/>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1" name="Freeform 6"/>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2" name="Freeform 7"/>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3" name="Freeform 8"/>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4" name="Freeform 9"/>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5" name="Freeform 10"/>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6" name="Freeform 11"/>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7" name="Freeform 12"/>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8" name="Freeform 13"/>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9" name="Freeform 14"/>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0" name="Freeform 15"/>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1" name="Freeform 16"/>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2" name="Freeform 17"/>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3" name="Freeform 18"/>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4" name="Freeform 19"/>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5" name="Freeform 20"/>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6" name="Freeform 21"/>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7" name="Freeform 22"/>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8" name="Freeform 23"/>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9" name="Freeform 24"/>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0" name="Freeform 25"/>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1" name="Freeform 26"/>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2" name="Freeform 27"/>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3" name="Freeform 28"/>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4" name="Freeform 29"/>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5" name="Freeform 30"/>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6" name="Freeform 31"/>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7" name="Freeform 32"/>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8" name="Freeform 33"/>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9" name="Freeform 34"/>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0" name="Freeform 35"/>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1" name="Freeform 36"/>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2" name="Freeform 37"/>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3" name="Freeform 38"/>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nvGrpSpPr>
            <p:cNvPr id="2087" name="Group 39"/>
            <p:cNvGrpSpPr/>
            <p:nvPr userDrawn="1"/>
          </p:nvGrpSpPr>
          <p:grpSpPr>
            <a:xfrm>
              <a:off x="0" y="1632"/>
              <a:ext cx="5758" cy="1858"/>
              <a:chOff x="0" y="1632"/>
              <a:chExt cx="5758" cy="1858"/>
            </a:xfrm>
          </p:grpSpPr>
          <p:sp>
            <p:nvSpPr>
              <p:cNvPr id="85" name="Freeform 40"/>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6" name="Freeform 41"/>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sp>
        <p:nvSpPr>
          <p:cNvPr id="51242" name="Rectangle 42"/>
          <p:cNvSpPr>
            <a:spLocks noGrp="1" noChangeArrowheads="1"/>
          </p:cNvSpPr>
          <p:nvPr>
            <p:ph type="ctrTitle" sz="quarter"/>
          </p:nvPr>
        </p:nvSpPr>
        <p:spPr>
          <a:xfrm>
            <a:off x="457200" y="1600200"/>
            <a:ext cx="8229600" cy="1828800"/>
          </a:xfrm>
        </p:spPr>
        <p:txBody>
          <a:bodyPr/>
          <a:lstStyle>
            <a:lvl1pPr>
              <a:defRPr sz="4800"/>
            </a:lvl1pPr>
          </a:lstStyle>
          <a:p>
            <a:pPr lvl="0" fontAlgn="base"/>
            <a:r>
              <a:rPr lang="zh-CN" altLang="en-US" strike="noStrike" noProof="0" smtClean="0"/>
              <a:t>单击此处编辑母版标题样式</a:t>
            </a:r>
            <a:endParaRPr lang="zh-CN" altLang="en-US" strike="noStrike" noProof="0" smtClean="0"/>
          </a:p>
        </p:txBody>
      </p:sp>
      <p:sp>
        <p:nvSpPr>
          <p:cNvPr id="5124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sz="3600"/>
            </a:lvl1pPr>
          </a:lstStyle>
          <a:p>
            <a:pPr lvl="0" fontAlgn="base"/>
            <a:r>
              <a:rPr lang="zh-CN" altLang="en-US" strike="noStrike" noProof="0" smtClean="0"/>
              <a:t>单击此处编辑母版副标题样式</a:t>
            </a:r>
            <a:endParaRPr lang="zh-CN" altLang="en-US" strike="noStrike" noProof="0" smtClean="0"/>
          </a:p>
        </p:txBody>
      </p:sp>
      <p:sp>
        <p:nvSpPr>
          <p:cNvPr id="87" name="Rectangle 44"/>
          <p:cNvSpPr>
            <a:spLocks noGrp="1" noChangeArrowheads="1"/>
          </p:cNvSpPr>
          <p:nvPr>
            <p:ph type="dt" sz="quarter" idx="2"/>
          </p:nvPr>
        </p:nvSpPr>
        <p:spPr bwMode="auto">
          <a:xfrm>
            <a:off x="457200" y="6243638"/>
            <a:ext cx="2133600" cy="457200"/>
          </a:xfrm>
          <a:prstGeom prst="rect">
            <a:avLst/>
          </a:prstGeom>
          <a:noFill/>
          <a:ln>
            <a:noFill/>
          </a:ln>
          <a:effectLst/>
        </p:spPr>
        <p:txBody>
          <a:bodyPr vert="horz" wrap="square" lIns="91440" tIns="45720" rIns="91440" bIns="45720" numCol="1" anchor="b" anchorCtr="0" compatLnSpc="1"/>
          <a:lstStyle>
            <a:lvl1pPr>
              <a:defRPr/>
            </a:lvl1pPr>
          </a:lstStyle>
          <a:p>
            <a:pPr marL="0" marR="0" indent="0" algn="l" defTabSz="914400" rtl="0" eaLnBrk="1" fontAlgn="base" latinLnBrk="0" hangingPunct="1">
              <a:lnSpc>
                <a:spcPct val="100000"/>
              </a:lnSpc>
              <a:spcBef>
                <a:spcPct val="0"/>
              </a:spcBef>
              <a:spcAft>
                <a:spcPct val="0"/>
              </a:spcAft>
              <a:buClrTx/>
              <a:buSzTx/>
              <a:buFontTx/>
              <a:buNone/>
              <a:defRPr/>
            </a:pPr>
            <a:endParaRPr kumimoji="0" lang="en-US" altLang="zh-CN" b="0" i="0" kern="1200" cap="none" spc="0" normalizeH="0" baseline="0" noProof="0">
              <a:solidFill>
                <a:schemeClr val="tx1"/>
              </a:solidFill>
              <a:latin typeface="Arial" panose="020B0604020202020204" pitchFamily="34" charset="0"/>
              <a:ea typeface="宋体" panose="02010600030101010101" pitchFamily="2" charset="-122"/>
              <a:cs typeface="+mn-cs"/>
            </a:endParaRPr>
          </a:p>
        </p:txBody>
      </p:sp>
      <p:sp>
        <p:nvSpPr>
          <p:cNvPr id="88" name="Rectangle 4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lstStyle>
            <a:lvl1pPr>
              <a:defRPr/>
            </a:lvl1pPr>
          </a:lstStyle>
          <a:p>
            <a:pPr marL="0" marR="0" indent="0" defTabSz="914400" rtl="0" eaLnBrk="1" fontAlgn="base" latinLnBrk="0" hangingPunct="1">
              <a:lnSpc>
                <a:spcPct val="100000"/>
              </a:lnSpc>
              <a:spcBef>
                <a:spcPct val="0"/>
              </a:spcBef>
              <a:spcAft>
                <a:spcPct val="0"/>
              </a:spcAft>
              <a:buClrTx/>
              <a:buSzTx/>
              <a:buFontTx/>
              <a:buNone/>
              <a:defRPr/>
            </a:pPr>
            <a:endParaRPr kumimoji="0" lang="en-US" altLang="zh-CN" b="0" i="0" kern="1200" cap="none" spc="0" normalizeH="0" baseline="0" noProof="0">
              <a:solidFill>
                <a:schemeClr val="tx1"/>
              </a:solidFill>
              <a:latin typeface="Arial" panose="020B0604020202020204" pitchFamily="34" charset="0"/>
              <a:ea typeface="宋体" panose="02010600030101010101" pitchFamily="2" charset="-122"/>
              <a:cs typeface="+mn-cs"/>
            </a:endParaRPr>
          </a:p>
        </p:txBody>
      </p:sp>
      <p:sp>
        <p:nvSpPr>
          <p:cNvPr id="89" name="Rectangle 46"/>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b" anchorCtr="0" compatLnSpc="1"/>
          <a:p>
            <a:pPr algn="r" fontAlgn="base"/>
            <a:fld id="{9A0DB2DC-4C9A-4742-B13C-FB6460FD3503}" type="slidenum">
              <a:rPr lang="en-US" altLang="zh-CN" sz="1200" noProof="1" dirty="0">
                <a:latin typeface="Arial" panose="020B0604020202020204" pitchFamily="34" charset="0"/>
                <a:ea typeface="宋体" panose="02010600030101010101" pitchFamily="2" charset="-122"/>
                <a:cs typeface="+mn-ea"/>
              </a:rPr>
            </a:fld>
            <a:endParaRPr lang="en-US" altLang="zh-CN" sz="1200" noProof="1"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algn="r" fontAlgn="base"/>
            <a:fld id="{9A0DB2DC-4C9A-4742-B13C-FB6460FD3503}" type="slidenum">
              <a:rPr lang="en-US" altLang="zh-CN" sz="1200" strike="noStrike" noProof="1" dirty="0">
                <a:latin typeface="Arial" panose="020B0604020202020204" pitchFamily="34" charset="0"/>
                <a:ea typeface="宋体" panose="02010600030101010101" pitchFamily="2" charset="-122"/>
                <a:cs typeface="+mn-ea"/>
              </a:rPr>
            </a:fld>
            <a:endParaRPr lang="en-US" altLang="zh-CN" sz="1200" strike="noStrike" noProof="1"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7813"/>
            <a:ext cx="2057400" cy="5853112"/>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277813"/>
            <a:ext cx="6019800" cy="5853112"/>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algn="r" fontAlgn="base"/>
            <a:fld id="{9A0DB2DC-4C9A-4742-B13C-FB6460FD3503}" type="slidenum">
              <a:rPr lang="en-US" altLang="zh-CN" sz="1200" strike="noStrike" noProof="1" dirty="0">
                <a:latin typeface="Arial" panose="020B0604020202020204" pitchFamily="34" charset="0"/>
                <a:ea typeface="宋体" panose="02010600030101010101" pitchFamily="2" charset="-122"/>
                <a:cs typeface="+mn-ea"/>
              </a:rPr>
            </a:fld>
            <a:endParaRPr lang="en-US" altLang="zh-CN" sz="1200" strike="noStrike" noProof="1"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algn="r" fontAlgn="base"/>
            <a:fld id="{9A0DB2DC-4C9A-4742-B13C-FB6460FD3503}" type="slidenum">
              <a:rPr lang="en-US" altLang="zh-CN" sz="1200" strike="noStrike" noProof="1" dirty="0">
                <a:latin typeface="Arial" panose="020B0604020202020204" pitchFamily="34" charset="0"/>
                <a:ea typeface="宋体" panose="02010600030101010101" pitchFamily="2" charset="-122"/>
                <a:cs typeface="+mn-ea"/>
              </a:rPr>
            </a:fld>
            <a:endParaRPr lang="en-US" altLang="zh-CN" sz="1200" strike="noStrike" noProof="1"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algn="r" fontAlgn="base"/>
            <a:fld id="{9A0DB2DC-4C9A-4742-B13C-FB6460FD3503}" type="slidenum">
              <a:rPr lang="en-US" altLang="zh-CN" sz="1200" strike="noStrike" noProof="1" dirty="0">
                <a:latin typeface="Arial" panose="020B0604020202020204" pitchFamily="34" charset="0"/>
                <a:ea typeface="宋体" panose="02010600030101010101" pitchFamily="2" charset="-122"/>
                <a:cs typeface="+mn-ea"/>
              </a:rPr>
            </a:fld>
            <a:endParaRPr lang="en-US" altLang="zh-CN" sz="1200" strike="noStrike" noProof="1"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algn="r" fontAlgn="base"/>
            <a:fld id="{9A0DB2DC-4C9A-4742-B13C-FB6460FD3503}" type="slidenum">
              <a:rPr lang="en-US" altLang="zh-CN" sz="1200" strike="noStrike" noProof="1" dirty="0">
                <a:latin typeface="Arial" panose="020B0604020202020204" pitchFamily="34" charset="0"/>
                <a:ea typeface="宋体" panose="02010600030101010101" pitchFamily="2" charset="-122"/>
                <a:cs typeface="+mn-ea"/>
              </a:rPr>
            </a:fld>
            <a:endParaRPr lang="en-US" altLang="zh-CN" sz="1200" strike="noStrike" noProof="1"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p>
            <a:pPr lvl="0" algn="r" fontAlgn="base"/>
            <a:fld id="{9A0DB2DC-4C9A-4742-B13C-FB6460FD3503}" type="slidenum">
              <a:rPr lang="en-US" altLang="zh-CN" sz="1200" strike="noStrike" noProof="1" dirty="0">
                <a:latin typeface="Arial" panose="020B0604020202020204" pitchFamily="34" charset="0"/>
                <a:ea typeface="宋体" panose="02010600030101010101" pitchFamily="2" charset="-122"/>
                <a:cs typeface="+mn-ea"/>
              </a:rPr>
            </a:fld>
            <a:endParaRPr lang="en-US" altLang="zh-CN" sz="1200" strike="noStrike" noProof="1"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lvl="0" algn="r" fontAlgn="base"/>
            <a:fld id="{9A0DB2DC-4C9A-4742-B13C-FB6460FD3503}" type="slidenum">
              <a:rPr lang="en-US" altLang="zh-CN" sz="1200" strike="noStrike" noProof="1" dirty="0">
                <a:latin typeface="Arial" panose="020B0604020202020204" pitchFamily="34" charset="0"/>
                <a:ea typeface="宋体" panose="02010600030101010101" pitchFamily="2" charset="-122"/>
                <a:cs typeface="+mn-ea"/>
              </a:rPr>
            </a:fld>
            <a:endParaRPr lang="en-US" altLang="zh-CN" sz="1200" strike="noStrike" noProof="1"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lvl="0" algn="r" fontAlgn="base"/>
            <a:fld id="{9A0DB2DC-4C9A-4742-B13C-FB6460FD3503}" type="slidenum">
              <a:rPr lang="en-US" altLang="zh-CN" sz="1200" strike="noStrike" noProof="1" dirty="0">
                <a:latin typeface="Arial" panose="020B0604020202020204" pitchFamily="34" charset="0"/>
                <a:ea typeface="宋体" panose="02010600030101010101" pitchFamily="2" charset="-122"/>
                <a:cs typeface="+mn-ea"/>
              </a:rPr>
            </a:fld>
            <a:endParaRPr lang="en-US" altLang="zh-CN" sz="1200" strike="noStrike" noProof="1"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algn="r" fontAlgn="base"/>
            <a:fld id="{9A0DB2DC-4C9A-4742-B13C-FB6460FD3503}" type="slidenum">
              <a:rPr lang="en-US" altLang="zh-CN" sz="1200" strike="noStrike" noProof="1" dirty="0">
                <a:latin typeface="Arial" panose="020B0604020202020204" pitchFamily="34" charset="0"/>
                <a:ea typeface="宋体" panose="02010600030101010101" pitchFamily="2" charset="-122"/>
                <a:cs typeface="+mn-ea"/>
              </a:rPr>
            </a:fld>
            <a:endParaRPr lang="en-US" altLang="zh-CN" sz="1200" strike="noStrike" noProof="1"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hlink"/>
              </a:buClr>
              <a:buSzPct val="90000"/>
              <a:buFont typeface="Wingdings" panose="05000000000000000000" pitchFamily="2" charset="2"/>
              <a:buNone/>
              <a:defRPr/>
            </a:pPr>
            <a:endParaRPr kumimoji="0" lang="zh-CN" altLang="en-US" sz="3200" b="0" i="0" u="none" strike="noStrike" kern="0" cap="none" spc="0" normalizeH="0" baseline="0" noProof="0" smtClean="0">
              <a:ln>
                <a:noFill/>
              </a:ln>
              <a:solidFill>
                <a:schemeClr val="tx1"/>
              </a:solidFill>
              <a:effectLst>
                <a:outerShdw blurRad="38100" dist="38100" dir="2700000" algn="tl">
                  <a:srgbClr val="000000"/>
                </a:outerShdw>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algn="r" fontAlgn="base"/>
            <a:fld id="{9A0DB2DC-4C9A-4742-B13C-FB6460FD3503}" type="slidenum">
              <a:rPr lang="en-US" altLang="zh-CN" sz="1200" strike="noStrike" noProof="1" dirty="0">
                <a:latin typeface="Arial" panose="020B0604020202020204" pitchFamily="34" charset="0"/>
                <a:ea typeface="宋体" panose="02010600030101010101" pitchFamily="2" charset="-122"/>
                <a:cs typeface="+mn-ea"/>
              </a:rPr>
            </a:fld>
            <a:endParaRPr lang="en-US" altLang="zh-CN" sz="1200" strike="noStrike" noProof="1"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3.png"/><Relationship Id="rId13" Type="http://schemas.openxmlformats.org/officeDocument/2006/relationships/image" Target="../media/image2.png"/><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tileRect/>
        </a:gradFill>
        <a:effectLst/>
      </p:bgPr>
    </p:bg>
    <p:spTree>
      <p:nvGrpSpPr>
        <p:cNvPr id="1" name=""/>
        <p:cNvGrpSpPr/>
        <p:nvPr/>
      </p:nvGrpSpPr>
      <p:grpSpPr/>
      <p:grpSp>
        <p:nvGrpSpPr>
          <p:cNvPr id="1026" name="Group 2"/>
          <p:cNvGrpSpPr/>
          <p:nvPr/>
        </p:nvGrpSpPr>
        <p:grpSpPr>
          <a:xfrm>
            <a:off x="0" y="0"/>
            <a:ext cx="9144000" cy="6856413"/>
            <a:chOff x="0" y="0"/>
            <a:chExt cx="5760" cy="4319"/>
          </a:xfrm>
        </p:grpSpPr>
        <p:sp>
          <p:nvSpPr>
            <p:cNvPr id="50179" name="Freeform 3"/>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0180" name="Freeform 4"/>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0181" name="Freeform 5"/>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35" name="Freeform 6"/>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0183" name="Freeform 7"/>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37" name="Freeform 8"/>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38" name="Freeform 9"/>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0186" name="Freeform 10"/>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40" name="Freeform 11"/>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0188" name="Freeform 12"/>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42" name="Freeform 13"/>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0190" name="Freeform 14"/>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44" name="Freeform 15"/>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0192" name="Freeform 16"/>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0193" name="Freeform 17"/>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0194" name="Freeform 18"/>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48" name="Freeform 19"/>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0196" name="Freeform 20"/>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50" name="Freeform 21"/>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0198" name="Freeform 22"/>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0199" name="Freeform 23"/>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0200" name="Freeform 24"/>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54" name="Freeform 25"/>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0202" name="Freeform 26"/>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0203" name="Freeform 27"/>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57" name="Freeform 28"/>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0205" name="Freeform 29"/>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59" name="Freeform 30"/>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0207" name="Freeform 31"/>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0208" name="Freeform 32"/>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0209" name="Freeform 33"/>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0210" name="Freeform 34"/>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0211" name="Freeform 35"/>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0212" name="Freeform 36"/>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0213" name="Freeform 37"/>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0214" name="Freeform 38"/>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nvGrpSpPr>
            <p:cNvPr id="1063" name="Group 39"/>
            <p:cNvGrpSpPr/>
            <p:nvPr userDrawn="1"/>
          </p:nvGrpSpPr>
          <p:grpSpPr>
            <a:xfrm>
              <a:off x="0" y="1632"/>
              <a:ext cx="5758" cy="1858"/>
              <a:chOff x="0" y="1632"/>
              <a:chExt cx="5758" cy="1858"/>
            </a:xfrm>
          </p:grpSpPr>
          <p:sp>
            <p:nvSpPr>
              <p:cNvPr id="50216" name="Freeform 40"/>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0217" name="Freeform 41"/>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sp>
        <p:nvSpPr>
          <p:cNvPr id="50218" name="Rectangle 42"/>
          <p:cNvSpPr>
            <a:spLocks noGrp="1" noChangeArrowheads="1"/>
          </p:cNvSpPr>
          <p:nvPr>
            <p:ph type="title"/>
          </p:nvPr>
        </p:nvSpPr>
        <p:spPr bwMode="auto">
          <a:xfrm>
            <a:off x="457200" y="277813"/>
            <a:ext cx="8229600" cy="1143000"/>
          </a:xfrm>
          <a:prstGeom prst="rect">
            <a:avLst/>
          </a:prstGeom>
          <a:noFill/>
          <a:ln>
            <a:noFill/>
          </a:ln>
          <a:effectLst/>
        </p:spPr>
        <p:txBody>
          <a:bodyPr vert="horz" wrap="square" lIns="91440" tIns="45720" rIns="91440" bIns="45720" numCol="1" anchor="ctr" anchorCtr="0" compatLnSpc="1"/>
          <a:lstStyle/>
          <a:p>
            <a:pPr lvl="0" fontAlgn="base"/>
            <a:r>
              <a:rPr lang="zh-CN" altLang="en-US" strike="noStrike" noProof="1" smtClean="0"/>
              <a:t>单击此处编辑母版标题样式</a:t>
            </a:r>
            <a:endParaRPr lang="zh-CN" altLang="en-US" strike="noStrike" noProof="1" smtClean="0"/>
          </a:p>
        </p:txBody>
      </p:sp>
      <p:sp>
        <p:nvSpPr>
          <p:cNvPr id="50219" name="Rectangle 43"/>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smtClean="0"/>
          </a:p>
        </p:txBody>
      </p:sp>
      <p:sp>
        <p:nvSpPr>
          <p:cNvPr id="50220" name="Rectangle 44"/>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b" anchorCtr="0" compatLnSpc="1"/>
          <a:lstStyle>
            <a:lvl1pPr>
              <a:defRPr sz="1200">
                <a:effectLst>
                  <a:outerShdw blurRad="38100" dist="38100" dir="2700000" algn="tl">
                    <a:srgbClr val="000000"/>
                  </a:outerShdw>
                </a:effectLst>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mn-cs"/>
            </a:endParaRPr>
          </a:p>
        </p:txBody>
      </p:sp>
      <p:sp>
        <p:nvSpPr>
          <p:cNvPr id="50221" name="Rectangle 4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lstStyle>
            <a:lvl1pPr algn="ctr">
              <a:defRPr sz="1200">
                <a:effectLst>
                  <a:outerShdw blurRad="38100" dist="38100" dir="2700000" algn="tl">
                    <a:srgbClr val="000000"/>
                  </a:outerShdw>
                </a:effectLst>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mn-cs"/>
            </a:endParaRPr>
          </a:p>
        </p:txBody>
      </p:sp>
      <p:sp>
        <p:nvSpPr>
          <p:cNvPr id="50222" name="Rectangle 46"/>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b" anchorCtr="0" compatLnSpc="1"/>
          <a:p>
            <a:pPr lvl="0" algn="r" fontAlgn="base"/>
            <a:fld id="{9A0DB2DC-4C9A-4742-B13C-FB6460FD3503}" type="slidenum">
              <a:rPr lang="en-US" altLang="zh-CN" sz="1200" strike="noStrike" noProof="1" dirty="0">
                <a:latin typeface="Arial" panose="020B0604020202020204" pitchFamily="34" charset="0"/>
                <a:ea typeface="宋体" panose="02010600030101010101" pitchFamily="2" charset="-122"/>
                <a:cs typeface="+mn-ea"/>
              </a:rPr>
            </a:fld>
            <a:endParaRPr lang="en-US" altLang="zh-CN" sz="1200" strike="noStrike" noProof="1" dirty="0"/>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2"/>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13"/>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14"/>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panose="05000000000000000000" pitchFamily="2" charset="2"/>
        <a:buBlip>
          <a:blip r:embed="rId14"/>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panose="05000000000000000000" pitchFamily="2" charset="2"/>
        <a:buBlip>
          <a:blip r:embed="rId14"/>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panose="05000000000000000000" pitchFamily="2" charset="2"/>
        <a:buBlip>
          <a:blip r:embed="rId14"/>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panose="05000000000000000000" pitchFamily="2" charset="2"/>
        <a:buBlip>
          <a:blip r:embed="rId14"/>
        </a:buBlip>
        <a:defRPr sz="2000">
          <a:solidFill>
            <a:schemeClr val="tx1"/>
          </a:solidFill>
          <a:effectLst>
            <a:outerShdw blurRad="38100" dist="38100" dir="2700000" algn="tl">
              <a:srgbClr val="000000"/>
            </a:outerShdw>
          </a:effectLst>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jpeg"/><Relationship Id="rId1" Type="http://schemas.openxmlformats.org/officeDocument/2006/relationships/image" Target="../media/image17.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image" Target="../media/image19.jpe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image" Target="../media/image22.jpe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7.jpeg"/><Relationship Id="rId3" Type="http://schemas.openxmlformats.org/officeDocument/2006/relationships/image" Target="../media/image16.jpeg"/><Relationship Id="rId2" Type="http://schemas.openxmlformats.org/officeDocument/2006/relationships/image" Target="../media/image26.jpeg"/><Relationship Id="rId1" Type="http://schemas.openxmlformats.org/officeDocument/2006/relationships/image" Target="../media/image25.jpeg"/></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jpe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7.jpeg"/><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image" Target="../media/image34.jpe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38.jpe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41.jpe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image" Target="../media/image4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image" Target="../media/image50.jpe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image" Target="../media/image53.jpe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image" Target="../media/image56.jpeg"/></Relationships>
</file>

<file path=ppt/slides/_rels/slide23.xml.rels><?xml version="1.0" encoding="UTF-8" standalone="yes"?>
<Relationships xmlns="http://schemas.openxmlformats.org/package/2006/relationships"><Relationship Id="rId6" Type="http://schemas.openxmlformats.org/officeDocument/2006/relationships/vmlDrawing" Target="../drawings/vmlDrawing1.vml"/><Relationship Id="rId5" Type="http://schemas.openxmlformats.org/officeDocument/2006/relationships/slideLayout" Target="../slideLayouts/slideLayout2.xml"/><Relationship Id="rId4" Type="http://schemas.openxmlformats.org/officeDocument/2006/relationships/image" Target="../media/image60.emf"/><Relationship Id="rId3" Type="http://schemas.openxmlformats.org/officeDocument/2006/relationships/oleObject" Target="../embeddings/oleObject1.bin"/><Relationship Id="rId2" Type="http://schemas.openxmlformats.org/officeDocument/2006/relationships/hyperlink" Target="file:///J:\1&#27801;&#40857;&#27963;&#21160;%20PPT&#29031;&#29255;2014.11.10\&#19990;&#30028;&#27700;&#26085;&#24449;&#25991;&#20840;&#37096;&#26448;&#26009;.doc" TargetMode="External"/><Relationship Id="rId1"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2.jpeg"/><Relationship Id="rId1" Type="http://schemas.openxmlformats.org/officeDocument/2006/relationships/image" Target="../media/image61.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6.jpeg"/><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image" Target="../media/image63.jpe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0.jpeg"/><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image" Target="../media/image67.jpeg"/></Relationships>
</file>

<file path=ppt/slides/_rels/slide2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image" Target="../media/image71.jpeg"/></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image" Target="../media/image77.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2.jpe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6.jpeg"/><Relationship Id="rId1"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0.jpeg"/><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2.jpeg"/><Relationship Id="rId1" Type="http://schemas.openxmlformats.org/officeDocument/2006/relationships/image" Target="../media/image1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stretch>
            <a:fillRect/>
          </a:stretch>
        </a:blipFill>
        <a:effectLst/>
      </p:bgPr>
    </p:bg>
    <p:spTree>
      <p:nvGrpSpPr>
        <p:cNvPr id="1" name=""/>
        <p:cNvGrpSpPr/>
        <p:nvPr/>
      </p:nvGrpSpPr>
      <p:grpSpPr/>
      <p:sp>
        <p:nvSpPr>
          <p:cNvPr id="2" name="标题 1"/>
          <p:cNvSpPr>
            <a:spLocks noGrp="1"/>
          </p:cNvSpPr>
          <p:nvPr>
            <p:ph type="ctrTitle"/>
          </p:nvPr>
        </p:nvSpPr>
        <p:spPr>
          <a:xfrm>
            <a:off x="-197644" y="2174558"/>
            <a:ext cx="9246870" cy="1790700"/>
          </a:xfrm>
        </p:spPr>
        <p:txBody>
          <a:bodyPr>
            <a:noAutofit/>
          </a:bodyPr>
          <a:p>
            <a:r>
              <a:rPr lang="zh-CN" altLang="en-US" sz="6600" b="1">
                <a:solidFill>
                  <a:srgbClr val="FFFF00"/>
                </a:solidFill>
                <a:latin typeface="隶书" panose="02010509060101010101" charset="-122"/>
                <a:ea typeface="隶书" panose="02010509060101010101" charset="-122"/>
              </a:rPr>
              <a:t>热烈欢迎</a:t>
            </a:r>
            <a:br>
              <a:rPr lang="zh-CN" altLang="en-US" sz="6600" b="1">
                <a:solidFill>
                  <a:srgbClr val="FFFF00"/>
                </a:solidFill>
                <a:latin typeface="隶书" panose="02010509060101010101" charset="-122"/>
                <a:ea typeface="隶书" panose="02010509060101010101" charset="-122"/>
              </a:rPr>
            </a:br>
            <a:r>
              <a:rPr lang="zh-CN" altLang="en-US" sz="6600" b="1">
                <a:solidFill>
                  <a:srgbClr val="FFFF00"/>
                </a:solidFill>
                <a:latin typeface="隶书" panose="02010509060101010101" charset="-122"/>
                <a:ea typeface="隶书" panose="02010509060101010101" charset="-122"/>
              </a:rPr>
              <a:t>省专家组莅临我校指导</a:t>
            </a:r>
            <a:endParaRPr lang="zh-CN" altLang="en-US" sz="6600" b="1">
              <a:solidFill>
                <a:srgbClr val="FFFF00"/>
              </a:solidFill>
              <a:latin typeface="隶书" panose="02010509060101010101" charset="-122"/>
              <a:ea typeface="隶书" panose="02010509060101010101"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3313" name="组合 1"/>
          <p:cNvGrpSpPr/>
          <p:nvPr/>
        </p:nvGrpSpPr>
        <p:grpSpPr>
          <a:xfrm>
            <a:off x="309563" y="228600"/>
            <a:ext cx="8208962" cy="752475"/>
            <a:chOff x="737" y="2225"/>
            <a:chExt cx="12928" cy="1187"/>
          </a:xfrm>
        </p:grpSpPr>
        <p:sp>
          <p:nvSpPr>
            <p:cNvPr id="8" name="圆角矩形 7"/>
            <p:cNvSpPr/>
            <p:nvPr/>
          </p:nvSpPr>
          <p:spPr>
            <a:xfrm>
              <a:off x="737" y="2225"/>
              <a:ext cx="12925" cy="8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文本框 8"/>
            <p:cNvSpPr txBox="1"/>
            <p:nvPr/>
          </p:nvSpPr>
          <p:spPr>
            <a:xfrm>
              <a:off x="855" y="2300"/>
              <a:ext cx="12810" cy="1112"/>
            </a:xfrm>
            <a:prstGeom prst="rect">
              <a:avLst/>
            </a:prstGeom>
            <a:noFill/>
          </p:spPr>
          <p:txBody>
            <a:bodyPr wrap="square" rtlCol="0">
              <a:spAutoFit/>
            </a:bodyPr>
            <a:p>
              <a:pPr fontAlgn="base"/>
              <a:r>
                <a:rPr lang="en-US" altLang="zh-CN"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sym typeface="+mn-ea"/>
                </a:rPr>
                <a:t>2.</a:t>
              </a:r>
              <a:r>
                <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sym typeface="+mn-ea"/>
                </a:rPr>
                <a:t>改善人文环境，营造学习氛围</a:t>
              </a:r>
              <a:endPar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endParaRPr>
            </a:p>
            <a:p>
              <a:pPr fontAlgn="base"/>
              <a:endPar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endParaRPr>
            </a:p>
          </p:txBody>
        </p:sp>
      </p:grpSp>
      <p:sp>
        <p:nvSpPr>
          <p:cNvPr id="100" name="文本框 99"/>
          <p:cNvSpPr txBox="1"/>
          <p:nvPr/>
        </p:nvSpPr>
        <p:spPr>
          <a:xfrm>
            <a:off x="384175" y="981075"/>
            <a:ext cx="8317865" cy="1615440"/>
          </a:xfrm>
          <a:prstGeom prst="rect">
            <a:avLst/>
          </a:prstGeom>
          <a:noFill/>
          <a:ln w="9525">
            <a:noFill/>
          </a:ln>
        </p:spPr>
        <p:txBody>
          <a:bodyPr wrap="square">
            <a:spAutoFit/>
          </a:bodyPr>
          <a:p>
            <a:pPr marL="0" indent="0" algn="l" fontAlgn="base"/>
            <a:r>
              <a:rPr lang="en-US" sz="2000" b="0" u="none"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rPr>
              <a:t>      </a:t>
            </a:r>
            <a:r>
              <a:rPr sz="2000" b="0" u="none" strike="noStrike" kern="0" noProof="0" dirty="0" smtClean="0">
                <a:ln>
                  <a:noFill/>
                </a:ln>
                <a:solidFill>
                  <a:schemeClr val="tx2"/>
                </a:solidFill>
                <a:effectLst>
                  <a:outerShdw blurRad="38100" dist="38100" dir="2700000" algn="tl">
                    <a:srgbClr val="000000"/>
                  </a:outerShdw>
                </a:effectLst>
                <a:uLnTx/>
                <a:uFillTx/>
                <a:latin typeface="宋体" panose="02010600030101010101" pitchFamily="2" charset="-122"/>
                <a:cs typeface="+mj-cs"/>
              </a:rPr>
              <a:t>新购了一批图书（现有在校图书</a:t>
            </a:r>
            <a:r>
              <a:rPr lang="zh-CN" sz="2000" b="0" u="none" strike="noStrike" kern="0" noProof="0" dirty="0" smtClean="0">
                <a:ln>
                  <a:noFill/>
                </a:ln>
                <a:solidFill>
                  <a:schemeClr val="tx2"/>
                </a:solidFill>
                <a:effectLst>
                  <a:outerShdw blurRad="38100" dist="38100" dir="2700000" algn="tl">
                    <a:srgbClr val="000000"/>
                  </a:outerShdw>
                </a:effectLst>
                <a:uLnTx/>
                <a:uFillTx/>
                <a:latin typeface="宋体" panose="02010600030101010101" pitchFamily="2" charset="-122"/>
                <a:cs typeface="+mj-cs"/>
              </a:rPr>
              <a:t>近</a:t>
            </a:r>
            <a:r>
              <a:rPr lang="en-US" sz="2000" b="0" u="none" strike="noStrike" kern="0" noProof="0" dirty="0" smtClean="0">
                <a:ln>
                  <a:noFill/>
                </a:ln>
                <a:solidFill>
                  <a:schemeClr val="tx2"/>
                </a:solidFill>
                <a:effectLst>
                  <a:outerShdw blurRad="38100" dist="38100" dir="2700000" algn="tl">
                    <a:srgbClr val="000000"/>
                  </a:outerShdw>
                </a:effectLst>
                <a:uLnTx/>
                <a:uFillTx/>
                <a:latin typeface="宋体" panose="02010600030101010101" pitchFamily="2" charset="-122"/>
                <a:cs typeface="+mj-cs"/>
              </a:rPr>
              <a:t>23</a:t>
            </a:r>
            <a:r>
              <a:rPr sz="2000" b="0" u="none" strike="noStrike" kern="0" noProof="0" dirty="0" smtClean="0">
                <a:ln>
                  <a:noFill/>
                </a:ln>
                <a:solidFill>
                  <a:schemeClr val="tx2"/>
                </a:solidFill>
                <a:effectLst>
                  <a:outerShdw blurRad="38100" dist="38100" dir="2700000" algn="tl">
                    <a:srgbClr val="000000"/>
                  </a:outerShdw>
                </a:effectLst>
                <a:uLnTx/>
                <a:uFillTx/>
                <a:latin typeface="宋体" panose="02010600030101010101" pitchFamily="2" charset="-122"/>
                <a:cs typeface="+mj-cs"/>
              </a:rPr>
              <a:t>000册，我校已和通州区图书馆联系，将我校图书室吸收为区图书馆分馆），纸质阅览室在每张书桌上还分类分批推出部分名家作品，由教师撰写推荐理由，做成书签，便于学生按照兴趣选择、阅读。电子阅览室更进一步拓展了学生的阅读范围，我们还要求学生有阅读笔记、读后感，培养欣赏能力，提高阅读质量。</a:t>
            </a:r>
            <a:endParaRPr sz="2000" b="0" u="none" strike="noStrike" kern="0" noProof="0" dirty="0" smtClean="0">
              <a:ln>
                <a:noFill/>
              </a:ln>
              <a:solidFill>
                <a:schemeClr val="tx2"/>
              </a:solidFill>
              <a:effectLst>
                <a:outerShdw blurRad="38100" dist="38100" dir="2700000" algn="tl">
                  <a:srgbClr val="000000"/>
                </a:outerShdw>
              </a:effectLst>
              <a:uLnTx/>
              <a:uFillTx/>
              <a:latin typeface="宋体" panose="02010600030101010101" pitchFamily="2" charset="-122"/>
              <a:cs typeface="+mj-cs"/>
            </a:endParaRPr>
          </a:p>
        </p:txBody>
      </p:sp>
      <p:pic>
        <p:nvPicPr>
          <p:cNvPr id="13317" name="图片 3" descr="阅览室1"/>
          <p:cNvPicPr>
            <a:picLocks noChangeAspect="1"/>
          </p:cNvPicPr>
          <p:nvPr/>
        </p:nvPicPr>
        <p:blipFill>
          <a:blip r:embed="rId1"/>
          <a:srcRect t="16521" b="19864"/>
          <a:stretch>
            <a:fillRect/>
          </a:stretch>
        </p:blipFill>
        <p:spPr>
          <a:xfrm>
            <a:off x="4899025" y="3139758"/>
            <a:ext cx="3451225" cy="2927350"/>
          </a:xfrm>
          <a:prstGeom prst="rect">
            <a:avLst/>
          </a:prstGeom>
          <a:noFill/>
          <a:ln w="9525">
            <a:noFill/>
          </a:ln>
        </p:spPr>
      </p:pic>
      <p:sp>
        <p:nvSpPr>
          <p:cNvPr id="14" name="文本框 13"/>
          <p:cNvSpPr txBox="1"/>
          <p:nvPr/>
        </p:nvSpPr>
        <p:spPr>
          <a:xfrm>
            <a:off x="5147310" y="6296978"/>
            <a:ext cx="2954338" cy="365760"/>
          </a:xfrm>
          <a:prstGeom prst="rect">
            <a:avLst/>
          </a:prstGeom>
          <a:noFill/>
        </p:spPr>
        <p:txBody>
          <a:bodyPr wrap="square" rtlCol="0">
            <a:spAutoFit/>
          </a:bodyPr>
          <a:p>
            <a:pPr lvl="0" algn="l" fontAlgn="base"/>
            <a:r>
              <a:rPr lang="zh-CN" altLang="en-US" sz="1800"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sym typeface="+mn-ea"/>
              </a:rPr>
              <a:t>学生在阅览室专心读书</a:t>
            </a:r>
            <a:endParaRPr lang="zh-CN" altLang="en-US" sz="1800"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sym typeface="+mn-ea"/>
            </a:endParaRPr>
          </a:p>
        </p:txBody>
      </p:sp>
      <p:sp>
        <p:nvSpPr>
          <p:cNvPr id="6" name="文本框 5"/>
          <p:cNvSpPr txBox="1"/>
          <p:nvPr/>
        </p:nvSpPr>
        <p:spPr>
          <a:xfrm>
            <a:off x="731203" y="6295073"/>
            <a:ext cx="2749550" cy="365760"/>
          </a:xfrm>
          <a:prstGeom prst="rect">
            <a:avLst/>
          </a:prstGeom>
          <a:noFill/>
        </p:spPr>
        <p:txBody>
          <a:bodyPr wrap="square" rtlCol="0">
            <a:spAutoFit/>
          </a:bodyPr>
          <a:p>
            <a:pPr fontAlgn="base"/>
            <a:r>
              <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rPr>
              <a:t>学校图书室整体布局</a:t>
            </a:r>
            <a:endPar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endParaRPr>
          </a:p>
        </p:txBody>
      </p:sp>
      <p:pic>
        <p:nvPicPr>
          <p:cNvPr id="2" name="图片 1" descr="ttt"/>
          <p:cNvPicPr>
            <a:picLocks noChangeAspect="1"/>
          </p:cNvPicPr>
          <p:nvPr/>
        </p:nvPicPr>
        <p:blipFill>
          <a:blip r:embed="rId2"/>
          <a:srcRect t="1757" b="15507"/>
          <a:stretch>
            <a:fillRect/>
          </a:stretch>
        </p:blipFill>
        <p:spPr>
          <a:xfrm>
            <a:off x="543560" y="3140075"/>
            <a:ext cx="3817620" cy="292735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4337" name="组合 1"/>
          <p:cNvGrpSpPr/>
          <p:nvPr/>
        </p:nvGrpSpPr>
        <p:grpSpPr>
          <a:xfrm>
            <a:off x="309563" y="228600"/>
            <a:ext cx="8208962" cy="752475"/>
            <a:chOff x="737" y="2225"/>
            <a:chExt cx="12928" cy="1187"/>
          </a:xfrm>
        </p:grpSpPr>
        <p:sp>
          <p:nvSpPr>
            <p:cNvPr id="8" name="圆角矩形 7"/>
            <p:cNvSpPr/>
            <p:nvPr/>
          </p:nvSpPr>
          <p:spPr>
            <a:xfrm>
              <a:off x="737" y="2225"/>
              <a:ext cx="12925" cy="8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文本框 8"/>
            <p:cNvSpPr txBox="1"/>
            <p:nvPr/>
          </p:nvSpPr>
          <p:spPr>
            <a:xfrm>
              <a:off x="855" y="2300"/>
              <a:ext cx="12810" cy="1112"/>
            </a:xfrm>
            <a:prstGeom prst="rect">
              <a:avLst/>
            </a:prstGeom>
            <a:noFill/>
          </p:spPr>
          <p:txBody>
            <a:bodyPr wrap="square" rtlCol="0">
              <a:spAutoFit/>
            </a:bodyPr>
            <a:p>
              <a:pPr fontAlgn="base"/>
              <a:r>
                <a:rPr lang="en-US" altLang="zh-CN"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sym typeface="+mn-ea"/>
                </a:rPr>
                <a:t>2.</a:t>
              </a:r>
              <a:r>
                <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sym typeface="+mn-ea"/>
                </a:rPr>
                <a:t>改善人文环境，营造学习氛围</a:t>
              </a:r>
              <a:endPar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endParaRPr>
            </a:p>
            <a:p>
              <a:pPr fontAlgn="base"/>
              <a:endPar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endParaRPr>
            </a:p>
          </p:txBody>
        </p:sp>
      </p:grpSp>
      <p:sp>
        <p:nvSpPr>
          <p:cNvPr id="100" name="文本框 99"/>
          <p:cNvSpPr txBox="1"/>
          <p:nvPr/>
        </p:nvSpPr>
        <p:spPr>
          <a:xfrm>
            <a:off x="311150" y="1076325"/>
            <a:ext cx="8205788" cy="701040"/>
          </a:xfrm>
          <a:prstGeom prst="rect">
            <a:avLst/>
          </a:prstGeom>
          <a:noFill/>
          <a:ln w="9525">
            <a:noFill/>
          </a:ln>
        </p:spPr>
        <p:txBody>
          <a:bodyPr wrap="square">
            <a:spAutoFit/>
          </a:bodyPr>
          <a:p>
            <a:pPr marL="0" indent="0" algn="l" fontAlgn="base"/>
            <a:r>
              <a:rPr lang="en-US" sz="2000" b="0" u="none"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rPr>
              <a:t>      </a:t>
            </a:r>
            <a:r>
              <a:rPr sz="2000" b="0" u="none" strike="noStrike" kern="0" noProof="0" dirty="0" smtClean="0">
                <a:ln>
                  <a:noFill/>
                </a:ln>
                <a:solidFill>
                  <a:schemeClr val="tx2"/>
                </a:solidFill>
                <a:effectLst>
                  <a:outerShdw blurRad="38100" dist="38100" dir="2700000" algn="tl">
                    <a:srgbClr val="000000"/>
                  </a:outerShdw>
                </a:effectLst>
                <a:uLnTx/>
                <a:uFillTx/>
                <a:latin typeface="宋体" panose="02010600030101010101" pitchFamily="2" charset="-122"/>
                <a:cs typeface="+mj-cs"/>
              </a:rPr>
              <a:t>学校还在原有的微机室基础上建成了（电子图书资源库），进一步拓展了学生的阅读范围，让阅读方式与时代接轨。</a:t>
            </a:r>
            <a:endParaRPr sz="2000" strike="noStrike" kern="0" noProof="0" dirty="0" smtClean="0">
              <a:ln>
                <a:noFill/>
              </a:ln>
              <a:solidFill>
                <a:schemeClr val="tx2"/>
              </a:solidFill>
              <a:effectLst>
                <a:outerShdw blurRad="38100" dist="38100" dir="2700000" algn="tl">
                  <a:srgbClr val="000000"/>
                </a:outerShdw>
              </a:effectLst>
              <a:uLnTx/>
              <a:uFillTx/>
              <a:latin typeface="宋体" panose="02010600030101010101" pitchFamily="2" charset="-122"/>
              <a:cs typeface="+mj-cs"/>
            </a:endParaRPr>
          </a:p>
        </p:txBody>
      </p:sp>
      <p:pic>
        <p:nvPicPr>
          <p:cNvPr id="14341" name="图片 3" descr="电子图书1"/>
          <p:cNvPicPr>
            <a:picLocks noChangeAspect="1"/>
          </p:cNvPicPr>
          <p:nvPr/>
        </p:nvPicPr>
        <p:blipFill>
          <a:blip r:embed="rId1"/>
          <a:srcRect l="-4007" t="-8241" r="4007" b="-11592"/>
          <a:stretch>
            <a:fillRect/>
          </a:stretch>
        </p:blipFill>
        <p:spPr>
          <a:xfrm>
            <a:off x="5159375" y="2216150"/>
            <a:ext cx="3476625" cy="3416300"/>
          </a:xfrm>
          <a:prstGeom prst="rect">
            <a:avLst/>
          </a:prstGeom>
          <a:noFill/>
          <a:ln w="9525">
            <a:noFill/>
          </a:ln>
        </p:spPr>
      </p:pic>
      <p:sp>
        <p:nvSpPr>
          <p:cNvPr id="14" name="文本框 13"/>
          <p:cNvSpPr txBox="1"/>
          <p:nvPr/>
        </p:nvSpPr>
        <p:spPr>
          <a:xfrm>
            <a:off x="5241925" y="5632450"/>
            <a:ext cx="3573463" cy="640080"/>
          </a:xfrm>
          <a:prstGeom prst="rect">
            <a:avLst/>
          </a:prstGeom>
          <a:noFill/>
        </p:spPr>
        <p:txBody>
          <a:bodyPr wrap="square" rtlCol="0">
            <a:spAutoFit/>
          </a:bodyPr>
          <a:p>
            <a:pPr lvl="0" algn="l" fontAlgn="base"/>
            <a:r>
              <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sym typeface="+mn-ea"/>
              </a:rPr>
              <a:t>学生在电子阅览室查阅教师推荐</a:t>
            </a:r>
            <a:endPar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sym typeface="+mn-ea"/>
            </a:endParaRPr>
          </a:p>
          <a:p>
            <a:pPr lvl="0" algn="l" fontAlgn="base"/>
            <a:r>
              <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sym typeface="+mn-ea"/>
              </a:rPr>
              <a:t>图书阅读，并做好阅读笔记</a:t>
            </a:r>
            <a:endPar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sym typeface="+mn-ea"/>
            </a:endParaRPr>
          </a:p>
        </p:txBody>
      </p:sp>
      <p:pic>
        <p:nvPicPr>
          <p:cNvPr id="14343" name="图片 -2147482624"/>
          <p:cNvPicPr>
            <a:picLocks noChangeAspect="1"/>
          </p:cNvPicPr>
          <p:nvPr/>
        </p:nvPicPr>
        <p:blipFill>
          <a:blip r:embed="rId2"/>
          <a:stretch>
            <a:fillRect/>
          </a:stretch>
        </p:blipFill>
        <p:spPr>
          <a:xfrm>
            <a:off x="384175" y="1873250"/>
            <a:ext cx="3198813" cy="2347913"/>
          </a:xfrm>
          <a:prstGeom prst="rect">
            <a:avLst/>
          </a:prstGeom>
          <a:noFill/>
          <a:ln w="9525">
            <a:noFill/>
          </a:ln>
        </p:spPr>
      </p:pic>
      <p:pic>
        <p:nvPicPr>
          <p:cNvPr id="14344" name="图片 -2147482621"/>
          <p:cNvPicPr>
            <a:picLocks noChangeAspect="1"/>
          </p:cNvPicPr>
          <p:nvPr/>
        </p:nvPicPr>
        <p:blipFill>
          <a:blip r:embed="rId3"/>
          <a:stretch>
            <a:fillRect/>
          </a:stretch>
        </p:blipFill>
        <p:spPr>
          <a:xfrm>
            <a:off x="384175" y="4338638"/>
            <a:ext cx="3246438" cy="2408237"/>
          </a:xfrm>
          <a:prstGeom prst="rect">
            <a:avLst/>
          </a:prstGeom>
          <a:noFill/>
          <a:ln w="9525">
            <a:noFill/>
          </a:ln>
        </p:spPr>
      </p:pic>
      <p:sp>
        <p:nvSpPr>
          <p:cNvPr id="27656" name="文本框 4"/>
          <p:cNvSpPr txBox="1"/>
          <p:nvPr/>
        </p:nvSpPr>
        <p:spPr>
          <a:xfrm>
            <a:off x="3949700" y="3435350"/>
            <a:ext cx="457200" cy="1949450"/>
          </a:xfrm>
          <a:prstGeom prst="rect">
            <a:avLst/>
          </a:prstGeom>
          <a:noFill/>
          <a:ln w="9525">
            <a:noFill/>
          </a:ln>
        </p:spPr>
        <p:txBody>
          <a:bodyPr vert="eaVert" wrap="square" anchor="t">
            <a:spAutoFit/>
          </a:bodyPr>
          <a:p>
            <a:pPr lvl="0" indent="0" fontAlgn="base"/>
            <a:r>
              <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rPr>
              <a:t>电子图书登录系统</a:t>
            </a:r>
            <a:endPar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5361" name="组合 1"/>
          <p:cNvGrpSpPr/>
          <p:nvPr/>
        </p:nvGrpSpPr>
        <p:grpSpPr>
          <a:xfrm>
            <a:off x="309563" y="228600"/>
            <a:ext cx="8208962" cy="752475"/>
            <a:chOff x="737" y="2225"/>
            <a:chExt cx="12928" cy="1187"/>
          </a:xfrm>
        </p:grpSpPr>
        <p:sp>
          <p:nvSpPr>
            <p:cNvPr id="8" name="圆角矩形 7"/>
            <p:cNvSpPr/>
            <p:nvPr/>
          </p:nvSpPr>
          <p:spPr>
            <a:xfrm>
              <a:off x="737" y="2225"/>
              <a:ext cx="12925" cy="8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文本框 8"/>
            <p:cNvSpPr txBox="1"/>
            <p:nvPr/>
          </p:nvSpPr>
          <p:spPr>
            <a:xfrm>
              <a:off x="855" y="2300"/>
              <a:ext cx="12810" cy="1112"/>
            </a:xfrm>
            <a:prstGeom prst="rect">
              <a:avLst/>
            </a:prstGeom>
            <a:noFill/>
          </p:spPr>
          <p:txBody>
            <a:bodyPr wrap="square" rtlCol="0">
              <a:spAutoFit/>
            </a:bodyPr>
            <a:p>
              <a:pPr fontAlgn="base"/>
              <a:r>
                <a:rPr lang="en-US" altLang="zh-CN"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sym typeface="+mn-ea"/>
                </a:rPr>
                <a:t>2.</a:t>
              </a:r>
              <a:r>
                <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sym typeface="+mn-ea"/>
                </a:rPr>
                <a:t>改善人文环境，营造学习氛围</a:t>
              </a:r>
              <a:endPar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endParaRPr>
            </a:p>
            <a:p>
              <a:pPr fontAlgn="base"/>
              <a:endPar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endParaRPr>
            </a:p>
          </p:txBody>
        </p:sp>
      </p:grpSp>
      <p:pic>
        <p:nvPicPr>
          <p:cNvPr id="15364" name="图片 3" descr="批注2"/>
          <p:cNvPicPr>
            <a:picLocks noChangeAspect="1"/>
          </p:cNvPicPr>
          <p:nvPr/>
        </p:nvPicPr>
        <p:blipFill>
          <a:blip r:embed="rId1"/>
          <a:srcRect l="6285" t="-18152" r="-6285" b="39336"/>
          <a:stretch>
            <a:fillRect/>
          </a:stretch>
        </p:blipFill>
        <p:spPr>
          <a:xfrm>
            <a:off x="384175" y="1244600"/>
            <a:ext cx="3978275" cy="3143250"/>
          </a:xfrm>
          <a:prstGeom prst="rect">
            <a:avLst/>
          </a:prstGeom>
          <a:noFill/>
          <a:ln w="9525">
            <a:noFill/>
          </a:ln>
        </p:spPr>
      </p:pic>
      <p:sp>
        <p:nvSpPr>
          <p:cNvPr id="14" name="文本框 13"/>
          <p:cNvSpPr txBox="1"/>
          <p:nvPr/>
        </p:nvSpPr>
        <p:spPr>
          <a:xfrm>
            <a:off x="50800" y="4781550"/>
            <a:ext cx="4311650" cy="365760"/>
          </a:xfrm>
          <a:prstGeom prst="rect">
            <a:avLst/>
          </a:prstGeom>
          <a:noFill/>
        </p:spPr>
        <p:txBody>
          <a:bodyPr wrap="square" rtlCol="0">
            <a:spAutoFit/>
          </a:bodyPr>
          <a:p>
            <a:pPr lvl="0" algn="l" fontAlgn="base"/>
            <a:r>
              <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sym typeface="+mn-ea"/>
              </a:rPr>
              <a:t>学生利用电子阅览室修改作文，添加批注</a:t>
            </a:r>
            <a:endPar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sym typeface="+mn-ea"/>
            </a:endParaRPr>
          </a:p>
        </p:txBody>
      </p:sp>
      <p:pic>
        <p:nvPicPr>
          <p:cNvPr id="15366" name="图片 -2147482623" descr="QQ图片20170103233341"/>
          <p:cNvPicPr>
            <a:picLocks noChangeAspect="1"/>
          </p:cNvPicPr>
          <p:nvPr/>
        </p:nvPicPr>
        <p:blipFill>
          <a:blip r:embed="rId2"/>
          <a:stretch>
            <a:fillRect/>
          </a:stretch>
        </p:blipFill>
        <p:spPr>
          <a:xfrm>
            <a:off x="4725988" y="981075"/>
            <a:ext cx="3535362" cy="2493963"/>
          </a:xfrm>
          <a:prstGeom prst="rect">
            <a:avLst/>
          </a:prstGeom>
          <a:noFill/>
          <a:ln w="9525">
            <a:noFill/>
          </a:ln>
        </p:spPr>
      </p:pic>
      <p:sp>
        <p:nvSpPr>
          <p:cNvPr id="5" name="文本框 4"/>
          <p:cNvSpPr txBox="1"/>
          <p:nvPr/>
        </p:nvSpPr>
        <p:spPr>
          <a:xfrm>
            <a:off x="4503738" y="3606800"/>
            <a:ext cx="4587875" cy="365760"/>
          </a:xfrm>
          <a:prstGeom prst="rect">
            <a:avLst/>
          </a:prstGeom>
          <a:noFill/>
        </p:spPr>
        <p:txBody>
          <a:bodyPr wrap="square" rtlCol="0">
            <a:spAutoFit/>
          </a:bodyPr>
          <a:p>
            <a:pPr lvl="0" algn="l" fontAlgn="base"/>
            <a:r>
              <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sym typeface="+mn-ea"/>
              </a:rPr>
              <a:t>学生利用电子阅览室制作家乡美景电子小报</a:t>
            </a:r>
            <a:endPar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sym typeface="+mn-ea"/>
            </a:endParaRPr>
          </a:p>
        </p:txBody>
      </p:sp>
      <p:pic>
        <p:nvPicPr>
          <p:cNvPr id="15368" name="Picture 8" descr="201410201040452420"/>
          <p:cNvPicPr>
            <a:picLocks noChangeAspect="1"/>
          </p:cNvPicPr>
          <p:nvPr/>
        </p:nvPicPr>
        <p:blipFill>
          <a:blip r:embed="rId3"/>
          <a:stretch>
            <a:fillRect/>
          </a:stretch>
        </p:blipFill>
        <p:spPr>
          <a:xfrm>
            <a:off x="4819650" y="3941763"/>
            <a:ext cx="3441700" cy="2413000"/>
          </a:xfrm>
          <a:prstGeom prst="rect">
            <a:avLst/>
          </a:prstGeom>
          <a:noFill/>
          <a:ln w="9525">
            <a:noFill/>
          </a:ln>
        </p:spPr>
      </p:pic>
      <p:sp>
        <p:nvSpPr>
          <p:cNvPr id="6" name="文本框 5"/>
          <p:cNvSpPr txBox="1"/>
          <p:nvPr/>
        </p:nvSpPr>
        <p:spPr>
          <a:xfrm>
            <a:off x="4503738" y="6426200"/>
            <a:ext cx="4587875" cy="365760"/>
          </a:xfrm>
          <a:prstGeom prst="rect">
            <a:avLst/>
          </a:prstGeom>
          <a:noFill/>
        </p:spPr>
        <p:txBody>
          <a:bodyPr wrap="square" rtlCol="0">
            <a:spAutoFit/>
          </a:bodyPr>
          <a:p>
            <a:pPr lvl="0" algn="l" fontAlgn="base"/>
            <a:r>
              <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sym typeface="+mn-ea"/>
              </a:rPr>
              <a:t>学生利用电子阅览室制作雷锋主题电子小报</a:t>
            </a:r>
            <a:endPar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sym typeface="+mn-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311150" y="981075"/>
            <a:ext cx="8266113" cy="1310640"/>
          </a:xfrm>
          <a:prstGeom prst="rect">
            <a:avLst/>
          </a:prstGeom>
          <a:noFill/>
          <a:ln w="9525">
            <a:noFill/>
          </a:ln>
        </p:spPr>
        <p:txBody>
          <a:bodyPr wrap="square">
            <a:spAutoFit/>
          </a:bodyPr>
          <a:p>
            <a:pPr marL="0" indent="0" algn="l" fontAlgn="base"/>
            <a:r>
              <a:rPr lang="en-US" sz="2000" b="0" u="none"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rPr>
              <a:t>     </a:t>
            </a:r>
            <a:r>
              <a:rPr lang="en-US" sz="2000" b="0" u="none" strike="noStrike" kern="0" noProof="0" dirty="0" smtClean="0">
                <a:ln>
                  <a:noFill/>
                </a:ln>
                <a:solidFill>
                  <a:schemeClr val="tx2"/>
                </a:solidFill>
                <a:effectLst>
                  <a:outerShdw blurRad="38100" dist="38100" dir="2700000" algn="tl">
                    <a:srgbClr val="000000"/>
                  </a:outerShdw>
                </a:effectLst>
                <a:uLnTx/>
                <a:uFillTx/>
                <a:latin typeface="宋体" panose="02010600030101010101" pitchFamily="2" charset="-122"/>
                <a:cs typeface="+mj-cs"/>
              </a:rPr>
              <a:t>  </a:t>
            </a:r>
            <a:r>
              <a:rPr sz="2000" b="0" u="none" strike="noStrike" kern="0" noProof="0" dirty="0" smtClean="0">
                <a:ln>
                  <a:noFill/>
                </a:ln>
                <a:solidFill>
                  <a:schemeClr val="tx2"/>
                </a:solidFill>
                <a:effectLst>
                  <a:outerShdw blurRad="38100" dist="38100" dir="2700000" algn="tl">
                    <a:srgbClr val="000000"/>
                  </a:outerShdw>
                </a:effectLst>
                <a:uLnTx/>
                <a:uFillTx/>
                <a:latin typeface="宋体" panose="02010600030101010101" pitchFamily="2" charset="-122"/>
                <a:cs typeface="+mj-cs"/>
              </a:rPr>
              <a:t>成果展示室目前主要展示了学生在各类主题活动中获奖的书法、手工、摄影作品等，供学生观摩和学习，并在发展过程中不断添加新的优秀作品，以此激励学生参与活动的积极性，享受成功的喜悦。各室均有专人管理，以保证其正常规范使用。</a:t>
            </a:r>
            <a:endParaRPr sz="2000" b="0" u="none" strike="noStrike" kern="0" noProof="0" dirty="0" smtClean="0">
              <a:ln>
                <a:noFill/>
              </a:ln>
              <a:solidFill>
                <a:schemeClr val="tx2"/>
              </a:solidFill>
              <a:effectLst>
                <a:outerShdw blurRad="38100" dist="38100" dir="2700000" algn="tl">
                  <a:srgbClr val="000000"/>
                </a:outerShdw>
              </a:effectLst>
              <a:uLnTx/>
              <a:uFillTx/>
              <a:latin typeface="宋体" panose="02010600030101010101" pitchFamily="2" charset="-122"/>
              <a:cs typeface="+mj-cs"/>
            </a:endParaRPr>
          </a:p>
        </p:txBody>
      </p:sp>
      <p:grpSp>
        <p:nvGrpSpPr>
          <p:cNvPr id="16386" name="组合 1"/>
          <p:cNvGrpSpPr/>
          <p:nvPr/>
        </p:nvGrpSpPr>
        <p:grpSpPr>
          <a:xfrm>
            <a:off x="309563" y="228600"/>
            <a:ext cx="8208962" cy="752475"/>
            <a:chOff x="737" y="2225"/>
            <a:chExt cx="12928" cy="1187"/>
          </a:xfrm>
        </p:grpSpPr>
        <p:sp>
          <p:nvSpPr>
            <p:cNvPr id="8" name="圆角矩形 7"/>
            <p:cNvSpPr/>
            <p:nvPr/>
          </p:nvSpPr>
          <p:spPr>
            <a:xfrm>
              <a:off x="737" y="2225"/>
              <a:ext cx="12925" cy="8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文本框 8"/>
            <p:cNvSpPr txBox="1"/>
            <p:nvPr/>
          </p:nvSpPr>
          <p:spPr>
            <a:xfrm>
              <a:off x="855" y="2300"/>
              <a:ext cx="12810" cy="1112"/>
            </a:xfrm>
            <a:prstGeom prst="rect">
              <a:avLst/>
            </a:prstGeom>
            <a:noFill/>
          </p:spPr>
          <p:txBody>
            <a:bodyPr wrap="square" rtlCol="0">
              <a:spAutoFit/>
            </a:bodyPr>
            <a:p>
              <a:pPr fontAlgn="base"/>
              <a:r>
                <a:rPr lang="en-US" altLang="zh-CN"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sym typeface="+mn-ea"/>
                </a:rPr>
                <a:t>2.</a:t>
              </a:r>
              <a:r>
                <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sym typeface="+mn-ea"/>
                </a:rPr>
                <a:t>改善人文环境，营造学习氛围</a:t>
              </a:r>
              <a:endPar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endParaRPr>
            </a:p>
            <a:p>
              <a:pPr fontAlgn="base"/>
              <a:endPar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endParaRPr>
            </a:p>
          </p:txBody>
        </p:sp>
      </p:grpSp>
      <p:pic>
        <p:nvPicPr>
          <p:cNvPr id="16389" name="图片 1" descr="IMG_20170104_092823"/>
          <p:cNvPicPr>
            <a:picLocks noChangeAspect="1"/>
          </p:cNvPicPr>
          <p:nvPr/>
        </p:nvPicPr>
        <p:blipFill>
          <a:blip r:embed="rId1"/>
          <a:srcRect t="18242" r="4225"/>
          <a:stretch>
            <a:fillRect/>
          </a:stretch>
        </p:blipFill>
        <p:spPr>
          <a:xfrm>
            <a:off x="60325" y="2600325"/>
            <a:ext cx="2608263" cy="2286000"/>
          </a:xfrm>
          <a:prstGeom prst="rect">
            <a:avLst/>
          </a:prstGeom>
          <a:noFill/>
          <a:ln w="9525">
            <a:noFill/>
          </a:ln>
        </p:spPr>
      </p:pic>
      <p:pic>
        <p:nvPicPr>
          <p:cNvPr id="16390" name="图片 2" descr="IMG_20170104_092906"/>
          <p:cNvPicPr>
            <a:picLocks noChangeAspect="1"/>
          </p:cNvPicPr>
          <p:nvPr/>
        </p:nvPicPr>
        <p:blipFill>
          <a:blip r:embed="rId2"/>
          <a:stretch>
            <a:fillRect/>
          </a:stretch>
        </p:blipFill>
        <p:spPr>
          <a:xfrm>
            <a:off x="2668588" y="2600325"/>
            <a:ext cx="1949450" cy="2286000"/>
          </a:xfrm>
          <a:prstGeom prst="rect">
            <a:avLst/>
          </a:prstGeom>
          <a:noFill/>
          <a:ln w="9525">
            <a:noFill/>
          </a:ln>
        </p:spPr>
      </p:pic>
      <p:pic>
        <p:nvPicPr>
          <p:cNvPr id="16391" name="图片 3" descr="IMG_20170104_092839"/>
          <p:cNvPicPr>
            <a:picLocks noChangeAspect="1"/>
          </p:cNvPicPr>
          <p:nvPr/>
        </p:nvPicPr>
        <p:blipFill>
          <a:blip r:embed="rId3"/>
          <a:stretch>
            <a:fillRect/>
          </a:stretch>
        </p:blipFill>
        <p:spPr>
          <a:xfrm>
            <a:off x="4618038" y="2600325"/>
            <a:ext cx="2416175" cy="2286000"/>
          </a:xfrm>
          <a:prstGeom prst="rect">
            <a:avLst/>
          </a:prstGeom>
          <a:noFill/>
          <a:ln w="9525">
            <a:noFill/>
          </a:ln>
        </p:spPr>
      </p:pic>
      <p:pic>
        <p:nvPicPr>
          <p:cNvPr id="16392" name="图片 4" descr="IMG_20170104_092920"/>
          <p:cNvPicPr>
            <a:picLocks noChangeAspect="1"/>
          </p:cNvPicPr>
          <p:nvPr/>
        </p:nvPicPr>
        <p:blipFill>
          <a:blip r:embed="rId4"/>
          <a:stretch>
            <a:fillRect/>
          </a:stretch>
        </p:blipFill>
        <p:spPr>
          <a:xfrm>
            <a:off x="7034213" y="2597150"/>
            <a:ext cx="2093912" cy="2292350"/>
          </a:xfrm>
          <a:prstGeom prst="rect">
            <a:avLst/>
          </a:prstGeom>
          <a:noFill/>
          <a:ln w="9525">
            <a:noFill/>
          </a:ln>
        </p:spPr>
      </p:pic>
      <p:sp>
        <p:nvSpPr>
          <p:cNvPr id="14" name="文本框 13"/>
          <p:cNvSpPr txBox="1"/>
          <p:nvPr/>
        </p:nvSpPr>
        <p:spPr>
          <a:xfrm>
            <a:off x="2787650" y="5295900"/>
            <a:ext cx="4035425" cy="365760"/>
          </a:xfrm>
          <a:prstGeom prst="rect">
            <a:avLst/>
          </a:prstGeom>
          <a:noFill/>
        </p:spPr>
        <p:txBody>
          <a:bodyPr wrap="square" rtlCol="0">
            <a:spAutoFit/>
          </a:bodyPr>
          <a:p>
            <a:pPr lvl="0" algn="l" fontAlgn="base"/>
            <a:r>
              <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sym typeface="+mn-ea"/>
              </a:rPr>
              <a:t>硕果飘香展览室学生作品展</a:t>
            </a:r>
            <a:endPar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sym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7409" name="组合 1"/>
          <p:cNvGrpSpPr/>
          <p:nvPr/>
        </p:nvGrpSpPr>
        <p:grpSpPr>
          <a:xfrm>
            <a:off x="309563" y="228600"/>
            <a:ext cx="8208962" cy="752475"/>
            <a:chOff x="737" y="2225"/>
            <a:chExt cx="12928" cy="1187"/>
          </a:xfrm>
        </p:grpSpPr>
        <p:sp>
          <p:nvSpPr>
            <p:cNvPr id="4" name="圆角矩形 3"/>
            <p:cNvSpPr/>
            <p:nvPr/>
          </p:nvSpPr>
          <p:spPr>
            <a:xfrm>
              <a:off x="737" y="2225"/>
              <a:ext cx="12925" cy="8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文本框 8"/>
            <p:cNvSpPr txBox="1"/>
            <p:nvPr/>
          </p:nvSpPr>
          <p:spPr>
            <a:xfrm>
              <a:off x="855" y="2300"/>
              <a:ext cx="12810" cy="1112"/>
            </a:xfrm>
            <a:prstGeom prst="rect">
              <a:avLst/>
            </a:prstGeom>
            <a:noFill/>
          </p:spPr>
          <p:txBody>
            <a:bodyPr wrap="square" rtlCol="0">
              <a:spAutoFit/>
            </a:bodyPr>
            <a:p>
              <a:pPr fontAlgn="base"/>
              <a:r>
                <a:rPr lang="en-US" altLang="zh-CN"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sym typeface="+mn-ea"/>
                </a:rPr>
                <a:t>2.</a:t>
              </a:r>
              <a:r>
                <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sym typeface="+mn-ea"/>
                </a:rPr>
                <a:t>改善人文环境，营造学习氛围</a:t>
              </a:r>
              <a:endPar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endParaRPr>
            </a:p>
            <a:p>
              <a:pPr fontAlgn="base"/>
              <a:endPar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endParaRPr>
            </a:p>
          </p:txBody>
        </p:sp>
      </p:grpSp>
      <p:sp>
        <p:nvSpPr>
          <p:cNvPr id="100" name="文本框 99"/>
          <p:cNvSpPr txBox="1"/>
          <p:nvPr/>
        </p:nvSpPr>
        <p:spPr>
          <a:xfrm>
            <a:off x="311150" y="981075"/>
            <a:ext cx="8499475" cy="1310640"/>
          </a:xfrm>
          <a:prstGeom prst="rect">
            <a:avLst/>
          </a:prstGeom>
          <a:noFill/>
          <a:ln w="9525">
            <a:noFill/>
          </a:ln>
        </p:spPr>
        <p:txBody>
          <a:bodyPr wrap="square">
            <a:spAutoFit/>
          </a:bodyPr>
          <a:p>
            <a:pPr marL="0" indent="0" algn="l" fontAlgn="base"/>
            <a:r>
              <a:rPr lang="en-US" sz="2000" b="0" u="none"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rPr>
              <a:t>      </a:t>
            </a:r>
            <a:r>
              <a:rPr lang="en-US" sz="2000" b="0" u="none" strike="noStrike" kern="0" noProof="0" dirty="0" smtClean="0">
                <a:ln>
                  <a:noFill/>
                </a:ln>
                <a:solidFill>
                  <a:schemeClr val="tx2"/>
                </a:solidFill>
                <a:effectLst>
                  <a:outerShdw blurRad="38100" dist="38100" dir="2700000" algn="tl">
                    <a:srgbClr val="000000"/>
                  </a:outerShdw>
                </a:effectLst>
                <a:uLnTx/>
                <a:uFillTx/>
                <a:latin typeface="宋体" panose="02010600030101010101" pitchFamily="2" charset="-122"/>
                <a:cs typeface="+mj-cs"/>
              </a:rPr>
              <a:t>学校还大力进行校园文化建设，校园的每个角落都被充分利用，散发着浓郁的文化气息。那些精心摘选的名人名言、格言警句、学生座右铭等，从举止、仪态、品格、理想等方面对学生进行潜移默化的影响，激发了学生对真善美的内在追求。</a:t>
            </a:r>
            <a:endParaRPr lang="en-US" sz="2000" b="0" u="none" strike="noStrike" kern="0" noProof="0" dirty="0" smtClean="0">
              <a:ln>
                <a:noFill/>
              </a:ln>
              <a:solidFill>
                <a:schemeClr val="tx2"/>
              </a:solidFill>
              <a:effectLst>
                <a:outerShdw blurRad="38100" dist="38100" dir="2700000" algn="tl">
                  <a:srgbClr val="000000"/>
                </a:outerShdw>
              </a:effectLst>
              <a:uLnTx/>
              <a:uFillTx/>
              <a:latin typeface="宋体" panose="02010600030101010101" pitchFamily="2" charset="-122"/>
              <a:cs typeface="+mj-cs"/>
            </a:endParaRPr>
          </a:p>
        </p:txBody>
      </p:sp>
      <p:pic>
        <p:nvPicPr>
          <p:cNvPr id="12" name="图片 11" descr="德润人心 文化天下.jpg"/>
          <p:cNvPicPr>
            <a:picLocks noChangeAspect="1"/>
          </p:cNvPicPr>
          <p:nvPr/>
        </p:nvPicPr>
        <p:blipFill>
          <a:blip r:embed="rId1"/>
          <a:stretch>
            <a:fillRect/>
          </a:stretch>
        </p:blipFill>
        <p:spPr>
          <a:xfrm>
            <a:off x="384865" y="2296403"/>
            <a:ext cx="7920880" cy="9361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图片 12" descr="没有完美的个人 只有完美的团队.jpg"/>
          <p:cNvPicPr>
            <a:picLocks noChangeAspect="1"/>
          </p:cNvPicPr>
          <p:nvPr/>
        </p:nvPicPr>
        <p:blipFill>
          <a:blip r:embed="rId2"/>
          <a:stretch>
            <a:fillRect/>
          </a:stretch>
        </p:blipFill>
        <p:spPr>
          <a:xfrm>
            <a:off x="384863" y="3231872"/>
            <a:ext cx="7920880" cy="1368152"/>
          </a:xfrm>
          <a:prstGeom prst="roundRect">
            <a:avLst>
              <a:gd name="adj" fmla="val 8594"/>
            </a:avLst>
          </a:prstGeom>
          <a:solidFill>
            <a:srgbClr val="FFFFFF">
              <a:shade val="85000"/>
            </a:srgbClr>
          </a:solidFill>
          <a:ln>
            <a:noFill/>
          </a:ln>
          <a:effectLst>
            <a:reflection blurRad="6350" stA="52000" endA="300" endPos="35000" dir="5400000" sy="-100000" algn="bl" rotWithShape="0"/>
          </a:effectLst>
        </p:spPr>
      </p:pic>
      <p:pic>
        <p:nvPicPr>
          <p:cNvPr id="17415" name="Picture 5" descr="DSC02461"/>
          <p:cNvPicPr>
            <a:picLocks noChangeAspect="1"/>
          </p:cNvPicPr>
          <p:nvPr/>
        </p:nvPicPr>
        <p:blipFill>
          <a:blip r:embed="rId3"/>
          <a:stretch>
            <a:fillRect/>
          </a:stretch>
        </p:blipFill>
        <p:spPr>
          <a:xfrm>
            <a:off x="384175" y="4945063"/>
            <a:ext cx="1763713" cy="1730375"/>
          </a:xfrm>
          <a:prstGeom prst="rect">
            <a:avLst/>
          </a:prstGeom>
          <a:noFill/>
          <a:ln w="9525">
            <a:noFill/>
          </a:ln>
        </p:spPr>
      </p:pic>
      <p:pic>
        <p:nvPicPr>
          <p:cNvPr id="17416" name="Picture 4" descr="D:\照片\景范中学照片资料\SNV81077.JPG"/>
          <p:cNvPicPr>
            <a:picLocks noChangeAspect="1"/>
          </p:cNvPicPr>
          <p:nvPr/>
        </p:nvPicPr>
        <p:blipFill>
          <a:blip r:embed="rId4"/>
          <a:stretch>
            <a:fillRect/>
          </a:stretch>
        </p:blipFill>
        <p:spPr>
          <a:xfrm>
            <a:off x="2149475" y="4945063"/>
            <a:ext cx="2301875" cy="1730375"/>
          </a:xfrm>
          <a:prstGeom prst="rect">
            <a:avLst/>
          </a:prstGeom>
          <a:noFill/>
          <a:ln w="9525">
            <a:noFill/>
          </a:ln>
        </p:spPr>
      </p:pic>
      <p:pic>
        <p:nvPicPr>
          <p:cNvPr id="17417" name="Picture 3" descr="DSC02474"/>
          <p:cNvPicPr>
            <a:picLocks noChangeAspect="1"/>
          </p:cNvPicPr>
          <p:nvPr/>
        </p:nvPicPr>
        <p:blipFill>
          <a:blip r:embed="rId5">
            <a:lum bright="17996" contrast="11999"/>
          </a:blip>
          <a:stretch>
            <a:fillRect/>
          </a:stretch>
        </p:blipFill>
        <p:spPr>
          <a:xfrm>
            <a:off x="4451350" y="4946650"/>
            <a:ext cx="1984375" cy="1728788"/>
          </a:xfrm>
          <a:prstGeom prst="rect">
            <a:avLst/>
          </a:prstGeom>
          <a:noFill/>
          <a:ln w="9525">
            <a:noFill/>
          </a:ln>
        </p:spPr>
      </p:pic>
      <p:pic>
        <p:nvPicPr>
          <p:cNvPr id="17418" name="图片 1" descr="1"/>
          <p:cNvPicPr>
            <a:picLocks noChangeAspect="1"/>
          </p:cNvPicPr>
          <p:nvPr/>
        </p:nvPicPr>
        <p:blipFill>
          <a:blip r:embed="rId6"/>
          <a:srcRect b="24072"/>
          <a:stretch>
            <a:fillRect/>
          </a:stretch>
        </p:blipFill>
        <p:spPr>
          <a:xfrm>
            <a:off x="6435725" y="4940300"/>
            <a:ext cx="1870075" cy="1735138"/>
          </a:xfrm>
          <a:prstGeom prst="rect">
            <a:avLst/>
          </a:prstGeom>
          <a:noFill/>
          <a:ln w="9525">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8433" name="组合 1"/>
          <p:cNvGrpSpPr/>
          <p:nvPr/>
        </p:nvGrpSpPr>
        <p:grpSpPr>
          <a:xfrm>
            <a:off x="309563" y="228600"/>
            <a:ext cx="8208962" cy="752475"/>
            <a:chOff x="737" y="2225"/>
            <a:chExt cx="12928" cy="1187"/>
          </a:xfrm>
        </p:grpSpPr>
        <p:sp>
          <p:nvSpPr>
            <p:cNvPr id="4" name="圆角矩形 3"/>
            <p:cNvSpPr/>
            <p:nvPr/>
          </p:nvSpPr>
          <p:spPr>
            <a:xfrm>
              <a:off x="737" y="2225"/>
              <a:ext cx="12925" cy="8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文本框 8"/>
            <p:cNvSpPr txBox="1"/>
            <p:nvPr/>
          </p:nvSpPr>
          <p:spPr>
            <a:xfrm>
              <a:off x="855" y="2300"/>
              <a:ext cx="12810" cy="1112"/>
            </a:xfrm>
            <a:prstGeom prst="rect">
              <a:avLst/>
            </a:prstGeom>
            <a:noFill/>
          </p:spPr>
          <p:txBody>
            <a:bodyPr wrap="square" rtlCol="0">
              <a:spAutoFit/>
            </a:bodyPr>
            <a:p>
              <a:pPr fontAlgn="base"/>
              <a:r>
                <a:rPr lang="en-US" altLang="zh-CN"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sym typeface="+mn-ea"/>
                </a:rPr>
                <a:t>2.</a:t>
              </a:r>
              <a:r>
                <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sym typeface="+mn-ea"/>
                </a:rPr>
                <a:t>改善人文环境，营造学习氛围</a:t>
              </a:r>
              <a:endPar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endParaRPr>
            </a:p>
            <a:p>
              <a:pPr fontAlgn="base"/>
              <a:endPar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endParaRPr>
            </a:p>
          </p:txBody>
        </p:sp>
      </p:grpSp>
      <p:sp>
        <p:nvSpPr>
          <p:cNvPr id="100" name="文本框 99"/>
          <p:cNvSpPr txBox="1"/>
          <p:nvPr/>
        </p:nvSpPr>
        <p:spPr>
          <a:xfrm>
            <a:off x="311150" y="981075"/>
            <a:ext cx="8205788" cy="701040"/>
          </a:xfrm>
          <a:prstGeom prst="rect">
            <a:avLst/>
          </a:prstGeom>
          <a:noFill/>
          <a:ln w="9525">
            <a:noFill/>
          </a:ln>
        </p:spPr>
        <p:txBody>
          <a:bodyPr wrap="square">
            <a:spAutoFit/>
          </a:bodyPr>
          <a:p>
            <a:pPr marL="0" indent="0" algn="l" fontAlgn="base"/>
            <a:r>
              <a:rPr lang="en-US" sz="2000" b="0" u="none" strike="noStrike" kern="0" noProof="0" dirty="0" smtClean="0">
                <a:ln>
                  <a:noFill/>
                </a:ln>
                <a:solidFill>
                  <a:schemeClr val="tx2"/>
                </a:solidFill>
                <a:effectLst>
                  <a:outerShdw blurRad="38100" dist="38100" dir="2700000" algn="tl">
                    <a:srgbClr val="000000"/>
                  </a:outerShdw>
                </a:effectLst>
                <a:uLnTx/>
                <a:uFillTx/>
                <a:latin typeface="宋体" panose="02010600030101010101" pitchFamily="2" charset="-122"/>
                <a:cs typeface="+mj-cs"/>
              </a:rPr>
              <a:t>    </a:t>
            </a:r>
            <a:r>
              <a:rPr sz="2000" b="0" u="none" strike="noStrike" kern="0" noProof="0" dirty="0" smtClean="0">
                <a:ln>
                  <a:noFill/>
                </a:ln>
                <a:solidFill>
                  <a:schemeClr val="tx2"/>
                </a:solidFill>
                <a:effectLst>
                  <a:outerShdw blurRad="38100" dist="38100" dir="2700000" algn="tl">
                    <a:srgbClr val="000000"/>
                  </a:outerShdw>
                </a:effectLst>
                <a:uLnTx/>
                <a:uFillTx/>
                <a:latin typeface="宋体" panose="02010600030101010101" pitchFamily="2" charset="-122"/>
                <a:cs typeface="+mj-cs"/>
              </a:rPr>
              <a:t>我们举行了“最美教室”评比活动，，在“班名”的选取和释义和“班训”的斟酌遴选中，提升学生们的班级归宿感、价值认同感。</a:t>
            </a:r>
            <a:endParaRPr sz="2000" b="0" u="none" strike="noStrike" kern="0" noProof="0" dirty="0" smtClean="0">
              <a:ln>
                <a:noFill/>
              </a:ln>
              <a:solidFill>
                <a:schemeClr val="tx2"/>
              </a:solidFill>
              <a:effectLst>
                <a:outerShdw blurRad="38100" dist="38100" dir="2700000" algn="tl">
                  <a:srgbClr val="000000"/>
                </a:outerShdw>
              </a:effectLst>
              <a:uLnTx/>
              <a:uFillTx/>
              <a:latin typeface="宋体" panose="02010600030101010101" pitchFamily="2" charset="-122"/>
              <a:cs typeface="+mj-cs"/>
            </a:endParaRPr>
          </a:p>
        </p:txBody>
      </p:sp>
      <p:pic>
        <p:nvPicPr>
          <p:cNvPr id="18437" name="图片 1" descr="1"/>
          <p:cNvPicPr>
            <a:picLocks noChangeAspect="1"/>
          </p:cNvPicPr>
          <p:nvPr/>
        </p:nvPicPr>
        <p:blipFill>
          <a:blip r:embed="rId1"/>
          <a:srcRect l="22913"/>
          <a:stretch>
            <a:fillRect/>
          </a:stretch>
        </p:blipFill>
        <p:spPr>
          <a:xfrm>
            <a:off x="2974340" y="2182495"/>
            <a:ext cx="2246630" cy="3307715"/>
          </a:xfrm>
          <a:prstGeom prst="rect">
            <a:avLst/>
          </a:prstGeom>
          <a:noFill/>
          <a:ln w="9525">
            <a:noFill/>
          </a:ln>
        </p:spPr>
      </p:pic>
      <p:pic>
        <p:nvPicPr>
          <p:cNvPr id="18438" name="图片 2" descr="3"/>
          <p:cNvPicPr>
            <a:picLocks noChangeAspect="1"/>
          </p:cNvPicPr>
          <p:nvPr/>
        </p:nvPicPr>
        <p:blipFill>
          <a:blip r:embed="rId2"/>
          <a:srcRect l="16844" r="1910" b="11578"/>
          <a:stretch>
            <a:fillRect/>
          </a:stretch>
        </p:blipFill>
        <p:spPr>
          <a:xfrm>
            <a:off x="5734050" y="1958975"/>
            <a:ext cx="2608580" cy="2108835"/>
          </a:xfrm>
          <a:prstGeom prst="rect">
            <a:avLst/>
          </a:prstGeom>
          <a:noFill/>
          <a:ln w="9525">
            <a:noFill/>
          </a:ln>
        </p:spPr>
      </p:pic>
      <p:pic>
        <p:nvPicPr>
          <p:cNvPr id="18439" name="图片 4" descr="2"/>
          <p:cNvPicPr>
            <a:picLocks noChangeAspect="1"/>
          </p:cNvPicPr>
          <p:nvPr/>
        </p:nvPicPr>
        <p:blipFill>
          <a:blip r:embed="rId3"/>
          <a:srcRect l="113" t="13409" r="5397" b="25481"/>
          <a:stretch>
            <a:fillRect/>
          </a:stretch>
        </p:blipFill>
        <p:spPr>
          <a:xfrm>
            <a:off x="5734050" y="4293235"/>
            <a:ext cx="2608580" cy="2068830"/>
          </a:xfrm>
          <a:prstGeom prst="rect">
            <a:avLst/>
          </a:prstGeom>
          <a:noFill/>
          <a:ln w="9525">
            <a:noFill/>
          </a:ln>
        </p:spPr>
      </p:pic>
      <p:sp>
        <p:nvSpPr>
          <p:cNvPr id="14" name="文本框 13"/>
          <p:cNvSpPr txBox="1"/>
          <p:nvPr/>
        </p:nvSpPr>
        <p:spPr>
          <a:xfrm>
            <a:off x="1988185" y="5996305"/>
            <a:ext cx="2324100" cy="365760"/>
          </a:xfrm>
          <a:prstGeom prst="rect">
            <a:avLst/>
          </a:prstGeom>
          <a:noFill/>
        </p:spPr>
        <p:txBody>
          <a:bodyPr wrap="square" rtlCol="0">
            <a:spAutoFit/>
          </a:bodyPr>
          <a:p>
            <a:pPr lvl="0" algn="l" fontAlgn="base"/>
            <a:r>
              <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sym typeface="+mn-ea"/>
              </a:rPr>
              <a:t>班级文化建设作品展</a:t>
            </a:r>
            <a:endPar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sym typeface="+mn-ea"/>
            </a:endParaRPr>
          </a:p>
        </p:txBody>
      </p:sp>
      <p:pic>
        <p:nvPicPr>
          <p:cNvPr id="3" name="图片 2" descr="_790826625_IMG_20170104_133508_1483508108000_wifi"/>
          <p:cNvPicPr>
            <a:picLocks noChangeAspect="1"/>
          </p:cNvPicPr>
          <p:nvPr/>
        </p:nvPicPr>
        <p:blipFill>
          <a:blip r:embed="rId4"/>
          <a:srcRect l="20152" t="1319" r="16911" b="22993"/>
          <a:stretch>
            <a:fillRect/>
          </a:stretch>
        </p:blipFill>
        <p:spPr>
          <a:xfrm>
            <a:off x="188595" y="2205355"/>
            <a:ext cx="2206625" cy="328485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9457" name="组合 1"/>
          <p:cNvGrpSpPr/>
          <p:nvPr/>
        </p:nvGrpSpPr>
        <p:grpSpPr>
          <a:xfrm>
            <a:off x="309563" y="228600"/>
            <a:ext cx="8208962" cy="752475"/>
            <a:chOff x="737" y="2225"/>
            <a:chExt cx="12928" cy="1187"/>
          </a:xfrm>
        </p:grpSpPr>
        <p:sp>
          <p:nvSpPr>
            <p:cNvPr id="4" name="圆角矩形 3"/>
            <p:cNvSpPr/>
            <p:nvPr/>
          </p:nvSpPr>
          <p:spPr>
            <a:xfrm>
              <a:off x="737" y="2225"/>
              <a:ext cx="12925" cy="8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文本框 8"/>
            <p:cNvSpPr txBox="1"/>
            <p:nvPr/>
          </p:nvSpPr>
          <p:spPr>
            <a:xfrm>
              <a:off x="855" y="2300"/>
              <a:ext cx="12810" cy="1112"/>
            </a:xfrm>
            <a:prstGeom prst="rect">
              <a:avLst/>
            </a:prstGeom>
            <a:noFill/>
          </p:spPr>
          <p:txBody>
            <a:bodyPr wrap="square" rtlCol="0">
              <a:spAutoFit/>
            </a:bodyPr>
            <a:p>
              <a:pPr fontAlgn="base"/>
              <a:r>
                <a:rPr lang="en-US" altLang="zh-CN"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sym typeface="+mn-ea"/>
                </a:rPr>
                <a:t>2.</a:t>
              </a:r>
              <a:r>
                <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sym typeface="+mn-ea"/>
                </a:rPr>
                <a:t>改善人文环境，营造学习氛围</a:t>
              </a:r>
              <a:endPar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endParaRPr>
            </a:p>
            <a:p>
              <a:pPr fontAlgn="base"/>
              <a:endPar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endParaRPr>
            </a:p>
          </p:txBody>
        </p:sp>
      </p:grpSp>
      <p:sp>
        <p:nvSpPr>
          <p:cNvPr id="100" name="文本框 99"/>
          <p:cNvSpPr txBox="1"/>
          <p:nvPr/>
        </p:nvSpPr>
        <p:spPr>
          <a:xfrm>
            <a:off x="307340" y="981075"/>
            <a:ext cx="8208963" cy="701040"/>
          </a:xfrm>
          <a:prstGeom prst="rect">
            <a:avLst/>
          </a:prstGeom>
          <a:noFill/>
          <a:ln w="9525">
            <a:noFill/>
          </a:ln>
        </p:spPr>
        <p:txBody>
          <a:bodyPr wrap="square">
            <a:spAutoFit/>
          </a:bodyPr>
          <a:p>
            <a:pPr marL="0" algn="l" fontAlgn="base"/>
            <a:r>
              <a:rPr lang="en-US" sz="2000" b="0" u="none" strike="noStrike" kern="0" noProof="0" dirty="0" smtClean="0">
                <a:ln>
                  <a:noFill/>
                </a:ln>
                <a:solidFill>
                  <a:schemeClr val="tx2"/>
                </a:solidFill>
                <a:effectLst>
                  <a:outerShdw blurRad="38100" dist="38100" dir="2700000" algn="tl">
                    <a:srgbClr val="000000"/>
                  </a:outerShdw>
                </a:effectLst>
                <a:uLnTx/>
                <a:uFillTx/>
                <a:latin typeface="宋体" panose="02010600030101010101" pitchFamily="2" charset="-122"/>
                <a:cs typeface="+mj-cs"/>
              </a:rPr>
              <a:t>    新装备的微格教室已投入使用，还于12月初承办了教育集团的青年教师基本功比赛，初见成效。</a:t>
            </a:r>
            <a:endParaRPr lang="en-US" sz="2000" b="0" u="none" strike="noStrike" kern="0" noProof="0" dirty="0" smtClean="0">
              <a:ln>
                <a:noFill/>
              </a:ln>
              <a:solidFill>
                <a:schemeClr val="tx2"/>
              </a:solidFill>
              <a:effectLst>
                <a:outerShdw blurRad="38100" dist="38100" dir="2700000" algn="tl">
                  <a:srgbClr val="000000"/>
                </a:outerShdw>
              </a:effectLst>
              <a:uLnTx/>
              <a:uFillTx/>
              <a:latin typeface="宋体" panose="02010600030101010101" pitchFamily="2" charset="-122"/>
              <a:cs typeface="+mj-cs"/>
            </a:endParaRPr>
          </a:p>
        </p:txBody>
      </p:sp>
      <p:pic>
        <p:nvPicPr>
          <p:cNvPr id="19461" name="图片 5" descr="QQ图片20170103211820"/>
          <p:cNvPicPr>
            <a:picLocks noChangeAspect="1"/>
          </p:cNvPicPr>
          <p:nvPr/>
        </p:nvPicPr>
        <p:blipFill>
          <a:blip r:embed="rId1"/>
          <a:stretch>
            <a:fillRect/>
          </a:stretch>
        </p:blipFill>
        <p:spPr>
          <a:xfrm>
            <a:off x="3308350" y="2247900"/>
            <a:ext cx="2287588" cy="3051175"/>
          </a:xfrm>
          <a:prstGeom prst="rect">
            <a:avLst/>
          </a:prstGeom>
          <a:noFill/>
          <a:ln w="9525">
            <a:noFill/>
          </a:ln>
        </p:spPr>
      </p:pic>
      <p:pic>
        <p:nvPicPr>
          <p:cNvPr id="19462" name="图片 7" descr="QQ图片20170103211816"/>
          <p:cNvPicPr>
            <a:picLocks noChangeAspect="1"/>
          </p:cNvPicPr>
          <p:nvPr/>
        </p:nvPicPr>
        <p:blipFill>
          <a:blip r:embed="rId2"/>
          <a:stretch>
            <a:fillRect/>
          </a:stretch>
        </p:blipFill>
        <p:spPr>
          <a:xfrm>
            <a:off x="203200" y="2227263"/>
            <a:ext cx="2297113" cy="3062287"/>
          </a:xfrm>
          <a:prstGeom prst="rect">
            <a:avLst/>
          </a:prstGeom>
          <a:noFill/>
          <a:ln w="9525">
            <a:noFill/>
          </a:ln>
        </p:spPr>
      </p:pic>
      <p:pic>
        <p:nvPicPr>
          <p:cNvPr id="19463" name="图片 9" descr="汤录播室1"/>
          <p:cNvPicPr>
            <a:picLocks noChangeAspect="1"/>
          </p:cNvPicPr>
          <p:nvPr/>
        </p:nvPicPr>
        <p:blipFill>
          <a:blip r:embed="rId3"/>
          <a:stretch>
            <a:fillRect/>
          </a:stretch>
        </p:blipFill>
        <p:spPr>
          <a:xfrm rot="5400000">
            <a:off x="6026150" y="2606675"/>
            <a:ext cx="3079750" cy="2301875"/>
          </a:xfrm>
          <a:prstGeom prst="rect">
            <a:avLst/>
          </a:prstGeom>
          <a:noFill/>
          <a:ln w="9525">
            <a:noFill/>
          </a:ln>
        </p:spPr>
      </p:pic>
      <p:sp>
        <p:nvSpPr>
          <p:cNvPr id="14" name="文本框 13"/>
          <p:cNvSpPr txBox="1"/>
          <p:nvPr/>
        </p:nvSpPr>
        <p:spPr>
          <a:xfrm>
            <a:off x="-20637" y="5530850"/>
            <a:ext cx="2968625" cy="365760"/>
          </a:xfrm>
          <a:prstGeom prst="rect">
            <a:avLst/>
          </a:prstGeom>
          <a:noFill/>
        </p:spPr>
        <p:txBody>
          <a:bodyPr wrap="square" rtlCol="0">
            <a:spAutoFit/>
          </a:bodyPr>
          <a:p>
            <a:pPr lvl="0" algn="l" fontAlgn="base"/>
            <a:r>
              <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sym typeface="+mn-ea"/>
              </a:rPr>
              <a:t>教师在录播教室给学生上课</a:t>
            </a:r>
            <a:endPar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sym typeface="+mn-ea"/>
            </a:endParaRPr>
          </a:p>
        </p:txBody>
      </p:sp>
      <p:sp>
        <p:nvSpPr>
          <p:cNvPr id="11" name="文本框 10"/>
          <p:cNvSpPr txBox="1"/>
          <p:nvPr/>
        </p:nvSpPr>
        <p:spPr>
          <a:xfrm>
            <a:off x="3119438" y="5530850"/>
            <a:ext cx="2876550" cy="365760"/>
          </a:xfrm>
          <a:prstGeom prst="rect">
            <a:avLst/>
          </a:prstGeom>
          <a:noFill/>
        </p:spPr>
        <p:txBody>
          <a:bodyPr wrap="square" rtlCol="0">
            <a:spAutoFit/>
          </a:bodyPr>
          <a:p>
            <a:pPr lvl="0" algn="l" fontAlgn="base"/>
            <a:r>
              <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sym typeface="+mn-ea"/>
              </a:rPr>
              <a:t>学生在录播教室专心听讲</a:t>
            </a:r>
            <a:endPar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sym typeface="+mn-ea"/>
            </a:endParaRPr>
          </a:p>
        </p:txBody>
      </p:sp>
      <p:sp>
        <p:nvSpPr>
          <p:cNvPr id="12" name="文本框 11"/>
          <p:cNvSpPr txBox="1"/>
          <p:nvPr/>
        </p:nvSpPr>
        <p:spPr>
          <a:xfrm>
            <a:off x="6243638" y="5530850"/>
            <a:ext cx="2995613" cy="640080"/>
          </a:xfrm>
          <a:prstGeom prst="rect">
            <a:avLst/>
          </a:prstGeom>
          <a:noFill/>
        </p:spPr>
        <p:txBody>
          <a:bodyPr wrap="square" rtlCol="0">
            <a:spAutoFit/>
          </a:bodyPr>
          <a:p>
            <a:pPr lvl="0" algn="l" fontAlgn="base"/>
            <a:r>
              <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sym typeface="+mn-ea"/>
              </a:rPr>
              <a:t>教育集团的青年教师基本功比赛在我校录播教室进行</a:t>
            </a:r>
            <a:endPar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sym typeface="+mn-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0481" name="组合 1"/>
          <p:cNvGrpSpPr/>
          <p:nvPr/>
        </p:nvGrpSpPr>
        <p:grpSpPr>
          <a:xfrm>
            <a:off x="309563" y="228600"/>
            <a:ext cx="8208962" cy="1057275"/>
            <a:chOff x="737" y="2225"/>
            <a:chExt cx="12928" cy="1667"/>
          </a:xfrm>
        </p:grpSpPr>
        <p:sp>
          <p:nvSpPr>
            <p:cNvPr id="6" name="圆角矩形 5"/>
            <p:cNvSpPr/>
            <p:nvPr/>
          </p:nvSpPr>
          <p:spPr>
            <a:xfrm>
              <a:off x="737" y="2225"/>
              <a:ext cx="12925" cy="8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文本框 8"/>
            <p:cNvSpPr txBox="1"/>
            <p:nvPr/>
          </p:nvSpPr>
          <p:spPr>
            <a:xfrm>
              <a:off x="855" y="2300"/>
              <a:ext cx="12810" cy="1592"/>
            </a:xfrm>
            <a:prstGeom prst="rect">
              <a:avLst/>
            </a:prstGeom>
            <a:noFill/>
          </p:spPr>
          <p:txBody>
            <a:bodyPr wrap="square" rtlCol="0">
              <a:spAutoFit/>
            </a:bodyPr>
            <a:p>
              <a:pPr fontAlgn="base"/>
              <a:r>
                <a:rPr lang="en-US" altLang="zh-CN"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sym typeface="+mn-ea"/>
                </a:rPr>
                <a:t>3.</a:t>
              </a:r>
              <a:r>
                <a:rPr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sym typeface="+mn-ea"/>
                </a:rPr>
                <a:t>更新教师观念，促进专业成长</a:t>
              </a:r>
              <a:endParaRPr lang="zh-CN" altLang="en-US" sz="2000" strike="noStrike" noProof="1"/>
            </a:p>
            <a:p>
              <a:pPr fontAlgn="base"/>
              <a:endPar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endParaRPr>
            </a:p>
            <a:p>
              <a:pPr fontAlgn="base"/>
              <a:endPar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endParaRPr>
            </a:p>
          </p:txBody>
        </p:sp>
      </p:grpSp>
      <p:sp>
        <p:nvSpPr>
          <p:cNvPr id="100" name="文本框 99"/>
          <p:cNvSpPr txBox="1"/>
          <p:nvPr/>
        </p:nvSpPr>
        <p:spPr>
          <a:xfrm>
            <a:off x="311150" y="957263"/>
            <a:ext cx="8205788" cy="701040"/>
          </a:xfrm>
          <a:prstGeom prst="rect">
            <a:avLst/>
          </a:prstGeom>
          <a:noFill/>
          <a:ln w="9525">
            <a:noFill/>
          </a:ln>
        </p:spPr>
        <p:txBody>
          <a:bodyPr wrap="square">
            <a:spAutoFit/>
          </a:bodyPr>
          <a:p>
            <a:pPr marL="0" indent="355600" algn="l" fontAlgn="base"/>
            <a:r>
              <a:rPr lang="en-US" sz="2000" b="0" u="none" strike="noStrike" kern="0" noProof="0" dirty="0" smtClean="0">
                <a:ln>
                  <a:noFill/>
                </a:ln>
                <a:solidFill>
                  <a:schemeClr val="tx2"/>
                </a:solidFill>
                <a:effectLst>
                  <a:outerShdw blurRad="38100" dist="38100" dir="2700000" algn="tl">
                    <a:srgbClr val="000000"/>
                  </a:outerShdw>
                </a:effectLst>
                <a:uLnTx/>
                <a:uFillTx/>
                <a:latin typeface="宋体" panose="02010600030101010101" pitchFamily="2" charset="-122"/>
                <a:cs typeface="+mj-cs"/>
              </a:rPr>
              <a:t> 教师的教育理念和实践，直接影响到学生的学习效率。因此，学校也致力于师资力量的强化。</a:t>
            </a:r>
            <a:endParaRPr lang="en-US" sz="2000" b="0" u="none" strike="noStrike" kern="0" noProof="0" dirty="0" smtClean="0">
              <a:ln>
                <a:noFill/>
              </a:ln>
              <a:solidFill>
                <a:schemeClr val="tx2"/>
              </a:solidFill>
              <a:effectLst>
                <a:outerShdw blurRad="38100" dist="38100" dir="2700000" algn="tl">
                  <a:srgbClr val="000000"/>
                </a:outerShdw>
              </a:effectLst>
              <a:uLnTx/>
              <a:uFillTx/>
              <a:latin typeface="宋体" panose="02010600030101010101" pitchFamily="2" charset="-122"/>
              <a:cs typeface="+mj-cs"/>
            </a:endParaRPr>
          </a:p>
        </p:txBody>
      </p:sp>
      <p:sp>
        <p:nvSpPr>
          <p:cNvPr id="10" name="文本框 9"/>
          <p:cNvSpPr txBox="1"/>
          <p:nvPr/>
        </p:nvSpPr>
        <p:spPr>
          <a:xfrm>
            <a:off x="288290" y="4522470"/>
            <a:ext cx="2341245" cy="640080"/>
          </a:xfrm>
          <a:prstGeom prst="rect">
            <a:avLst/>
          </a:prstGeom>
          <a:noFill/>
        </p:spPr>
        <p:txBody>
          <a:bodyPr wrap="square" rtlCol="0">
            <a:spAutoFit/>
          </a:bodyPr>
          <a:p>
            <a:pPr algn="l" fontAlgn="base"/>
            <a:r>
              <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rPr>
              <a:t>语文名师工作室成员互相启发、互相学习</a:t>
            </a:r>
            <a:endPar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endParaRPr>
          </a:p>
        </p:txBody>
      </p:sp>
      <p:pic>
        <p:nvPicPr>
          <p:cNvPr id="20486" name="图片 7" descr="IMG_2655"/>
          <p:cNvPicPr>
            <a:picLocks noChangeAspect="1"/>
          </p:cNvPicPr>
          <p:nvPr/>
        </p:nvPicPr>
        <p:blipFill>
          <a:blip r:embed="rId1"/>
          <a:stretch>
            <a:fillRect/>
          </a:stretch>
        </p:blipFill>
        <p:spPr>
          <a:xfrm rot="5400000">
            <a:off x="3016250" y="2330450"/>
            <a:ext cx="3248025" cy="2647950"/>
          </a:xfrm>
          <a:prstGeom prst="rect">
            <a:avLst/>
          </a:prstGeom>
          <a:noFill/>
          <a:ln w="9525">
            <a:noFill/>
          </a:ln>
        </p:spPr>
      </p:pic>
      <p:sp>
        <p:nvSpPr>
          <p:cNvPr id="11" name="文本框 10"/>
          <p:cNvSpPr txBox="1"/>
          <p:nvPr/>
        </p:nvSpPr>
        <p:spPr>
          <a:xfrm>
            <a:off x="3242310" y="5420995"/>
            <a:ext cx="2418080" cy="640080"/>
          </a:xfrm>
          <a:prstGeom prst="rect">
            <a:avLst/>
          </a:prstGeom>
          <a:noFill/>
        </p:spPr>
        <p:txBody>
          <a:bodyPr wrap="square" rtlCol="0">
            <a:spAutoFit/>
          </a:bodyPr>
          <a:p>
            <a:pPr fontAlgn="base"/>
            <a:r>
              <a:rPr lang="zh-CN" altLang="en-US"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sym typeface="+mn-ea"/>
              </a:rPr>
              <a:t>语文名师工作室成员</a:t>
            </a:r>
            <a:r>
              <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rPr>
              <a:t>围绕专题学习讨论</a:t>
            </a:r>
            <a:endPar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endParaRPr>
          </a:p>
        </p:txBody>
      </p:sp>
      <p:pic>
        <p:nvPicPr>
          <p:cNvPr id="20488" name="图片 6" descr="语文组教研活动"/>
          <p:cNvPicPr>
            <a:picLocks noChangeAspect="1"/>
          </p:cNvPicPr>
          <p:nvPr/>
        </p:nvPicPr>
        <p:blipFill>
          <a:blip r:embed="rId2"/>
          <a:stretch>
            <a:fillRect/>
          </a:stretch>
        </p:blipFill>
        <p:spPr>
          <a:xfrm>
            <a:off x="36513" y="2030413"/>
            <a:ext cx="2844800" cy="2235200"/>
          </a:xfrm>
          <a:prstGeom prst="rect">
            <a:avLst/>
          </a:prstGeom>
          <a:noFill/>
          <a:ln w="9525">
            <a:noFill/>
          </a:ln>
        </p:spPr>
      </p:pic>
      <p:sp>
        <p:nvSpPr>
          <p:cNvPr id="8" name="文本框 7"/>
          <p:cNvSpPr txBox="1"/>
          <p:nvPr/>
        </p:nvSpPr>
        <p:spPr>
          <a:xfrm>
            <a:off x="6162040" y="5420995"/>
            <a:ext cx="2409825" cy="640080"/>
          </a:xfrm>
          <a:prstGeom prst="rect">
            <a:avLst/>
          </a:prstGeom>
          <a:noFill/>
        </p:spPr>
        <p:txBody>
          <a:bodyPr wrap="square" rtlCol="0">
            <a:spAutoFit/>
          </a:bodyPr>
          <a:p>
            <a:pPr fontAlgn="base"/>
            <a:r>
              <a:rPr lang="zh-CN" altLang="en-US"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sym typeface="+mn-ea"/>
              </a:rPr>
              <a:t>语文名师工作室成员</a:t>
            </a:r>
            <a:r>
              <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rPr>
              <a:t>讨论后执教公开课</a:t>
            </a:r>
            <a:endPar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endParaRPr>
          </a:p>
        </p:txBody>
      </p:sp>
      <p:pic>
        <p:nvPicPr>
          <p:cNvPr id="20490" name="图片 11" descr="超公开课2"/>
          <p:cNvPicPr>
            <a:picLocks noChangeAspect="1"/>
          </p:cNvPicPr>
          <p:nvPr/>
        </p:nvPicPr>
        <p:blipFill>
          <a:blip r:embed="rId3"/>
          <a:stretch>
            <a:fillRect/>
          </a:stretch>
        </p:blipFill>
        <p:spPr>
          <a:xfrm rot="5400000">
            <a:off x="5838508" y="2436495"/>
            <a:ext cx="3244850" cy="2433638"/>
          </a:xfrm>
          <a:prstGeom prst="rect">
            <a:avLst/>
          </a:prstGeom>
          <a:noFill/>
          <a:ln w="9525">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1505" name="组合 1"/>
          <p:cNvGrpSpPr/>
          <p:nvPr/>
        </p:nvGrpSpPr>
        <p:grpSpPr>
          <a:xfrm>
            <a:off x="309563" y="228600"/>
            <a:ext cx="8208962" cy="1057275"/>
            <a:chOff x="737" y="2225"/>
            <a:chExt cx="12928" cy="1667"/>
          </a:xfrm>
        </p:grpSpPr>
        <p:sp>
          <p:nvSpPr>
            <p:cNvPr id="6" name="圆角矩形 5"/>
            <p:cNvSpPr/>
            <p:nvPr/>
          </p:nvSpPr>
          <p:spPr>
            <a:xfrm>
              <a:off x="737" y="2225"/>
              <a:ext cx="12925" cy="8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文本框 8"/>
            <p:cNvSpPr txBox="1"/>
            <p:nvPr/>
          </p:nvSpPr>
          <p:spPr>
            <a:xfrm>
              <a:off x="855" y="2300"/>
              <a:ext cx="12810" cy="1592"/>
            </a:xfrm>
            <a:prstGeom prst="rect">
              <a:avLst/>
            </a:prstGeom>
            <a:noFill/>
          </p:spPr>
          <p:txBody>
            <a:bodyPr wrap="square" rtlCol="0">
              <a:spAutoFit/>
            </a:bodyPr>
            <a:p>
              <a:pPr fontAlgn="base"/>
              <a:r>
                <a:rPr lang="en-US" altLang="zh-CN"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sym typeface="+mn-ea"/>
                </a:rPr>
                <a:t>3.</a:t>
              </a:r>
              <a:r>
                <a:rPr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sym typeface="+mn-ea"/>
                </a:rPr>
                <a:t>更新教师观念，促进专业成长</a:t>
              </a:r>
              <a:endParaRPr lang="zh-CN" altLang="en-US" sz="2000" strike="noStrike" noProof="1"/>
            </a:p>
            <a:p>
              <a:pPr fontAlgn="base"/>
              <a:endPar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endParaRPr>
            </a:p>
            <a:p>
              <a:pPr fontAlgn="base"/>
              <a:endPar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endParaRPr>
            </a:p>
          </p:txBody>
        </p:sp>
      </p:grpSp>
      <p:sp>
        <p:nvSpPr>
          <p:cNvPr id="100" name="文本框 99"/>
          <p:cNvSpPr txBox="1"/>
          <p:nvPr/>
        </p:nvSpPr>
        <p:spPr>
          <a:xfrm>
            <a:off x="311150" y="965200"/>
            <a:ext cx="8670925" cy="2225040"/>
          </a:xfrm>
          <a:prstGeom prst="rect">
            <a:avLst/>
          </a:prstGeom>
          <a:noFill/>
          <a:ln w="9525">
            <a:noFill/>
          </a:ln>
        </p:spPr>
        <p:txBody>
          <a:bodyPr wrap="square">
            <a:spAutoFit/>
          </a:bodyPr>
          <a:p>
            <a:pPr marL="0" indent="0" algn="l" fontAlgn="base"/>
            <a:r>
              <a:rPr lang="en-US" sz="2000" b="0" u="none"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rPr>
              <a:t>     </a:t>
            </a:r>
            <a:r>
              <a:rPr lang="en-US" sz="2000" b="0" u="none" strike="noStrike" kern="0" noProof="0" dirty="0" smtClean="0">
                <a:ln>
                  <a:noFill/>
                </a:ln>
                <a:solidFill>
                  <a:schemeClr val="tx2"/>
                </a:solidFill>
                <a:effectLst>
                  <a:outerShdw blurRad="38100" dist="38100" dir="2700000" algn="tl">
                    <a:srgbClr val="000000"/>
                  </a:outerShdw>
                </a:effectLst>
                <a:uLnTx/>
                <a:uFillTx/>
                <a:latin typeface="宋体" panose="02010600030101010101" pitchFamily="2" charset="-122"/>
                <a:cs typeface="+mj-cs"/>
              </a:rPr>
              <a:t> 以课堂为阵地，强化教研组的作用，有效开展校本研修、网络教研，提高教师业务水平。学校定期组织全体教师利用业务学习以及集体备课的时间深入学习2011版新课标，改变教育思想的习惯性思维，更好地转变观念，把课堂还给学生，培养学生的自主学习能力。同时，学校还致力于推动教师的专业成长，如每学期进行论文评比，鼓励教师积极进行教学研究，撰写论文，参加各类比赛并对获奖者予以奖励。让教师在埋头工作的同时，加强理论学习，提升理论素养，站在更为专业的高度去引领学生的自主发展。</a:t>
            </a:r>
            <a:endParaRPr lang="en-US" sz="2000" b="0" u="none" strike="noStrike" kern="0" noProof="0" dirty="0" smtClean="0">
              <a:ln>
                <a:noFill/>
              </a:ln>
              <a:solidFill>
                <a:schemeClr val="tx2"/>
              </a:solidFill>
              <a:effectLst>
                <a:outerShdw blurRad="38100" dist="38100" dir="2700000" algn="tl">
                  <a:srgbClr val="000000"/>
                </a:outerShdw>
              </a:effectLst>
              <a:uLnTx/>
              <a:uFillTx/>
              <a:latin typeface="宋体" panose="02010600030101010101" pitchFamily="2" charset="-122"/>
              <a:cs typeface="+mj-cs"/>
            </a:endParaRPr>
          </a:p>
        </p:txBody>
      </p:sp>
      <p:pic>
        <p:nvPicPr>
          <p:cNvPr id="21509" name="图片 4" descr="1"/>
          <p:cNvPicPr>
            <a:picLocks noChangeAspect="1"/>
          </p:cNvPicPr>
          <p:nvPr/>
        </p:nvPicPr>
        <p:blipFill>
          <a:blip r:embed="rId1"/>
          <a:srcRect l="12838" r="9400"/>
          <a:stretch>
            <a:fillRect/>
          </a:stretch>
        </p:blipFill>
        <p:spPr>
          <a:xfrm rot="10800000">
            <a:off x="3672840" y="3362960"/>
            <a:ext cx="2484755" cy="2385060"/>
          </a:xfrm>
          <a:prstGeom prst="rect">
            <a:avLst/>
          </a:prstGeom>
          <a:noFill/>
          <a:ln w="9525">
            <a:noFill/>
          </a:ln>
        </p:spPr>
      </p:pic>
      <p:pic>
        <p:nvPicPr>
          <p:cNvPr id="21510" name="Picture 2" descr="D:\照片\2011.11.6海门东洲作文参赛照片\SAM_0624.JPG"/>
          <p:cNvPicPr>
            <a:picLocks noChangeAspect="1"/>
          </p:cNvPicPr>
          <p:nvPr/>
        </p:nvPicPr>
        <p:blipFill>
          <a:blip r:embed="rId2"/>
          <a:srcRect l="22980"/>
          <a:stretch>
            <a:fillRect/>
          </a:stretch>
        </p:blipFill>
        <p:spPr>
          <a:xfrm>
            <a:off x="6439535" y="3362325"/>
            <a:ext cx="2397760" cy="2385695"/>
          </a:xfrm>
          <a:prstGeom prst="rect">
            <a:avLst/>
          </a:prstGeom>
          <a:noFill/>
          <a:ln w="9525">
            <a:noFill/>
          </a:ln>
        </p:spPr>
      </p:pic>
      <p:sp>
        <p:nvSpPr>
          <p:cNvPr id="11" name="文本框 10"/>
          <p:cNvSpPr txBox="1"/>
          <p:nvPr/>
        </p:nvSpPr>
        <p:spPr>
          <a:xfrm>
            <a:off x="4385310" y="6077585"/>
            <a:ext cx="3843655" cy="365760"/>
          </a:xfrm>
          <a:prstGeom prst="rect">
            <a:avLst/>
          </a:prstGeom>
          <a:noFill/>
        </p:spPr>
        <p:txBody>
          <a:bodyPr wrap="square" rtlCol="0">
            <a:spAutoFit/>
          </a:bodyPr>
          <a:p>
            <a:pPr fontAlgn="base"/>
            <a:r>
              <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rPr>
              <a:t>教师带领学生参加各类作文竞赛现场</a:t>
            </a:r>
            <a:endPar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endParaRPr>
          </a:p>
        </p:txBody>
      </p:sp>
      <p:pic>
        <p:nvPicPr>
          <p:cNvPr id="2" name="图片 1" descr="Cache_-304e257cd55a4b21."/>
          <p:cNvPicPr>
            <a:picLocks noChangeAspect="1"/>
          </p:cNvPicPr>
          <p:nvPr/>
        </p:nvPicPr>
        <p:blipFill>
          <a:blip r:embed="rId3"/>
          <a:srcRect l="527" t="31861" r="19575" b="30348"/>
          <a:stretch>
            <a:fillRect/>
          </a:stretch>
        </p:blipFill>
        <p:spPr>
          <a:xfrm>
            <a:off x="213360" y="3362325"/>
            <a:ext cx="3177540" cy="2385695"/>
          </a:xfrm>
          <a:prstGeom prst="rect">
            <a:avLst/>
          </a:prstGeom>
        </p:spPr>
      </p:pic>
      <p:sp>
        <p:nvSpPr>
          <p:cNvPr id="3" name="文本框 2"/>
          <p:cNvSpPr txBox="1"/>
          <p:nvPr/>
        </p:nvSpPr>
        <p:spPr>
          <a:xfrm>
            <a:off x="213360" y="5938520"/>
            <a:ext cx="3290570" cy="640080"/>
          </a:xfrm>
          <a:prstGeom prst="rect">
            <a:avLst/>
          </a:prstGeom>
          <a:noFill/>
        </p:spPr>
        <p:txBody>
          <a:bodyPr wrap="square" rtlCol="0">
            <a:spAutoFit/>
          </a:bodyPr>
          <a:p>
            <a:pPr fontAlgn="base"/>
            <a:r>
              <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rPr>
              <a:t>2016年12位老师的论文在省级以上刊物和各级比赛中获奖</a:t>
            </a:r>
            <a:endPar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2529" name="组合 1"/>
          <p:cNvGrpSpPr/>
          <p:nvPr/>
        </p:nvGrpSpPr>
        <p:grpSpPr>
          <a:xfrm>
            <a:off x="309563" y="228600"/>
            <a:ext cx="8208962" cy="1057275"/>
            <a:chOff x="737" y="2225"/>
            <a:chExt cx="12928" cy="1667"/>
          </a:xfrm>
        </p:grpSpPr>
        <p:sp>
          <p:nvSpPr>
            <p:cNvPr id="6" name="圆角矩形 5"/>
            <p:cNvSpPr/>
            <p:nvPr/>
          </p:nvSpPr>
          <p:spPr>
            <a:xfrm>
              <a:off x="737" y="2225"/>
              <a:ext cx="12925" cy="8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文本框 8"/>
            <p:cNvSpPr txBox="1"/>
            <p:nvPr/>
          </p:nvSpPr>
          <p:spPr>
            <a:xfrm>
              <a:off x="855" y="2300"/>
              <a:ext cx="12810" cy="1592"/>
            </a:xfrm>
            <a:prstGeom prst="rect">
              <a:avLst/>
            </a:prstGeom>
            <a:noFill/>
          </p:spPr>
          <p:txBody>
            <a:bodyPr wrap="square" rtlCol="0">
              <a:spAutoFit/>
            </a:bodyPr>
            <a:p>
              <a:pPr fontAlgn="base"/>
              <a:r>
                <a:rPr lang="en-US" altLang="zh-CN"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sym typeface="+mn-ea"/>
                </a:rPr>
                <a:t>3.</a:t>
              </a:r>
              <a:r>
                <a:rPr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sym typeface="+mn-ea"/>
                </a:rPr>
                <a:t>更新教师观念，促进专业成长</a:t>
              </a:r>
              <a:endParaRPr lang="zh-CN" altLang="en-US" sz="2000" strike="noStrike" noProof="1"/>
            </a:p>
            <a:p>
              <a:pPr fontAlgn="base"/>
              <a:endPar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endParaRPr>
            </a:p>
            <a:p>
              <a:pPr fontAlgn="base"/>
              <a:endPar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endParaRPr>
            </a:p>
          </p:txBody>
        </p:sp>
      </p:grpSp>
      <p:sp>
        <p:nvSpPr>
          <p:cNvPr id="100" name="文本框 99"/>
          <p:cNvSpPr txBox="1"/>
          <p:nvPr/>
        </p:nvSpPr>
        <p:spPr>
          <a:xfrm>
            <a:off x="293688" y="941388"/>
            <a:ext cx="8316913" cy="1005840"/>
          </a:xfrm>
          <a:prstGeom prst="rect">
            <a:avLst/>
          </a:prstGeom>
          <a:noFill/>
          <a:ln w="9525">
            <a:noFill/>
          </a:ln>
        </p:spPr>
        <p:txBody>
          <a:bodyPr wrap="square">
            <a:spAutoFit/>
          </a:bodyPr>
          <a:p>
            <a:pPr marL="0" indent="0" algn="l" fontAlgn="base"/>
            <a:r>
              <a:rPr lang="en-US" sz="2000" b="0" u="none"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rPr>
              <a:t>      </a:t>
            </a:r>
            <a:r>
              <a:rPr sz="2000" b="0" u="none" strike="noStrike" kern="0" noProof="0" dirty="0" smtClean="0">
                <a:ln>
                  <a:noFill/>
                </a:ln>
                <a:solidFill>
                  <a:schemeClr val="tx2"/>
                </a:solidFill>
                <a:effectLst>
                  <a:outerShdw blurRad="38100" dist="38100" dir="2700000" algn="tl">
                    <a:srgbClr val="000000"/>
                  </a:outerShdw>
                </a:effectLst>
                <a:uLnTx/>
                <a:uFillTx/>
                <a:latin typeface="宋体" panose="02010600030101010101" pitchFamily="2" charset="-122"/>
                <a:cs typeface="+mj-cs"/>
              </a:rPr>
              <a:t>学校以此次项目建设为契机，走出去、请进来，组织教师外出学习、培训，另一方面请专家、名师来学校做讲座、上示范课。与教育集团学校定期进行教学研讨。</a:t>
            </a:r>
            <a:endParaRPr sz="2000" b="0" u="none" strike="noStrike" kern="0" noProof="0" dirty="0" smtClean="0">
              <a:ln>
                <a:noFill/>
              </a:ln>
              <a:solidFill>
                <a:schemeClr val="tx2"/>
              </a:solidFill>
              <a:effectLst>
                <a:outerShdw blurRad="38100" dist="38100" dir="2700000" algn="tl">
                  <a:srgbClr val="000000"/>
                </a:outerShdw>
              </a:effectLst>
              <a:uLnTx/>
              <a:uFillTx/>
              <a:latin typeface="宋体" panose="02010600030101010101" pitchFamily="2" charset="-122"/>
              <a:cs typeface="+mj-cs"/>
            </a:endParaRPr>
          </a:p>
        </p:txBody>
      </p:sp>
      <p:pic>
        <p:nvPicPr>
          <p:cNvPr id="22533" name="图片 3" descr="公开课"/>
          <p:cNvPicPr>
            <a:picLocks noChangeAspect="1"/>
          </p:cNvPicPr>
          <p:nvPr/>
        </p:nvPicPr>
        <p:blipFill>
          <a:blip r:embed="rId1"/>
          <a:stretch>
            <a:fillRect/>
          </a:stretch>
        </p:blipFill>
        <p:spPr>
          <a:xfrm rot="5400000">
            <a:off x="6267450" y="2932113"/>
            <a:ext cx="2662238" cy="2019300"/>
          </a:xfrm>
          <a:prstGeom prst="rect">
            <a:avLst/>
          </a:prstGeom>
          <a:noFill/>
          <a:ln w="9525">
            <a:noFill/>
          </a:ln>
        </p:spPr>
      </p:pic>
      <p:pic>
        <p:nvPicPr>
          <p:cNvPr id="22534" name="图片 10" descr="DSC00218"/>
          <p:cNvPicPr>
            <a:picLocks noChangeAspect="1"/>
          </p:cNvPicPr>
          <p:nvPr/>
        </p:nvPicPr>
        <p:blipFill>
          <a:blip r:embed="rId2"/>
          <a:stretch>
            <a:fillRect/>
          </a:stretch>
        </p:blipFill>
        <p:spPr>
          <a:xfrm>
            <a:off x="3400425" y="2613025"/>
            <a:ext cx="2868613" cy="1908175"/>
          </a:xfrm>
          <a:prstGeom prst="rect">
            <a:avLst/>
          </a:prstGeom>
          <a:noFill/>
          <a:ln w="9525">
            <a:noFill/>
          </a:ln>
        </p:spPr>
      </p:pic>
      <p:sp>
        <p:nvSpPr>
          <p:cNvPr id="11" name="文本框 10"/>
          <p:cNvSpPr txBox="1"/>
          <p:nvPr/>
        </p:nvSpPr>
        <p:spPr>
          <a:xfrm>
            <a:off x="3213100" y="4707890"/>
            <a:ext cx="3534410" cy="365760"/>
          </a:xfrm>
          <a:prstGeom prst="rect">
            <a:avLst/>
          </a:prstGeom>
          <a:noFill/>
        </p:spPr>
        <p:txBody>
          <a:bodyPr wrap="square" rtlCol="0">
            <a:spAutoFit/>
          </a:bodyPr>
          <a:p>
            <a:pPr fontAlgn="base"/>
            <a:r>
              <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rPr>
              <a:t>教育集团专家指导我校青年教师</a:t>
            </a:r>
            <a:endPar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endParaRPr>
          </a:p>
        </p:txBody>
      </p:sp>
      <p:sp>
        <p:nvSpPr>
          <p:cNvPr id="5" name="文本框 4"/>
          <p:cNvSpPr txBox="1"/>
          <p:nvPr/>
        </p:nvSpPr>
        <p:spPr>
          <a:xfrm>
            <a:off x="6673850" y="5445125"/>
            <a:ext cx="2347913" cy="365760"/>
          </a:xfrm>
          <a:prstGeom prst="rect">
            <a:avLst/>
          </a:prstGeom>
          <a:noFill/>
        </p:spPr>
        <p:txBody>
          <a:bodyPr wrap="square" rtlCol="0">
            <a:spAutoFit/>
          </a:bodyPr>
          <a:p>
            <a:pPr fontAlgn="base"/>
            <a:r>
              <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rPr>
              <a:t>高级教师执教示范课</a:t>
            </a:r>
            <a:endPar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endParaRPr>
          </a:p>
        </p:txBody>
      </p:sp>
      <p:pic>
        <p:nvPicPr>
          <p:cNvPr id="22537" name="图片 6" descr="5"/>
          <p:cNvPicPr>
            <a:picLocks noChangeAspect="1"/>
          </p:cNvPicPr>
          <p:nvPr/>
        </p:nvPicPr>
        <p:blipFill>
          <a:blip r:embed="rId3"/>
          <a:stretch>
            <a:fillRect/>
          </a:stretch>
        </p:blipFill>
        <p:spPr>
          <a:xfrm>
            <a:off x="196850" y="3081338"/>
            <a:ext cx="2930525" cy="2193925"/>
          </a:xfrm>
          <a:prstGeom prst="rect">
            <a:avLst/>
          </a:prstGeom>
          <a:noFill/>
          <a:ln w="9525">
            <a:noFill/>
          </a:ln>
        </p:spPr>
      </p:pic>
      <p:sp>
        <p:nvSpPr>
          <p:cNvPr id="8" name="文本框 7"/>
          <p:cNvSpPr txBox="1"/>
          <p:nvPr/>
        </p:nvSpPr>
        <p:spPr>
          <a:xfrm>
            <a:off x="196850" y="5543550"/>
            <a:ext cx="3073400" cy="365760"/>
          </a:xfrm>
          <a:prstGeom prst="rect">
            <a:avLst/>
          </a:prstGeom>
          <a:noFill/>
        </p:spPr>
        <p:txBody>
          <a:bodyPr wrap="square" rtlCol="0">
            <a:spAutoFit/>
          </a:bodyPr>
          <a:p>
            <a:pPr fontAlgn="base"/>
            <a:r>
              <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rPr>
              <a:t>我校教师认真听取专家讲座</a:t>
            </a:r>
            <a:endPar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50" name="Rectangle 2"/>
          <p:cNvSpPr>
            <a:spLocks noGrp="1" noChangeArrowheads="1"/>
          </p:cNvSpPr>
          <p:nvPr>
            <p:ph type="ctrTitle"/>
          </p:nvPr>
        </p:nvSpPr>
        <p:spPr>
          <a:xfrm>
            <a:off x="250825" y="1341438"/>
            <a:ext cx="8704263" cy="1801813"/>
          </a:xfrm>
        </p:spPr>
        <p:txBody>
          <a:bodyPr wrap="square" lIns="91440" tIns="45720" rIns="91440" bIns="45720" numCol="1" anchor="ctr"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6000" b="0"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华文行楷" panose="02010800040101010101" pitchFamily="2" charset="-122"/>
                <a:ea typeface="华文行楷" panose="02010800040101010101" pitchFamily="2" charset="-122"/>
                <a:cs typeface="+mj-cs"/>
              </a:rPr>
              <a:t>让自主学习点亮学生未来 </a:t>
            </a:r>
            <a:endParaRPr kumimoji="0" lang="zh-CN" altLang="en-US" sz="6000" b="0"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华文行楷" panose="02010800040101010101" pitchFamily="2" charset="-122"/>
              <a:ea typeface="华文行楷" panose="02010800040101010101" pitchFamily="2" charset="-122"/>
              <a:cs typeface="+mj-cs"/>
            </a:endParaRPr>
          </a:p>
        </p:txBody>
      </p:sp>
      <p:sp>
        <p:nvSpPr>
          <p:cNvPr id="2" name="Rectangle 2"/>
          <p:cNvSpPr>
            <a:spLocks noChangeArrowheads="1"/>
          </p:cNvSpPr>
          <p:nvPr/>
        </p:nvSpPr>
        <p:spPr bwMode="auto">
          <a:xfrm>
            <a:off x="2124075" y="4508500"/>
            <a:ext cx="5329238" cy="539750"/>
          </a:xfrm>
          <a:prstGeom prst="rect">
            <a:avLst/>
          </a:prstGeom>
          <a:noFill/>
          <a:ln>
            <a:noFill/>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800" b="0" i="0" u="none" strike="noStrike" kern="1200" cap="none" spc="0" normalizeH="0" baseline="0" noProof="0" dirty="0" smtClean="0">
                <a:ln>
                  <a:noFill/>
                </a:ln>
                <a:solidFill>
                  <a:schemeClr val="tx2"/>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rPr>
              <a:t>   </a:t>
            </a:r>
            <a:r>
              <a:rPr kumimoji="0" lang="zh-CN" altLang="en-US" sz="2800" b="0" i="0" u="none" strike="noStrike" kern="1200" cap="none" spc="0" normalizeH="0" baseline="0" noProof="0" dirty="0" smtClean="0">
                <a:ln>
                  <a:noFill/>
                </a:ln>
                <a:solidFill>
                  <a:schemeClr val="tx2"/>
                </a:solidFill>
                <a:effectLst>
                  <a:outerShdw blurRad="38100" dist="38100" dir="2700000" algn="tl">
                    <a:srgbClr val="000000"/>
                  </a:outerShdw>
                </a:effectLst>
                <a:uLnTx/>
                <a:uFillTx/>
                <a:latin typeface="华文行楷" panose="02010800040101010101" pitchFamily="2" charset="-122"/>
                <a:ea typeface="华文行楷" panose="02010800040101010101" pitchFamily="2" charset="-122"/>
                <a:cs typeface="+mn-cs"/>
              </a:rPr>
              <a:t>         </a:t>
            </a:r>
            <a:endParaRPr kumimoji="0" lang="en-US" altLang="zh-CN" sz="2800" b="0" i="0" u="none" strike="noStrike" kern="1200" cap="none" spc="0" normalizeH="0" baseline="0" noProof="0" dirty="0" smtClean="0">
              <a:ln>
                <a:noFill/>
              </a:ln>
              <a:solidFill>
                <a:schemeClr val="tx2"/>
              </a:solidFill>
              <a:effectLst>
                <a:outerShdw blurRad="38100" dist="38100" dir="2700000" algn="tl">
                  <a:srgbClr val="000000"/>
                </a:outerShdw>
              </a:effectLst>
              <a:uLnTx/>
              <a:uFillTx/>
              <a:latin typeface="华文行楷" panose="02010800040101010101" pitchFamily="2" charset="-122"/>
              <a:ea typeface="华文行楷" panose="0201080004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800" b="0" i="0" u="none" strike="noStrike" kern="1200" cap="none" spc="0" normalizeH="0" baseline="0" noProof="0" dirty="0" smtClean="0">
                <a:ln>
                  <a:noFill/>
                </a:ln>
                <a:solidFill>
                  <a:schemeClr val="tx2"/>
                </a:solidFill>
                <a:effectLst>
                  <a:outerShdw blurRad="38100" dist="38100" dir="2700000" algn="tl">
                    <a:srgbClr val="000000"/>
                  </a:outerShdw>
                </a:effectLst>
                <a:uLnTx/>
                <a:uFillTx/>
                <a:latin typeface="华文行楷" panose="02010800040101010101" pitchFamily="2" charset="-122"/>
                <a:ea typeface="华文行楷" panose="02010800040101010101" pitchFamily="2" charset="-122"/>
                <a:cs typeface="+mn-cs"/>
              </a:rPr>
              <a:t>           </a:t>
            </a:r>
            <a:r>
              <a:rPr kumimoji="0" lang="zh-CN" altLang="en-US" sz="2800" b="0" i="0" u="none" strike="noStrike" kern="1200" cap="none" spc="0" normalizeH="0" baseline="0" noProof="0" dirty="0" smtClean="0">
                <a:ln>
                  <a:noFill/>
                </a:ln>
                <a:solidFill>
                  <a:schemeClr val="tx2"/>
                </a:solidFill>
                <a:effectLst>
                  <a:outerShdw blurRad="38100" dist="38100" dir="2700000" algn="tl">
                    <a:srgbClr val="000000"/>
                  </a:outerShdw>
                </a:effectLst>
                <a:uLnTx/>
                <a:uFillTx/>
                <a:latin typeface="华文行楷" panose="02010800040101010101" pitchFamily="2" charset="-122"/>
                <a:ea typeface="华文行楷" panose="02010800040101010101" pitchFamily="2" charset="-122"/>
                <a:cs typeface="+mn-cs"/>
              </a:rPr>
              <a:t>通州区袁灶初中</a:t>
            </a:r>
            <a:endParaRPr kumimoji="0" lang="zh-CN" altLang="en-US" sz="2800" b="0" i="0" u="none" strike="noStrike" kern="1200" cap="none" spc="0" normalizeH="0" baseline="0" noProof="0" dirty="0" smtClean="0">
              <a:ln>
                <a:noFill/>
              </a:ln>
              <a:solidFill>
                <a:schemeClr val="tx2"/>
              </a:solidFill>
              <a:effectLst>
                <a:outerShdw blurRad="38100" dist="38100" dir="2700000" algn="tl">
                  <a:srgbClr val="000000"/>
                </a:outerShdw>
              </a:effectLst>
              <a:uLnTx/>
              <a:uFillTx/>
              <a:latin typeface="华文行楷" panose="02010800040101010101" pitchFamily="2" charset="-122"/>
              <a:ea typeface="华文行楷" panose="0201080004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dirty="0" smtClean="0">
              <a:ln>
                <a:noFill/>
              </a:ln>
              <a:solidFill>
                <a:schemeClr val="tx2"/>
              </a:solidFill>
              <a:effectLst>
                <a:outerShdw blurRad="38100" dist="38100" dir="2700000" algn="tl">
                  <a:srgbClr val="000000"/>
                </a:outerShdw>
              </a:effectLst>
              <a:uLnTx/>
              <a:uFillTx/>
              <a:latin typeface="华文行楷" panose="02010800040101010101" pitchFamily="2" charset="-122"/>
              <a:ea typeface="华文行楷" panose="0201080004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800" b="0" i="0" u="none" strike="noStrike" kern="1200" cap="none" spc="0" normalizeH="0" baseline="0" noProof="0" dirty="0" smtClean="0">
                <a:ln>
                  <a:noFill/>
                </a:ln>
                <a:solidFill>
                  <a:schemeClr val="tx2"/>
                </a:solidFill>
                <a:effectLst>
                  <a:outerShdw blurRad="38100" dist="38100" dir="2700000" algn="tl">
                    <a:srgbClr val="000000"/>
                  </a:outerShdw>
                </a:effectLst>
                <a:uLnTx/>
                <a:uFillTx/>
                <a:latin typeface="华文行楷" panose="02010800040101010101" pitchFamily="2" charset="-122"/>
                <a:ea typeface="华文行楷" panose="02010800040101010101" pitchFamily="2" charset="-122"/>
                <a:cs typeface="+mn-cs"/>
              </a:rPr>
              <a:t>             </a:t>
            </a:r>
            <a:r>
              <a:rPr kumimoji="0" lang="zh-CN" altLang="en-US" sz="2800" b="0" i="0" u="none" strike="noStrike" kern="1200" cap="none" spc="0" normalizeH="0" baseline="0" noProof="0" dirty="0" smtClean="0">
                <a:ln>
                  <a:noFill/>
                </a:ln>
                <a:solidFill>
                  <a:schemeClr val="tx2"/>
                </a:solidFill>
                <a:effectLst>
                  <a:outerShdw blurRad="38100" dist="38100" dir="2700000" algn="tl">
                    <a:srgbClr val="000000"/>
                  </a:outerShdw>
                </a:effectLst>
                <a:uLnTx/>
                <a:uFillTx/>
                <a:latin typeface="华文行楷" panose="02010800040101010101" pitchFamily="2" charset="-122"/>
                <a:ea typeface="华文行楷" panose="02010800040101010101" pitchFamily="2" charset="-122"/>
                <a:cs typeface="+mn-cs"/>
              </a:rPr>
              <a:t>二</a:t>
            </a:r>
            <a:r>
              <a:rPr kumimoji="0" lang="en-US" altLang="zh-CN" sz="2800" b="0" i="0" u="none" strike="noStrike" kern="1200" cap="none" spc="0" normalizeH="0" baseline="0" noProof="0" dirty="0" smtClean="0">
                <a:ln>
                  <a:noFill/>
                </a:ln>
                <a:solidFill>
                  <a:schemeClr val="tx2"/>
                </a:solidFill>
                <a:effectLst>
                  <a:outerShdw blurRad="38100" dist="38100" dir="2700000" algn="tl">
                    <a:srgbClr val="000000"/>
                  </a:outerShdw>
                </a:effectLst>
                <a:uLnTx/>
                <a:uFillTx/>
                <a:latin typeface="华文行楷" panose="02010800040101010101" pitchFamily="2" charset="-122"/>
                <a:ea typeface="华文行楷" panose="02010800040101010101" pitchFamily="2" charset="-122"/>
                <a:cs typeface="+mn-cs"/>
              </a:rPr>
              <a:t>0</a:t>
            </a:r>
            <a:r>
              <a:rPr kumimoji="0" lang="zh-CN" altLang="en-US" sz="2800" b="0" i="0" u="none" strike="noStrike" kern="1200" cap="none" spc="0" normalizeH="0" baseline="0" noProof="0" dirty="0" smtClean="0">
                <a:ln>
                  <a:noFill/>
                </a:ln>
                <a:solidFill>
                  <a:schemeClr val="tx2"/>
                </a:solidFill>
                <a:effectLst>
                  <a:outerShdw blurRad="38100" dist="38100" dir="2700000" algn="tl">
                    <a:srgbClr val="000000"/>
                  </a:outerShdw>
                </a:effectLst>
                <a:uLnTx/>
                <a:uFillTx/>
                <a:latin typeface="华文行楷" panose="02010800040101010101" pitchFamily="2" charset="-122"/>
                <a:ea typeface="华文行楷" panose="02010800040101010101" pitchFamily="2" charset="-122"/>
                <a:cs typeface="+mn-cs"/>
              </a:rPr>
              <a:t>一七年一月</a:t>
            </a:r>
            <a:endParaRPr kumimoji="0" lang="zh-CN" altLang="en-US" sz="2800" b="0" i="0" u="none" strike="noStrike" kern="1200" cap="none" spc="0" normalizeH="0" baseline="0" noProof="0" dirty="0">
              <a:ln>
                <a:noFill/>
              </a:ln>
              <a:solidFill>
                <a:schemeClr val="tx2"/>
              </a:solidFill>
              <a:effectLst>
                <a:outerShdw blurRad="38100" dist="38100" dir="2700000" algn="tl">
                  <a:srgbClr val="000000"/>
                </a:outerShdw>
              </a:effectLst>
              <a:uLnTx/>
              <a:uFillTx/>
              <a:latin typeface="华文行楷" panose="02010800040101010101" pitchFamily="2" charset="-122"/>
              <a:ea typeface="华文行楷" panose="02010800040101010101" pitchFamily="2" charset="-122"/>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3553" name="组合 1"/>
          <p:cNvGrpSpPr/>
          <p:nvPr/>
        </p:nvGrpSpPr>
        <p:grpSpPr>
          <a:xfrm>
            <a:off x="309563" y="228600"/>
            <a:ext cx="8208962" cy="1057275"/>
            <a:chOff x="737" y="2225"/>
            <a:chExt cx="12928" cy="1667"/>
          </a:xfrm>
        </p:grpSpPr>
        <p:sp>
          <p:nvSpPr>
            <p:cNvPr id="6" name="圆角矩形 5"/>
            <p:cNvSpPr/>
            <p:nvPr/>
          </p:nvSpPr>
          <p:spPr>
            <a:xfrm>
              <a:off x="737" y="2225"/>
              <a:ext cx="12925" cy="8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文本框 8"/>
            <p:cNvSpPr txBox="1"/>
            <p:nvPr/>
          </p:nvSpPr>
          <p:spPr>
            <a:xfrm>
              <a:off x="855" y="2300"/>
              <a:ext cx="12810" cy="1592"/>
            </a:xfrm>
            <a:prstGeom prst="rect">
              <a:avLst/>
            </a:prstGeom>
            <a:noFill/>
          </p:spPr>
          <p:txBody>
            <a:bodyPr wrap="square" rtlCol="0">
              <a:spAutoFit/>
            </a:bodyPr>
            <a:p>
              <a:pPr fontAlgn="base"/>
              <a:r>
                <a:rPr lang="en-US" altLang="zh-CN"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sym typeface="+mn-ea"/>
                </a:rPr>
                <a:t>3.</a:t>
              </a:r>
              <a:r>
                <a:rPr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sym typeface="+mn-ea"/>
                </a:rPr>
                <a:t>更新教师观念，促进专业成长</a:t>
              </a:r>
              <a:endParaRPr lang="zh-CN" altLang="en-US" sz="2000" strike="noStrike" noProof="1"/>
            </a:p>
            <a:p>
              <a:pPr fontAlgn="base"/>
              <a:endPar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endParaRPr>
            </a:p>
            <a:p>
              <a:pPr fontAlgn="base"/>
              <a:endPar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endParaRPr>
            </a:p>
          </p:txBody>
        </p:sp>
      </p:grpSp>
      <p:sp>
        <p:nvSpPr>
          <p:cNvPr id="100" name="文本框 99"/>
          <p:cNvSpPr txBox="1"/>
          <p:nvPr/>
        </p:nvSpPr>
        <p:spPr>
          <a:xfrm>
            <a:off x="269875" y="1285558"/>
            <a:ext cx="8604250" cy="1615440"/>
          </a:xfrm>
          <a:prstGeom prst="rect">
            <a:avLst/>
          </a:prstGeom>
          <a:noFill/>
          <a:ln w="9525">
            <a:noFill/>
          </a:ln>
        </p:spPr>
        <p:txBody>
          <a:bodyPr wrap="square">
            <a:spAutoFit/>
          </a:bodyPr>
          <a:p>
            <a:pPr marL="0" indent="0" algn="l" fontAlgn="base"/>
            <a:r>
              <a:rPr lang="en-US" sz="2000" b="0" u="none" strike="noStrike" kern="0" noProof="0" dirty="0" smtClean="0">
                <a:ln>
                  <a:noFill/>
                </a:ln>
                <a:solidFill>
                  <a:schemeClr val="tx2"/>
                </a:solidFill>
                <a:effectLst>
                  <a:outerShdw blurRad="38100" dist="38100" dir="2700000" algn="tl">
                    <a:srgbClr val="000000"/>
                  </a:outerShdw>
                </a:effectLst>
                <a:uLnTx/>
                <a:uFillTx/>
                <a:latin typeface="宋体" panose="02010600030101010101" pitchFamily="2" charset="-122"/>
                <a:cs typeface="+mj-cs"/>
              </a:rPr>
              <a:t>    2015年暑假，全体语文教师参加了江苏省网络培训。2015年12月，我校唐莺、刘晓超、姜林静、吴卫星、陈火兵等语文教师参加了区教育局组织的特级教师论坛。2015年12月，我校组织了牵手江苏省人民教育家培养对象活动，邀请江苏省特级教师</a:t>
            </a:r>
            <a:r>
              <a:rPr lang="zh-CN" altLang="en-US" sz="2000" b="0" u="none" strike="noStrike" kern="0" noProof="0" dirty="0" smtClean="0">
                <a:ln>
                  <a:noFill/>
                </a:ln>
                <a:solidFill>
                  <a:schemeClr val="tx2"/>
                </a:solidFill>
                <a:effectLst>
                  <a:outerShdw blurRad="38100" dist="38100" dir="2700000" algn="tl">
                    <a:srgbClr val="000000"/>
                  </a:outerShdw>
                </a:effectLst>
                <a:uLnTx/>
                <a:uFillTx/>
                <a:latin typeface="宋体" panose="02010600030101010101" pitchFamily="2" charset="-122"/>
                <a:cs typeface="+mj-cs"/>
              </a:rPr>
              <a:t>郭志明、王笑梅、秦德林</a:t>
            </a:r>
            <a:r>
              <a:rPr lang="en-US" sz="2000" b="0" u="none" strike="noStrike" kern="0" noProof="0" dirty="0" smtClean="0">
                <a:ln>
                  <a:noFill/>
                </a:ln>
                <a:solidFill>
                  <a:schemeClr val="tx2"/>
                </a:solidFill>
                <a:effectLst>
                  <a:outerShdw blurRad="38100" dist="38100" dir="2700000" algn="tl">
                    <a:srgbClr val="000000"/>
                  </a:outerShdw>
                </a:effectLst>
                <a:uLnTx/>
                <a:uFillTx/>
                <a:latin typeface="宋体" panose="02010600030101010101" pitchFamily="2" charset="-122"/>
                <a:cs typeface="+mj-cs"/>
              </a:rPr>
              <a:t>来学校跟我校语文教师同台竞技并参与评课、作讲座，让大家受益匪浅。</a:t>
            </a:r>
            <a:endParaRPr lang="en-US" sz="2000" b="0" u="none" strike="noStrike" kern="0" noProof="0" dirty="0" smtClean="0">
              <a:ln>
                <a:noFill/>
              </a:ln>
              <a:solidFill>
                <a:schemeClr val="tx2"/>
              </a:solidFill>
              <a:effectLst>
                <a:outerShdw blurRad="38100" dist="38100" dir="2700000" algn="tl">
                  <a:srgbClr val="000000"/>
                </a:outerShdw>
              </a:effectLst>
              <a:uLnTx/>
              <a:uFillTx/>
              <a:latin typeface="宋体" panose="02010600030101010101" pitchFamily="2" charset="-122"/>
              <a:cs typeface="+mj-cs"/>
            </a:endParaRPr>
          </a:p>
        </p:txBody>
      </p:sp>
      <p:pic>
        <p:nvPicPr>
          <p:cNvPr id="23557" name="图片 3" descr="1"/>
          <p:cNvPicPr>
            <a:picLocks noChangeAspect="1"/>
          </p:cNvPicPr>
          <p:nvPr/>
        </p:nvPicPr>
        <p:blipFill>
          <a:blip r:embed="rId1"/>
          <a:stretch>
            <a:fillRect/>
          </a:stretch>
        </p:blipFill>
        <p:spPr>
          <a:xfrm>
            <a:off x="269875" y="4027488"/>
            <a:ext cx="2641600" cy="1981200"/>
          </a:xfrm>
          <a:prstGeom prst="rect">
            <a:avLst/>
          </a:prstGeom>
          <a:noFill/>
          <a:ln w="9525">
            <a:noFill/>
          </a:ln>
        </p:spPr>
      </p:pic>
      <p:pic>
        <p:nvPicPr>
          <p:cNvPr id="23558" name="图片 4" descr="2"/>
          <p:cNvPicPr>
            <a:picLocks noChangeAspect="1"/>
          </p:cNvPicPr>
          <p:nvPr/>
        </p:nvPicPr>
        <p:blipFill>
          <a:blip r:embed="rId2"/>
          <a:stretch>
            <a:fillRect/>
          </a:stretch>
        </p:blipFill>
        <p:spPr>
          <a:xfrm>
            <a:off x="3306763" y="3149600"/>
            <a:ext cx="2752725" cy="2065338"/>
          </a:xfrm>
          <a:prstGeom prst="rect">
            <a:avLst/>
          </a:prstGeom>
          <a:noFill/>
          <a:ln w="9525">
            <a:noFill/>
          </a:ln>
        </p:spPr>
      </p:pic>
      <p:pic>
        <p:nvPicPr>
          <p:cNvPr id="23559" name="图片 6" descr="3"/>
          <p:cNvPicPr>
            <a:picLocks noChangeAspect="1"/>
          </p:cNvPicPr>
          <p:nvPr/>
        </p:nvPicPr>
        <p:blipFill>
          <a:blip r:embed="rId3"/>
          <a:stretch>
            <a:fillRect/>
          </a:stretch>
        </p:blipFill>
        <p:spPr>
          <a:xfrm>
            <a:off x="6302375" y="4176713"/>
            <a:ext cx="2663825" cy="1998662"/>
          </a:xfrm>
          <a:prstGeom prst="rect">
            <a:avLst/>
          </a:prstGeom>
          <a:noFill/>
          <a:ln w="9525">
            <a:noFill/>
          </a:ln>
        </p:spPr>
      </p:pic>
      <p:sp>
        <p:nvSpPr>
          <p:cNvPr id="11" name="文本框 10"/>
          <p:cNvSpPr txBox="1"/>
          <p:nvPr/>
        </p:nvSpPr>
        <p:spPr>
          <a:xfrm>
            <a:off x="3155950" y="5673725"/>
            <a:ext cx="3054350" cy="335280"/>
          </a:xfrm>
          <a:prstGeom prst="rect">
            <a:avLst/>
          </a:prstGeom>
          <a:noFill/>
        </p:spPr>
        <p:txBody>
          <a:bodyPr wrap="square" rtlCol="0">
            <a:spAutoFit/>
          </a:bodyPr>
          <a:p>
            <a:pPr fontAlgn="base"/>
            <a:r>
              <a:rPr lang="zh-CN" altLang="en-US" sz="1600"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rPr>
              <a:t>专家教授为我校教师做专题讲座</a:t>
            </a:r>
            <a:endParaRPr lang="zh-CN" altLang="en-US" sz="1600"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217805" y="753745"/>
            <a:ext cx="8550910" cy="2529840"/>
          </a:xfrm>
          <a:prstGeom prst="rect">
            <a:avLst/>
          </a:prstGeom>
          <a:noFill/>
          <a:ln w="9525">
            <a:noFill/>
          </a:ln>
        </p:spPr>
        <p:txBody>
          <a:bodyPr wrap="square">
            <a:spAutoFit/>
          </a:bodyPr>
          <a:p>
            <a:pPr marL="0" indent="0" algn="l" fontAlgn="base"/>
            <a:r>
              <a:rPr lang="en-US" sz="2000" b="0" u="none"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rPr>
              <a:t>   </a:t>
            </a:r>
            <a:r>
              <a:rPr lang="en-US" sz="2000" b="0" u="none" strike="noStrike" kern="0" noProof="0" dirty="0" smtClean="0">
                <a:ln>
                  <a:noFill/>
                </a:ln>
                <a:solidFill>
                  <a:schemeClr val="tx2"/>
                </a:solidFill>
                <a:effectLst>
                  <a:outerShdw blurRad="38100" dist="38100" dir="2700000" algn="tl">
                    <a:srgbClr val="000000"/>
                  </a:outerShdw>
                </a:effectLst>
                <a:uLnTx/>
                <a:uFillTx/>
                <a:latin typeface="宋体" panose="02010600030101010101" pitchFamily="2" charset="-122"/>
                <a:cs typeface="+mj-cs"/>
              </a:rPr>
              <a:t>   2016年4月和12月，学校还专门组织语文教师到如东景安初中和徐州西苑中学观摩学习。通过“青蓝工程”以老带新，开展开课评课、专题讲座、主题研讨、集体备课、教学观摩、案例引领、读书沙龙等多种活动，探究更合理更适合校情的教学方式。通过各种培训与活动，我校语文教师的业务水平和教学效果得到了显著的提高，为学生的成长提供更好的引领与帮助。</a:t>
            </a:r>
            <a:endParaRPr lang="en-US" sz="2000" b="0" u="none" strike="noStrike" kern="0" noProof="0" dirty="0" smtClean="0">
              <a:ln>
                <a:noFill/>
              </a:ln>
              <a:solidFill>
                <a:schemeClr val="tx2"/>
              </a:solidFill>
              <a:effectLst>
                <a:outerShdw blurRad="38100" dist="38100" dir="2700000" algn="tl">
                  <a:srgbClr val="000000"/>
                </a:outerShdw>
              </a:effectLst>
              <a:uLnTx/>
              <a:uFillTx/>
              <a:latin typeface="宋体" panose="02010600030101010101" pitchFamily="2" charset="-122"/>
              <a:cs typeface="+mj-cs"/>
            </a:endParaRPr>
          </a:p>
          <a:p>
            <a:pPr marL="0" indent="0" algn="l" fontAlgn="base"/>
            <a:r>
              <a:rPr lang="en-US" sz="2000" b="0" u="none" strike="noStrike" kern="0" noProof="0" dirty="0" smtClean="0">
                <a:ln>
                  <a:noFill/>
                </a:ln>
                <a:solidFill>
                  <a:schemeClr val="tx2"/>
                </a:solidFill>
                <a:effectLst>
                  <a:outerShdw blurRad="38100" dist="38100" dir="2700000" algn="tl">
                    <a:srgbClr val="000000"/>
                  </a:outerShdw>
                </a:effectLst>
                <a:uLnTx/>
                <a:uFillTx/>
                <a:latin typeface="宋体" panose="02010600030101010101" pitchFamily="2" charset="-122"/>
                <a:cs typeface="+mj-cs"/>
              </a:rPr>
              <a:t>    我校申报的南通市“十三五”课题《农村初中学生自主学习支持系统的建设与研究》正在审批之中。</a:t>
            </a:r>
            <a:endParaRPr lang="en-US" sz="2000" b="0" u="none" strike="noStrike" kern="0" noProof="0" dirty="0" smtClean="0">
              <a:ln>
                <a:noFill/>
              </a:ln>
              <a:solidFill>
                <a:schemeClr val="tx2"/>
              </a:solidFill>
              <a:effectLst>
                <a:outerShdw blurRad="38100" dist="38100" dir="2700000" algn="tl">
                  <a:srgbClr val="000000"/>
                </a:outerShdw>
              </a:effectLst>
              <a:uLnTx/>
              <a:uFillTx/>
              <a:latin typeface="宋体" panose="02010600030101010101" pitchFamily="2" charset="-122"/>
              <a:cs typeface="+mj-cs"/>
            </a:endParaRPr>
          </a:p>
        </p:txBody>
      </p:sp>
      <p:grpSp>
        <p:nvGrpSpPr>
          <p:cNvPr id="24578" name="组合 1"/>
          <p:cNvGrpSpPr/>
          <p:nvPr/>
        </p:nvGrpSpPr>
        <p:grpSpPr>
          <a:xfrm>
            <a:off x="309563" y="228600"/>
            <a:ext cx="8208962" cy="752841"/>
            <a:chOff x="737" y="2225"/>
            <a:chExt cx="12928" cy="1187"/>
          </a:xfrm>
        </p:grpSpPr>
        <p:sp>
          <p:nvSpPr>
            <p:cNvPr id="6" name="圆角矩形 5"/>
            <p:cNvSpPr/>
            <p:nvPr/>
          </p:nvSpPr>
          <p:spPr>
            <a:xfrm>
              <a:off x="737" y="2225"/>
              <a:ext cx="12925" cy="8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文本框 8"/>
            <p:cNvSpPr txBox="1"/>
            <p:nvPr/>
          </p:nvSpPr>
          <p:spPr>
            <a:xfrm>
              <a:off x="855" y="2300"/>
              <a:ext cx="12810" cy="1112"/>
            </a:xfrm>
            <a:prstGeom prst="rect">
              <a:avLst/>
            </a:prstGeom>
            <a:noFill/>
          </p:spPr>
          <p:txBody>
            <a:bodyPr wrap="square" rtlCol="0">
              <a:spAutoFit/>
            </a:bodyPr>
            <a:p>
              <a:pPr fontAlgn="base"/>
              <a:r>
                <a:rPr lang="en-US" altLang="zh-CN"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sym typeface="+mn-ea"/>
                </a:rPr>
                <a:t>3.</a:t>
              </a:r>
              <a:r>
                <a:rPr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sym typeface="+mn-ea"/>
                </a:rPr>
                <a:t>更新教师观念，促进专业成长</a:t>
              </a:r>
              <a:endParaRPr lang="zh-CN" altLang="en-US" sz="2000" strike="noStrike" noProof="1"/>
            </a:p>
            <a:p>
              <a:pPr fontAlgn="base"/>
              <a:endPar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endParaRPr>
            </a:p>
          </p:txBody>
        </p:sp>
      </p:grpSp>
      <p:pic>
        <p:nvPicPr>
          <p:cNvPr id="24581" name="图片 3" descr="青蓝工程"/>
          <p:cNvPicPr>
            <a:picLocks noChangeAspect="1"/>
          </p:cNvPicPr>
          <p:nvPr/>
        </p:nvPicPr>
        <p:blipFill>
          <a:blip r:embed="rId1"/>
          <a:stretch>
            <a:fillRect/>
          </a:stretch>
        </p:blipFill>
        <p:spPr>
          <a:xfrm>
            <a:off x="5880100" y="3329940"/>
            <a:ext cx="2424113" cy="3230563"/>
          </a:xfrm>
          <a:prstGeom prst="rect">
            <a:avLst/>
          </a:prstGeom>
          <a:noFill/>
          <a:ln w="9525">
            <a:noFill/>
          </a:ln>
        </p:spPr>
      </p:pic>
      <p:sp>
        <p:nvSpPr>
          <p:cNvPr id="11" name="文本框 10"/>
          <p:cNvSpPr txBox="1"/>
          <p:nvPr/>
        </p:nvSpPr>
        <p:spPr>
          <a:xfrm>
            <a:off x="5970588" y="6488748"/>
            <a:ext cx="2452688" cy="365760"/>
          </a:xfrm>
          <a:prstGeom prst="rect">
            <a:avLst/>
          </a:prstGeom>
          <a:noFill/>
        </p:spPr>
        <p:txBody>
          <a:bodyPr wrap="square" rtlCol="0">
            <a:spAutoFit/>
          </a:bodyPr>
          <a:p>
            <a:pPr fontAlgn="base"/>
            <a:r>
              <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rPr>
              <a:t>青蓝工程师徒结对</a:t>
            </a:r>
            <a:endPar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endParaRPr>
          </a:p>
        </p:txBody>
      </p:sp>
      <p:pic>
        <p:nvPicPr>
          <p:cNvPr id="24583" name="图片 1" descr="1"/>
          <p:cNvPicPr>
            <a:picLocks noChangeAspect="1"/>
          </p:cNvPicPr>
          <p:nvPr/>
        </p:nvPicPr>
        <p:blipFill>
          <a:blip r:embed="rId2"/>
          <a:stretch>
            <a:fillRect/>
          </a:stretch>
        </p:blipFill>
        <p:spPr>
          <a:xfrm rot="10800000">
            <a:off x="309563" y="3405505"/>
            <a:ext cx="2835275" cy="1792288"/>
          </a:xfrm>
          <a:prstGeom prst="rect">
            <a:avLst/>
          </a:prstGeom>
          <a:noFill/>
          <a:ln w="9525">
            <a:noFill/>
          </a:ln>
        </p:spPr>
      </p:pic>
      <p:sp>
        <p:nvSpPr>
          <p:cNvPr id="3" name="文本框 2"/>
          <p:cNvSpPr txBox="1"/>
          <p:nvPr/>
        </p:nvSpPr>
        <p:spPr>
          <a:xfrm>
            <a:off x="3237230" y="3840480"/>
            <a:ext cx="2163763" cy="365760"/>
          </a:xfrm>
          <a:prstGeom prst="rect">
            <a:avLst/>
          </a:prstGeom>
          <a:noFill/>
        </p:spPr>
        <p:txBody>
          <a:bodyPr wrap="square" rtlCol="0">
            <a:spAutoFit/>
          </a:bodyPr>
          <a:p>
            <a:pPr fontAlgn="base"/>
            <a:r>
              <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rPr>
              <a:t>教海探航研讨活动</a:t>
            </a:r>
            <a:endPar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endParaRPr>
          </a:p>
        </p:txBody>
      </p:sp>
      <p:pic>
        <p:nvPicPr>
          <p:cNvPr id="24585" name="图片 3" descr="2"/>
          <p:cNvPicPr>
            <a:picLocks noChangeAspect="1"/>
          </p:cNvPicPr>
          <p:nvPr/>
        </p:nvPicPr>
        <p:blipFill>
          <a:blip r:embed="rId3"/>
          <a:srcRect l="2870" t="25656" r="2693" b="22531"/>
          <a:stretch>
            <a:fillRect/>
          </a:stretch>
        </p:blipFill>
        <p:spPr>
          <a:xfrm>
            <a:off x="3146425" y="4762500"/>
            <a:ext cx="2609850" cy="1950720"/>
          </a:xfrm>
          <a:prstGeom prst="rect">
            <a:avLst/>
          </a:prstGeom>
          <a:noFill/>
          <a:ln w="9525">
            <a:noFill/>
          </a:ln>
        </p:spPr>
      </p:pic>
      <p:sp>
        <p:nvSpPr>
          <p:cNvPr id="5" name="文本框 4"/>
          <p:cNvSpPr txBox="1"/>
          <p:nvPr/>
        </p:nvSpPr>
        <p:spPr>
          <a:xfrm>
            <a:off x="971550" y="5776913"/>
            <a:ext cx="2174875" cy="365760"/>
          </a:xfrm>
          <a:prstGeom prst="rect">
            <a:avLst/>
          </a:prstGeom>
          <a:noFill/>
        </p:spPr>
        <p:txBody>
          <a:bodyPr wrap="square" rtlCol="0">
            <a:spAutoFit/>
          </a:bodyPr>
          <a:p>
            <a:pPr fontAlgn="base"/>
            <a:r>
              <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rPr>
              <a:t>如东景安观摩学习</a:t>
            </a:r>
            <a:endPar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5601" name="组合 1"/>
          <p:cNvGrpSpPr/>
          <p:nvPr/>
        </p:nvGrpSpPr>
        <p:grpSpPr>
          <a:xfrm>
            <a:off x="309563" y="228600"/>
            <a:ext cx="8208962" cy="1057275"/>
            <a:chOff x="737" y="2225"/>
            <a:chExt cx="12928" cy="1667"/>
          </a:xfrm>
        </p:grpSpPr>
        <p:sp>
          <p:nvSpPr>
            <p:cNvPr id="6" name="圆角矩形 5"/>
            <p:cNvSpPr/>
            <p:nvPr/>
          </p:nvSpPr>
          <p:spPr>
            <a:xfrm>
              <a:off x="737" y="2225"/>
              <a:ext cx="12925" cy="8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文本框 8"/>
            <p:cNvSpPr txBox="1"/>
            <p:nvPr/>
          </p:nvSpPr>
          <p:spPr>
            <a:xfrm>
              <a:off x="855" y="2300"/>
              <a:ext cx="12810" cy="1592"/>
            </a:xfrm>
            <a:prstGeom prst="rect">
              <a:avLst/>
            </a:prstGeom>
            <a:noFill/>
          </p:spPr>
          <p:txBody>
            <a:bodyPr wrap="square" rtlCol="0">
              <a:spAutoFit/>
            </a:bodyPr>
            <a:p>
              <a:pPr fontAlgn="base"/>
              <a:r>
                <a:rPr lang="en-US" altLang="zh-CN"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sym typeface="+mn-ea"/>
                </a:rPr>
                <a:t>4.</a:t>
              </a:r>
              <a:r>
                <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sym typeface="+mn-ea"/>
                </a:rPr>
                <a:t>合理开发课程，优化教学资源</a:t>
              </a:r>
              <a:endParaRPr lang="zh-CN" altLang="en-US" sz="2000" strike="noStrike" noProof="1"/>
            </a:p>
            <a:p>
              <a:pPr fontAlgn="base"/>
              <a:endPar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endParaRPr>
            </a:p>
            <a:p>
              <a:pPr fontAlgn="base"/>
              <a:endPar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endParaRPr>
            </a:p>
          </p:txBody>
        </p:sp>
      </p:grpSp>
      <p:sp>
        <p:nvSpPr>
          <p:cNvPr id="100" name="文本框 99"/>
          <p:cNvSpPr txBox="1"/>
          <p:nvPr/>
        </p:nvSpPr>
        <p:spPr>
          <a:xfrm>
            <a:off x="311150" y="1003300"/>
            <a:ext cx="8207375" cy="1920240"/>
          </a:xfrm>
          <a:prstGeom prst="rect">
            <a:avLst/>
          </a:prstGeom>
          <a:noFill/>
          <a:ln w="9525">
            <a:noFill/>
          </a:ln>
        </p:spPr>
        <p:txBody>
          <a:bodyPr wrap="square">
            <a:spAutoFit/>
          </a:bodyPr>
          <a:p>
            <a:pPr marL="0" indent="355600" algn="l" fontAlgn="base"/>
            <a:r>
              <a:rPr lang="en-US" sz="2000" b="0" u="none" strike="noStrike" kern="0" noProof="0" dirty="0" smtClean="0">
                <a:ln>
                  <a:noFill/>
                </a:ln>
                <a:solidFill>
                  <a:schemeClr val="tx2"/>
                </a:solidFill>
                <a:effectLst>
                  <a:outerShdw blurRad="38100" dist="38100" dir="2700000" algn="tl">
                    <a:srgbClr val="000000"/>
                  </a:outerShdw>
                </a:effectLst>
                <a:uLnTx/>
                <a:uFillTx/>
                <a:latin typeface="宋体" panose="02010600030101010101" pitchFamily="2" charset="-122"/>
                <a:cs typeface="+mj-cs"/>
              </a:rPr>
              <a:t>学校在严格执行国家课程标准的同时，立足校情和学情，依据地域文化，开发了一部分校本课程。</a:t>
            </a:r>
            <a:endParaRPr lang="en-US" sz="2000" b="0" u="none" strike="noStrike" kern="0" noProof="0" dirty="0" smtClean="0">
              <a:ln>
                <a:noFill/>
              </a:ln>
              <a:solidFill>
                <a:schemeClr val="tx2"/>
              </a:solidFill>
              <a:effectLst>
                <a:outerShdw blurRad="38100" dist="38100" dir="2700000" algn="tl">
                  <a:srgbClr val="000000"/>
                </a:outerShdw>
              </a:effectLst>
              <a:uLnTx/>
              <a:uFillTx/>
              <a:latin typeface="宋体" panose="02010600030101010101" pitchFamily="2" charset="-122"/>
              <a:cs typeface="+mj-cs"/>
            </a:endParaRPr>
          </a:p>
          <a:p>
            <a:pPr marL="0" indent="355600" algn="l" fontAlgn="base"/>
            <a:r>
              <a:rPr lang="en-US" sz="2000" b="0" u="none" strike="noStrike" kern="0" noProof="0" dirty="0" smtClean="0">
                <a:ln>
                  <a:noFill/>
                </a:ln>
                <a:solidFill>
                  <a:schemeClr val="tx2"/>
                </a:solidFill>
                <a:effectLst>
                  <a:outerShdw blurRad="38100" dist="38100" dir="2700000" algn="tl">
                    <a:srgbClr val="000000"/>
                  </a:outerShdw>
                </a:effectLst>
                <a:uLnTx/>
                <a:uFillTx/>
                <a:latin typeface="宋体" panose="02010600030101010101" pitchFamily="2" charset="-122"/>
                <a:cs typeface="+mj-cs"/>
              </a:rPr>
              <a:t>一是充分利用好我们学校语文组与英语组共同开发的基于“忠孝文化”的《二十四孝双语阅读》、《二甲地区的民俗文化》、《余西古镇方言俗字俚语》等校本课程。学校每周开设一节校本课程，既提高了学生双语阅读能力，又对学生进行了传统文化教育。</a:t>
            </a:r>
            <a:endParaRPr lang="en-US" sz="2000" b="0" u="none" strike="noStrike" kern="0" noProof="0" dirty="0" smtClean="0">
              <a:ln>
                <a:noFill/>
              </a:ln>
              <a:solidFill>
                <a:schemeClr val="tx2"/>
              </a:solidFill>
              <a:effectLst>
                <a:outerShdw blurRad="38100" dist="38100" dir="2700000" algn="tl">
                  <a:srgbClr val="000000"/>
                </a:outerShdw>
              </a:effectLst>
              <a:uLnTx/>
              <a:uFillTx/>
              <a:latin typeface="宋体" panose="02010600030101010101" pitchFamily="2" charset="-122"/>
              <a:cs typeface="+mj-cs"/>
            </a:endParaRPr>
          </a:p>
        </p:txBody>
      </p:sp>
      <p:pic>
        <p:nvPicPr>
          <p:cNvPr id="19" name="图片 18" descr="部分语文教师忠孝园合影.JPG"/>
          <p:cNvPicPr>
            <a:picLocks noChangeAspect="1"/>
          </p:cNvPicPr>
          <p:nvPr/>
        </p:nvPicPr>
        <p:blipFill>
          <a:blip r:embed="rId1" cstate="print"/>
          <a:srcRect b="14685"/>
          <a:stretch>
            <a:fillRect/>
          </a:stretch>
        </p:blipFill>
        <p:spPr>
          <a:xfrm>
            <a:off x="310515" y="3141344"/>
            <a:ext cx="3720465" cy="2150219"/>
          </a:xfrm>
          <a:prstGeom prst="rect">
            <a:avLst/>
          </a:prstGeom>
          <a:effectLst>
            <a:outerShdw blurRad="76200" dist="12700" dir="2700000" sy="-23000" kx="-800400" algn="bl" rotWithShape="0">
              <a:prstClr val="black">
                <a:alpha val="20000"/>
              </a:prstClr>
            </a:outerShdw>
            <a:softEdge rad="127000"/>
          </a:effectLst>
        </p:spPr>
      </p:pic>
      <p:sp>
        <p:nvSpPr>
          <p:cNvPr id="20" name="Rectangle 2"/>
          <p:cNvSpPr>
            <a:spLocks noGrp="1" noChangeArrowheads="1"/>
          </p:cNvSpPr>
          <p:nvPr>
            <p:ph type="title"/>
          </p:nvPr>
        </p:nvSpPr>
        <p:spPr>
          <a:xfrm>
            <a:off x="741363" y="5443538"/>
            <a:ext cx="2771775" cy="1008063"/>
          </a:xfrm>
        </p:spPr>
        <p:txBody>
          <a:bodyPr vert="horz" wrap="square" lIns="91440" tIns="45720" rIns="91440" bIns="45720" numCol="1" anchor="ctr" anchorCtr="0" compatLnSpc="1"/>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j-lt"/>
                <a:ea typeface="华文行楷" panose="02010800040101010101" pitchFamily="2" charset="-122"/>
                <a:cs typeface="+mj-cs"/>
              </a:rPr>
              <a:t>      </a:t>
            </a:r>
            <a:r>
              <a:rPr kumimoji="0" lang="zh-CN" altLang="en-US" sz="1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j-cs"/>
              </a:rPr>
              <a:t>校本教材</a:t>
            </a:r>
            <a:r>
              <a:rPr kumimoji="0" lang="en-US" altLang="zh-CN" sz="1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j-cs"/>
              </a:rPr>
              <a:t>——</a:t>
            </a:r>
            <a:br>
              <a:rPr kumimoji="0" lang="zh-CN" altLang="en-US" sz="1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j-cs"/>
              </a:rPr>
            </a:br>
            <a:r>
              <a:rPr kumimoji="0" lang="zh-CN" altLang="en-US" sz="1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j-cs"/>
              </a:rPr>
              <a:t>    </a:t>
            </a:r>
            <a:r>
              <a:rPr kumimoji="0" lang="en-US" altLang="zh-CN" sz="1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j-cs"/>
              </a:rPr>
              <a:t>《</a:t>
            </a:r>
            <a:r>
              <a:rPr kumimoji="0" lang="zh-CN" altLang="en-US" sz="1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j-cs"/>
              </a:rPr>
              <a:t>二十四孝双语阅读</a:t>
            </a:r>
            <a:r>
              <a:rPr kumimoji="0" lang="en-US" altLang="zh-CN" sz="1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j-cs"/>
              </a:rPr>
              <a:t>》</a:t>
            </a:r>
            <a:endParaRPr kumimoji="0" lang="zh-CN" altLang="en-US" sz="1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j-cs"/>
            </a:endParaRPr>
          </a:p>
        </p:txBody>
      </p:sp>
      <p:pic>
        <p:nvPicPr>
          <p:cNvPr id="25607" name="Picture 2"/>
          <p:cNvPicPr>
            <a:picLocks noChangeAspect="1"/>
          </p:cNvPicPr>
          <p:nvPr/>
        </p:nvPicPr>
        <p:blipFill>
          <a:blip r:embed="rId2"/>
          <a:stretch>
            <a:fillRect/>
          </a:stretch>
        </p:blipFill>
        <p:spPr>
          <a:xfrm>
            <a:off x="4494213" y="2924175"/>
            <a:ext cx="2511425" cy="1614488"/>
          </a:xfrm>
          <a:prstGeom prst="rect">
            <a:avLst/>
          </a:prstGeom>
          <a:noFill/>
          <a:ln w="9525">
            <a:noFill/>
          </a:ln>
        </p:spPr>
      </p:pic>
      <p:sp>
        <p:nvSpPr>
          <p:cNvPr id="4" name="Rectangle 2"/>
          <p:cNvSpPr>
            <a:spLocks noGrp="1" noChangeArrowheads="1"/>
          </p:cNvSpPr>
          <p:nvPr/>
        </p:nvSpPr>
        <p:spPr>
          <a:xfrm>
            <a:off x="6642100" y="3055938"/>
            <a:ext cx="2338388" cy="746125"/>
          </a:xfrm>
          <a:prstGeom prst="rect">
            <a:avLst/>
          </a:prstGeom>
          <a:noFill/>
          <a:ln>
            <a:noFill/>
          </a:ln>
          <a:effec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j-lt"/>
                <a:ea typeface="华文行楷" panose="02010800040101010101" pitchFamily="2" charset="-122"/>
                <a:cs typeface="+mj-cs"/>
              </a:rPr>
              <a:t>     </a:t>
            </a:r>
            <a:r>
              <a:rPr kumimoji="0" lang="zh-CN" altLang="en-US" sz="1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j-cs"/>
              </a:rPr>
              <a:t> 校本教材</a:t>
            </a:r>
            <a:r>
              <a:rPr kumimoji="0" lang="en-US" altLang="zh-CN" sz="1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j-cs"/>
              </a:rPr>
              <a:t>——</a:t>
            </a:r>
            <a:br>
              <a:rPr kumimoji="0" lang="zh-CN" altLang="en-US" sz="1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j-cs"/>
              </a:rPr>
            </a:br>
            <a:r>
              <a:rPr kumimoji="0" lang="zh-CN" altLang="en-US" sz="1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j-cs"/>
              </a:rPr>
              <a:t>   </a:t>
            </a:r>
            <a:r>
              <a:rPr kumimoji="0" lang="en-US" altLang="zh-CN" sz="1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j-cs"/>
              </a:rPr>
              <a:t>《</a:t>
            </a:r>
            <a:r>
              <a:rPr kumimoji="0" lang="zh-CN" altLang="en-US" sz="1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j-cs"/>
              </a:rPr>
              <a:t>体育艺术</a:t>
            </a:r>
            <a:r>
              <a:rPr kumimoji="0" lang="en-US" altLang="zh-CN" sz="1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j-cs"/>
              </a:rPr>
              <a:t>2</a:t>
            </a:r>
            <a:r>
              <a:rPr kumimoji="0" lang="zh-CN" altLang="en-US" sz="1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j-cs"/>
              </a:rPr>
              <a:t>＋</a:t>
            </a:r>
            <a:r>
              <a:rPr kumimoji="0" lang="en-US" altLang="zh-CN" sz="1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j-cs"/>
              </a:rPr>
              <a:t>1》</a:t>
            </a:r>
            <a:endParaRPr kumimoji="0" lang="zh-CN" altLang="en-US" sz="1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j-cs"/>
            </a:endParaRPr>
          </a:p>
        </p:txBody>
      </p:sp>
      <p:pic>
        <p:nvPicPr>
          <p:cNvPr id="25609" name="图片 13" descr="5882b2b7d0a20cf4ef615a8974094b36adaf99f7"/>
          <p:cNvPicPr>
            <a:picLocks noChangeAspect="1"/>
          </p:cNvPicPr>
          <p:nvPr/>
        </p:nvPicPr>
        <p:blipFill>
          <a:blip r:embed="rId3"/>
          <a:stretch>
            <a:fillRect/>
          </a:stretch>
        </p:blipFill>
        <p:spPr>
          <a:xfrm>
            <a:off x="4560888" y="4826000"/>
            <a:ext cx="2378075" cy="1574800"/>
          </a:xfrm>
          <a:prstGeom prst="rect">
            <a:avLst/>
          </a:prstGeom>
          <a:noFill/>
          <a:ln w="9525">
            <a:noFill/>
          </a:ln>
        </p:spPr>
      </p:pic>
      <p:sp>
        <p:nvSpPr>
          <p:cNvPr id="7" name="文本框 6"/>
          <p:cNvSpPr txBox="1"/>
          <p:nvPr/>
        </p:nvSpPr>
        <p:spPr>
          <a:xfrm>
            <a:off x="6861175" y="5291138"/>
            <a:ext cx="2240280" cy="640080"/>
          </a:xfrm>
          <a:prstGeom prst="rect">
            <a:avLst/>
          </a:prstGeom>
          <a:noFill/>
        </p:spPr>
        <p:txBody>
          <a:bodyPr wrap="none" rtlCol="0" anchor="t">
            <a:spAutoFit/>
          </a:bodyPr>
          <a:p>
            <a:pPr fontAlgn="base"/>
            <a:r>
              <a:rPr lang="zh-CN" altLang="en-US" strike="noStrike" kern="0" noProof="0" dirty="0" smtClean="0">
                <a:ln>
                  <a:noFill/>
                </a:ln>
                <a:effectLst>
                  <a:outerShdw blurRad="38100" dist="38100" dir="2700000" algn="tl">
                    <a:srgbClr val="000000"/>
                  </a:outerShdw>
                </a:effectLst>
                <a:uLnTx/>
                <a:uFillTx/>
                <a:latin typeface="宋体" panose="02010600030101010101" pitchFamily="2" charset="-122"/>
                <a:cs typeface="+mj-cs"/>
                <a:sym typeface="+mn-ea"/>
              </a:rPr>
              <a:t>校本教材</a:t>
            </a:r>
            <a:r>
              <a:rPr lang="en-US" altLang="zh-CN" strike="noStrike" kern="0" noProof="0" dirty="0" smtClean="0">
                <a:ln>
                  <a:noFill/>
                </a:ln>
                <a:effectLst>
                  <a:outerShdw blurRad="38100" dist="38100" dir="2700000" algn="tl">
                    <a:srgbClr val="000000"/>
                  </a:outerShdw>
                </a:effectLst>
                <a:uLnTx/>
                <a:uFillTx/>
                <a:latin typeface="宋体" panose="02010600030101010101" pitchFamily="2" charset="-122"/>
                <a:cs typeface="+mj-cs"/>
                <a:sym typeface="+mn-ea"/>
              </a:rPr>
              <a:t>——</a:t>
            </a:r>
            <a:br>
              <a:rPr lang="zh-CN" altLang="en-US" kern="0" noProof="0" dirty="0" smtClean="0">
                <a:ln>
                  <a:noFill/>
                </a:ln>
                <a:effectLst>
                  <a:outerShdw blurRad="38100" dist="38100" dir="2700000" algn="tl">
                    <a:srgbClr val="000000"/>
                  </a:outerShdw>
                </a:effectLst>
                <a:uLnTx/>
                <a:uFillTx/>
                <a:latin typeface="宋体" panose="02010600030101010101" pitchFamily="2" charset="-122"/>
                <a:cs typeface="+mj-cs"/>
                <a:sym typeface="+mn-ea"/>
              </a:rPr>
            </a:br>
            <a:r>
              <a:rPr lang="zh-CN" altLang="en-US" strike="noStrike" kern="0" noProof="0" dirty="0" smtClean="0">
                <a:ln>
                  <a:noFill/>
                </a:ln>
                <a:effectLst>
                  <a:outerShdw blurRad="38100" dist="38100" dir="2700000" algn="tl">
                    <a:srgbClr val="000000"/>
                  </a:outerShdw>
                </a:effectLst>
                <a:uLnTx/>
                <a:uFillTx/>
                <a:latin typeface="宋体" panose="02010600030101010101" pitchFamily="2" charset="-122"/>
                <a:cs typeface="+mj-cs"/>
                <a:sym typeface="+mn-ea"/>
              </a:rPr>
              <a:t>  </a:t>
            </a:r>
            <a:r>
              <a:rPr lang="en-US" altLang="zh-CN" strike="noStrike" kern="0" noProof="0" dirty="0" smtClean="0">
                <a:ln>
                  <a:noFill/>
                </a:ln>
                <a:effectLst>
                  <a:outerShdw blurRad="38100" dist="38100" dir="2700000" algn="tl">
                    <a:srgbClr val="000000"/>
                  </a:outerShdw>
                </a:effectLst>
                <a:uLnTx/>
                <a:uFillTx/>
                <a:latin typeface="宋体" panose="02010600030101010101" pitchFamily="2" charset="-122"/>
                <a:cs typeface="+mj-cs"/>
                <a:sym typeface="+mn-ea"/>
              </a:rPr>
              <a:t>《</a:t>
            </a:r>
            <a:r>
              <a:rPr lang="zh-CN" altLang="en-US" strike="noStrike" kern="0" noProof="0" dirty="0" smtClean="0">
                <a:ln>
                  <a:noFill/>
                </a:ln>
                <a:effectLst>
                  <a:outerShdw blurRad="38100" dist="38100" dir="2700000" algn="tl">
                    <a:srgbClr val="000000"/>
                  </a:outerShdw>
                </a:effectLst>
                <a:uLnTx/>
                <a:uFillTx/>
                <a:latin typeface="宋体" panose="02010600030101010101" pitchFamily="2" charset="-122"/>
                <a:cs typeface="+mj-cs"/>
                <a:sym typeface="+mn-ea"/>
              </a:rPr>
              <a:t>余西古镇方言</a:t>
            </a:r>
            <a:r>
              <a:rPr lang="en-US" altLang="zh-CN" strike="noStrike" kern="0" noProof="0" dirty="0" smtClean="0">
                <a:ln>
                  <a:noFill/>
                </a:ln>
                <a:effectLst>
                  <a:outerShdw blurRad="38100" dist="38100" dir="2700000" algn="tl">
                    <a:srgbClr val="000000"/>
                  </a:outerShdw>
                </a:effectLst>
                <a:uLnTx/>
                <a:uFillTx/>
                <a:latin typeface="宋体" panose="02010600030101010101" pitchFamily="2" charset="-122"/>
                <a:cs typeface="+mj-cs"/>
                <a:sym typeface="+mn-ea"/>
              </a:rPr>
              <a:t>》</a:t>
            </a:r>
            <a:endParaRPr lang="zh-CN" altLang="en-US" strike="noStrike" noProof="1">
              <a:latin typeface="宋体" panose="02010600030101010101" pitchFamily="2"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311150" y="933450"/>
            <a:ext cx="8569960" cy="1920240"/>
          </a:xfrm>
          <a:prstGeom prst="rect">
            <a:avLst/>
          </a:prstGeom>
          <a:noFill/>
          <a:ln w="9525">
            <a:noFill/>
          </a:ln>
        </p:spPr>
        <p:txBody>
          <a:bodyPr wrap="square">
            <a:spAutoFit/>
          </a:bodyPr>
          <a:p>
            <a:pPr marL="0" indent="0" algn="l" fontAlgn="base"/>
            <a:r>
              <a:rPr lang="en-US" sz="2000" b="0" u="none" strike="noStrike" kern="0" noProof="0" dirty="0" smtClean="0">
                <a:ln>
                  <a:noFill/>
                </a:ln>
                <a:solidFill>
                  <a:schemeClr val="tx2"/>
                </a:solidFill>
                <a:effectLst>
                  <a:outerShdw blurRad="38100" dist="38100" dir="2700000" algn="tl">
                    <a:srgbClr val="000000"/>
                  </a:outerShdw>
                </a:effectLst>
                <a:uLnTx/>
                <a:uFillTx/>
                <a:latin typeface="宋体" panose="02010600030101010101" pitchFamily="2" charset="-122"/>
                <a:cs typeface="+mj-cs"/>
              </a:rPr>
              <a:t>   </a:t>
            </a:r>
            <a:r>
              <a:rPr lang="zh-CN" altLang="en-US" sz="2000" b="0" u="none" strike="noStrike" kern="0" noProof="0" dirty="0" smtClean="0">
                <a:ln>
                  <a:noFill/>
                </a:ln>
                <a:solidFill>
                  <a:schemeClr val="tx2"/>
                </a:solidFill>
                <a:effectLst>
                  <a:outerShdw blurRad="38100" dist="38100" dir="2700000" algn="tl">
                    <a:srgbClr val="000000"/>
                  </a:outerShdw>
                </a:effectLst>
                <a:uLnTx/>
                <a:uFillTx/>
                <a:latin typeface="宋体" panose="02010600030101010101" pitchFamily="2" charset="-122"/>
                <a:cs typeface="+mj-cs"/>
              </a:rPr>
              <a:t>二</a:t>
            </a:r>
            <a:r>
              <a:rPr lang="en-US" sz="2000" b="0" u="none" strike="noStrike" kern="0" noProof="0" dirty="0" smtClean="0">
                <a:ln>
                  <a:noFill/>
                </a:ln>
                <a:solidFill>
                  <a:schemeClr val="tx2"/>
                </a:solidFill>
                <a:effectLst>
                  <a:outerShdw blurRad="38100" dist="38100" dir="2700000" algn="tl">
                    <a:srgbClr val="000000"/>
                  </a:outerShdw>
                </a:effectLst>
                <a:uLnTx/>
                <a:uFillTx/>
                <a:latin typeface="宋体" panose="02010600030101010101" pitchFamily="2" charset="-122"/>
                <a:cs typeface="+mj-cs"/>
              </a:rPr>
              <a:t>是语文“三学模式”学教案资源库建设。我们组织教师分课时汇编了苏教版语文学教案，引导语文课堂教学以“学”为中心，以学生“悟”学为导向，供语文教师根据需要选用，让学生对重要知识点的形成借助“预学案”完成课前自学。而教师通过批改预学案，将学生在预习中所暴露出的问题整理出来，适当调整教案，有针对性的进行课堂教学。预学案的应用，给了学生走路的拐杖，给了老师反馈的镜子，有效提高了课堂效率</a:t>
            </a:r>
            <a:r>
              <a:rPr lang="zh-CN" sz="2000" b="0" u="none" strike="noStrike" kern="0" noProof="0" dirty="0" smtClean="0">
                <a:ln>
                  <a:noFill/>
                </a:ln>
                <a:solidFill>
                  <a:schemeClr val="tx2"/>
                </a:solidFill>
                <a:effectLst>
                  <a:outerShdw blurRad="38100" dist="38100" dir="2700000" algn="tl">
                    <a:srgbClr val="000000"/>
                  </a:outerShdw>
                </a:effectLst>
                <a:uLnTx/>
                <a:uFillTx/>
                <a:latin typeface="宋体" panose="02010600030101010101" pitchFamily="2" charset="-122"/>
                <a:cs typeface="+mj-cs"/>
              </a:rPr>
              <a:t>。</a:t>
            </a:r>
            <a:endParaRPr lang="zh-CN" sz="2000" b="0" u="none" strike="noStrike" kern="0" noProof="0" dirty="0" smtClean="0">
              <a:ln>
                <a:noFill/>
              </a:ln>
              <a:solidFill>
                <a:schemeClr val="tx2"/>
              </a:solidFill>
              <a:effectLst>
                <a:outerShdw blurRad="38100" dist="38100" dir="2700000" algn="tl">
                  <a:srgbClr val="000000"/>
                </a:outerShdw>
              </a:effectLst>
              <a:uLnTx/>
              <a:uFillTx/>
              <a:latin typeface="宋体" panose="02010600030101010101" pitchFamily="2" charset="-122"/>
              <a:cs typeface="+mj-cs"/>
            </a:endParaRPr>
          </a:p>
        </p:txBody>
      </p:sp>
      <p:grpSp>
        <p:nvGrpSpPr>
          <p:cNvPr id="26626" name="组合 1"/>
          <p:cNvGrpSpPr/>
          <p:nvPr/>
        </p:nvGrpSpPr>
        <p:grpSpPr>
          <a:xfrm>
            <a:off x="309563" y="228600"/>
            <a:ext cx="8208962" cy="1057275"/>
            <a:chOff x="737" y="2225"/>
            <a:chExt cx="12928" cy="1667"/>
          </a:xfrm>
        </p:grpSpPr>
        <p:sp>
          <p:nvSpPr>
            <p:cNvPr id="6" name="圆角矩形 5"/>
            <p:cNvSpPr/>
            <p:nvPr/>
          </p:nvSpPr>
          <p:spPr>
            <a:xfrm>
              <a:off x="737" y="2225"/>
              <a:ext cx="12925" cy="8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文本框 8"/>
            <p:cNvSpPr txBox="1"/>
            <p:nvPr/>
          </p:nvSpPr>
          <p:spPr>
            <a:xfrm>
              <a:off x="855" y="2300"/>
              <a:ext cx="12810" cy="1592"/>
            </a:xfrm>
            <a:prstGeom prst="rect">
              <a:avLst/>
            </a:prstGeom>
            <a:noFill/>
          </p:spPr>
          <p:txBody>
            <a:bodyPr wrap="square" rtlCol="0">
              <a:spAutoFit/>
            </a:bodyPr>
            <a:p>
              <a:pPr fontAlgn="base"/>
              <a:r>
                <a:rPr lang="en-US" altLang="zh-CN"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sym typeface="+mn-ea"/>
                </a:rPr>
                <a:t>4.</a:t>
              </a:r>
              <a:r>
                <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sym typeface="+mn-ea"/>
                </a:rPr>
                <a:t>合理开发课程，优化教学资源</a:t>
              </a:r>
              <a:endParaRPr lang="zh-CN" altLang="en-US" sz="2000" strike="noStrike" noProof="1"/>
            </a:p>
            <a:p>
              <a:pPr fontAlgn="base"/>
              <a:endPar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endParaRPr>
            </a:p>
            <a:p>
              <a:pPr fontAlgn="base"/>
              <a:r>
                <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rPr>
                <a:t> </a:t>
              </a:r>
              <a:endPar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endParaRPr>
            </a:p>
          </p:txBody>
        </p:sp>
      </p:grpSp>
      <p:pic>
        <p:nvPicPr>
          <p:cNvPr id="26629" name="图片 3" descr="QQ图片20170104013939"/>
          <p:cNvPicPr>
            <a:picLocks noChangeAspect="1"/>
          </p:cNvPicPr>
          <p:nvPr/>
        </p:nvPicPr>
        <p:blipFill>
          <a:blip r:embed="rId1"/>
          <a:srcRect l="30186" t="11572" r="30725" b="-2673"/>
          <a:stretch>
            <a:fillRect/>
          </a:stretch>
        </p:blipFill>
        <p:spPr>
          <a:xfrm>
            <a:off x="4914900" y="3638550"/>
            <a:ext cx="3000375" cy="1839913"/>
          </a:xfrm>
          <a:prstGeom prst="rect">
            <a:avLst/>
          </a:prstGeom>
          <a:noFill/>
          <a:ln w="9525">
            <a:noFill/>
          </a:ln>
        </p:spPr>
      </p:pic>
      <p:sp>
        <p:nvSpPr>
          <p:cNvPr id="11" name="文本框 10"/>
          <p:cNvSpPr txBox="1"/>
          <p:nvPr/>
        </p:nvSpPr>
        <p:spPr>
          <a:xfrm>
            <a:off x="1279525" y="6175375"/>
            <a:ext cx="1685925" cy="365760"/>
          </a:xfrm>
          <a:prstGeom prst="rect">
            <a:avLst/>
          </a:prstGeom>
          <a:noFill/>
        </p:spPr>
        <p:txBody>
          <a:bodyPr wrap="square" rtlCol="0">
            <a:spAutoFit/>
          </a:bodyPr>
          <a:p>
            <a:pPr fontAlgn="base"/>
            <a:r>
              <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rPr>
              <a:t>校本行动作品</a:t>
            </a:r>
            <a:endPar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endParaRPr>
          </a:p>
        </p:txBody>
      </p:sp>
      <p:sp>
        <p:nvSpPr>
          <p:cNvPr id="5" name="文本框 4"/>
          <p:cNvSpPr txBox="1"/>
          <p:nvPr/>
        </p:nvSpPr>
        <p:spPr>
          <a:xfrm>
            <a:off x="5426075" y="5840413"/>
            <a:ext cx="2043113" cy="365760"/>
          </a:xfrm>
          <a:prstGeom prst="rect">
            <a:avLst/>
          </a:prstGeom>
          <a:noFill/>
        </p:spPr>
        <p:txBody>
          <a:bodyPr wrap="square" rtlCol="0">
            <a:spAutoFit/>
          </a:bodyPr>
          <a:p>
            <a:pPr fontAlgn="base"/>
            <a:r>
              <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rPr>
              <a:t>语文导学案目录</a:t>
            </a:r>
            <a:endPar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endParaRPr>
          </a:p>
        </p:txBody>
      </p:sp>
      <p:graphicFrame>
        <p:nvGraphicFramePr>
          <p:cNvPr id="26632" name="对象 5123">
            <a:hlinkClick r:id="rId2" action="ppaction://hlinkfile"/>
          </p:cNvPr>
          <p:cNvGraphicFramePr/>
          <p:nvPr/>
        </p:nvGraphicFramePr>
        <p:xfrm>
          <a:off x="1051243" y="3140710"/>
          <a:ext cx="1782762" cy="3067050"/>
        </p:xfrm>
        <a:graphic>
          <a:graphicData uri="http://schemas.openxmlformats.org/presentationml/2006/ole">
            <mc:AlternateContent xmlns:mc="http://schemas.openxmlformats.org/markup-compatibility/2006">
              <mc:Choice xmlns:v="urn:schemas-microsoft-com:vml" Requires="v">
                <p:oleObj spid="_x0000_s3076" name="" r:id="rId3" imgW="5280025" imgH="8697595" progId="Word.Document.8">
                  <p:embed/>
                </p:oleObj>
              </mc:Choice>
              <mc:Fallback>
                <p:oleObj name="" r:id="rId3" imgW="5280025" imgH="8697595" progId="Word.Document.8">
                  <p:embed/>
                  <p:pic>
                    <p:nvPicPr>
                      <p:cNvPr id="0" name="图片 3075"/>
                      <p:cNvPicPr/>
                      <p:nvPr/>
                    </p:nvPicPr>
                    <p:blipFill>
                      <a:blip r:embed="rId4"/>
                      <a:stretch>
                        <a:fillRect/>
                      </a:stretch>
                    </p:blipFill>
                    <p:spPr>
                      <a:xfrm>
                        <a:off x="1051243" y="3140710"/>
                        <a:ext cx="1782762" cy="3067050"/>
                      </a:xfrm>
                      <a:prstGeom prst="rect">
                        <a:avLst/>
                      </a:prstGeom>
                      <a:noFill/>
                      <a:ln w="38100">
                        <a:noFill/>
                        <a:miter/>
                      </a:ln>
                    </p:spPr>
                  </p:pic>
                </p:oleObj>
              </mc:Fallback>
            </mc:AlternateContent>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7649" name="组合 1"/>
          <p:cNvGrpSpPr/>
          <p:nvPr/>
        </p:nvGrpSpPr>
        <p:grpSpPr>
          <a:xfrm>
            <a:off x="309563" y="228600"/>
            <a:ext cx="8208962" cy="1057275"/>
            <a:chOff x="737" y="2225"/>
            <a:chExt cx="12928" cy="1667"/>
          </a:xfrm>
        </p:grpSpPr>
        <p:sp>
          <p:nvSpPr>
            <p:cNvPr id="6" name="圆角矩形 5"/>
            <p:cNvSpPr/>
            <p:nvPr/>
          </p:nvSpPr>
          <p:spPr>
            <a:xfrm>
              <a:off x="737" y="2225"/>
              <a:ext cx="12925" cy="8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文本框 8"/>
            <p:cNvSpPr txBox="1"/>
            <p:nvPr/>
          </p:nvSpPr>
          <p:spPr>
            <a:xfrm>
              <a:off x="855" y="2300"/>
              <a:ext cx="12810" cy="1592"/>
            </a:xfrm>
            <a:prstGeom prst="rect">
              <a:avLst/>
            </a:prstGeom>
            <a:noFill/>
          </p:spPr>
          <p:txBody>
            <a:bodyPr wrap="square" rtlCol="0">
              <a:spAutoFit/>
            </a:bodyPr>
            <a:p>
              <a:pPr fontAlgn="base"/>
              <a:r>
                <a:rPr lang="en-US" altLang="zh-CN"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sym typeface="+mn-ea"/>
                </a:rPr>
                <a:t>4.</a:t>
              </a:r>
              <a:r>
                <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sym typeface="+mn-ea"/>
                </a:rPr>
                <a:t>合理开发课程，优化教学资源</a:t>
              </a:r>
              <a:endParaRPr lang="zh-CN" altLang="en-US" sz="2000" strike="noStrike" noProof="1"/>
            </a:p>
            <a:p>
              <a:pPr fontAlgn="base"/>
              <a:endPar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endParaRPr>
            </a:p>
            <a:p>
              <a:pPr fontAlgn="base"/>
              <a:r>
                <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rPr>
                <a:t> </a:t>
              </a:r>
              <a:endPar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endParaRPr>
            </a:p>
          </p:txBody>
        </p:sp>
      </p:grpSp>
      <p:sp>
        <p:nvSpPr>
          <p:cNvPr id="100" name="文本框 99"/>
          <p:cNvSpPr txBox="1"/>
          <p:nvPr/>
        </p:nvSpPr>
        <p:spPr>
          <a:xfrm>
            <a:off x="311150" y="1087438"/>
            <a:ext cx="8132763" cy="1005840"/>
          </a:xfrm>
          <a:prstGeom prst="rect">
            <a:avLst/>
          </a:prstGeom>
          <a:noFill/>
          <a:ln w="9525">
            <a:noFill/>
          </a:ln>
        </p:spPr>
        <p:txBody>
          <a:bodyPr wrap="square">
            <a:spAutoFit/>
          </a:bodyPr>
          <a:p>
            <a:pPr marL="0" indent="0" algn="l" fontAlgn="base"/>
            <a:r>
              <a:rPr lang="en-US" sz="2000" b="0" u="none"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rPr>
              <a:t>      </a:t>
            </a:r>
            <a:r>
              <a:rPr lang="en-US" sz="2000" b="0" u="none" strike="noStrike" kern="0" noProof="0" dirty="0" smtClean="0">
                <a:ln>
                  <a:noFill/>
                </a:ln>
                <a:solidFill>
                  <a:schemeClr val="tx2"/>
                </a:solidFill>
                <a:effectLst>
                  <a:outerShdw blurRad="38100" dist="38100" dir="2700000" algn="tl">
                    <a:srgbClr val="000000"/>
                  </a:outerShdw>
                </a:effectLst>
                <a:uLnTx/>
                <a:uFillTx/>
                <a:latin typeface="宋体" panose="02010600030101010101" pitchFamily="2" charset="-122"/>
                <a:cs typeface="+mj-cs"/>
              </a:rPr>
              <a:t>学校还依托校园网站开辟了“语文资源网”，将导学案等资料上传，为语文老师、学生开展网络教与学的实践提供更为优质广阔的交流空间，为学生自主学习提供更为丰富的资源。</a:t>
            </a:r>
            <a:endParaRPr lang="en-US" sz="2000" b="0" u="none" strike="noStrike" kern="0" noProof="0" dirty="0" smtClean="0">
              <a:ln>
                <a:noFill/>
              </a:ln>
              <a:solidFill>
                <a:schemeClr val="tx2"/>
              </a:solidFill>
              <a:effectLst>
                <a:outerShdw blurRad="38100" dist="38100" dir="2700000" algn="tl">
                  <a:srgbClr val="000000"/>
                </a:outerShdw>
              </a:effectLst>
              <a:uLnTx/>
              <a:uFillTx/>
              <a:latin typeface="宋体" panose="02010600030101010101" pitchFamily="2" charset="-122"/>
              <a:cs typeface="+mj-cs"/>
            </a:endParaRPr>
          </a:p>
        </p:txBody>
      </p:sp>
      <p:pic>
        <p:nvPicPr>
          <p:cNvPr id="27653" name="图片 3" descr="QQ图片20170104014417"/>
          <p:cNvPicPr>
            <a:picLocks noChangeAspect="1"/>
          </p:cNvPicPr>
          <p:nvPr/>
        </p:nvPicPr>
        <p:blipFill>
          <a:blip r:embed="rId1"/>
          <a:stretch>
            <a:fillRect/>
          </a:stretch>
        </p:blipFill>
        <p:spPr>
          <a:xfrm>
            <a:off x="4789488" y="2446338"/>
            <a:ext cx="3817937" cy="2573337"/>
          </a:xfrm>
          <a:prstGeom prst="rect">
            <a:avLst/>
          </a:prstGeom>
          <a:noFill/>
          <a:ln w="9525">
            <a:noFill/>
          </a:ln>
        </p:spPr>
      </p:pic>
      <p:sp>
        <p:nvSpPr>
          <p:cNvPr id="5" name="文本框 4"/>
          <p:cNvSpPr txBox="1"/>
          <p:nvPr/>
        </p:nvSpPr>
        <p:spPr>
          <a:xfrm>
            <a:off x="5100320" y="5298440"/>
            <a:ext cx="2682875" cy="640080"/>
          </a:xfrm>
          <a:prstGeom prst="rect">
            <a:avLst/>
          </a:prstGeom>
          <a:noFill/>
        </p:spPr>
        <p:txBody>
          <a:bodyPr wrap="square" rtlCol="0">
            <a:spAutoFit/>
          </a:bodyPr>
          <a:p>
            <a:pPr fontAlgn="base"/>
            <a:r>
              <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rPr>
              <a:t>学校网站建立教育资源库，提供丰富资源</a:t>
            </a:r>
            <a:endPar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endParaRPr>
          </a:p>
        </p:txBody>
      </p:sp>
      <p:pic>
        <p:nvPicPr>
          <p:cNvPr id="27655" name="图片 1" descr="1"/>
          <p:cNvPicPr>
            <a:picLocks noChangeAspect="1"/>
          </p:cNvPicPr>
          <p:nvPr/>
        </p:nvPicPr>
        <p:blipFill>
          <a:blip r:embed="rId2"/>
          <a:stretch>
            <a:fillRect/>
          </a:stretch>
        </p:blipFill>
        <p:spPr>
          <a:xfrm>
            <a:off x="504825" y="2447925"/>
            <a:ext cx="3622675" cy="2540000"/>
          </a:xfrm>
          <a:prstGeom prst="rect">
            <a:avLst/>
          </a:prstGeom>
          <a:noFill/>
          <a:ln w="9525">
            <a:noFill/>
          </a:ln>
        </p:spPr>
      </p:pic>
      <p:sp>
        <p:nvSpPr>
          <p:cNvPr id="3" name="文本框 2"/>
          <p:cNvSpPr txBox="1"/>
          <p:nvPr/>
        </p:nvSpPr>
        <p:spPr>
          <a:xfrm>
            <a:off x="952500" y="5298440"/>
            <a:ext cx="2438400" cy="640080"/>
          </a:xfrm>
          <a:prstGeom prst="rect">
            <a:avLst/>
          </a:prstGeom>
          <a:noFill/>
        </p:spPr>
        <p:txBody>
          <a:bodyPr wrap="square" rtlCol="0">
            <a:spAutoFit/>
          </a:bodyPr>
          <a:p>
            <a:pPr fontAlgn="base"/>
            <a:r>
              <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rPr>
              <a:t>语文资源网为教师提供更广阔的交流空间</a:t>
            </a:r>
            <a:endPar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8673" name="组合 1"/>
          <p:cNvGrpSpPr/>
          <p:nvPr/>
        </p:nvGrpSpPr>
        <p:grpSpPr>
          <a:xfrm>
            <a:off x="309563" y="228600"/>
            <a:ext cx="8208962" cy="1362075"/>
            <a:chOff x="737" y="2225"/>
            <a:chExt cx="12928" cy="2148"/>
          </a:xfrm>
        </p:grpSpPr>
        <p:sp>
          <p:nvSpPr>
            <p:cNvPr id="6" name="圆角矩形 5"/>
            <p:cNvSpPr/>
            <p:nvPr/>
          </p:nvSpPr>
          <p:spPr>
            <a:xfrm>
              <a:off x="737" y="2225"/>
              <a:ext cx="12925" cy="8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文本框 8"/>
            <p:cNvSpPr txBox="1"/>
            <p:nvPr/>
          </p:nvSpPr>
          <p:spPr>
            <a:xfrm>
              <a:off x="855" y="2300"/>
              <a:ext cx="12810" cy="2073"/>
            </a:xfrm>
            <a:prstGeom prst="rect">
              <a:avLst/>
            </a:prstGeom>
            <a:noFill/>
          </p:spPr>
          <p:txBody>
            <a:bodyPr wrap="square" rtlCol="0">
              <a:spAutoFit/>
            </a:bodyPr>
            <a:p>
              <a:pPr fontAlgn="base"/>
              <a:r>
                <a:rPr lang="en-US" altLang="zh-CN"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sym typeface="+mn-ea"/>
                </a:rPr>
                <a:t>5.</a:t>
              </a:r>
              <a:r>
                <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sym typeface="+mn-ea"/>
                </a:rPr>
                <a:t>开展多彩活动，在实践中提升</a:t>
              </a:r>
              <a:endPar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endParaRPr>
            </a:p>
            <a:p>
              <a:pPr fontAlgn="base"/>
              <a:endParaRPr lang="zh-CN" altLang="en-US" sz="2000" strike="noStrike" noProof="1"/>
            </a:p>
            <a:p>
              <a:pPr fontAlgn="base"/>
              <a:endPar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endParaRPr>
            </a:p>
            <a:p>
              <a:pPr fontAlgn="base"/>
              <a:r>
                <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rPr>
                <a:t> </a:t>
              </a:r>
              <a:endPar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endParaRPr>
            </a:p>
          </p:txBody>
        </p:sp>
      </p:grpSp>
      <p:sp>
        <p:nvSpPr>
          <p:cNvPr id="100" name="文本框 99"/>
          <p:cNvSpPr txBox="1"/>
          <p:nvPr/>
        </p:nvSpPr>
        <p:spPr>
          <a:xfrm>
            <a:off x="425450" y="885825"/>
            <a:ext cx="8053388" cy="701040"/>
          </a:xfrm>
          <a:prstGeom prst="rect">
            <a:avLst/>
          </a:prstGeom>
          <a:noFill/>
          <a:ln w="9525">
            <a:noFill/>
          </a:ln>
        </p:spPr>
        <p:txBody>
          <a:bodyPr wrap="square">
            <a:spAutoFit/>
          </a:bodyPr>
          <a:p>
            <a:pPr marL="0" indent="0" algn="l" fontAlgn="base"/>
            <a:r>
              <a:rPr lang="en-US" sz="2000" b="0" u="none" strike="noStrike" kern="0" noProof="0" dirty="0" smtClean="0">
                <a:ln>
                  <a:noFill/>
                </a:ln>
                <a:solidFill>
                  <a:schemeClr val="tx2"/>
                </a:solidFill>
                <a:effectLst>
                  <a:outerShdw blurRad="38100" dist="38100" dir="2700000" algn="tl">
                    <a:srgbClr val="000000"/>
                  </a:outerShdw>
                </a:effectLst>
                <a:uLnTx/>
                <a:uFillTx/>
                <a:latin typeface="宋体" panose="02010600030101010101" pitchFamily="2" charset="-122"/>
                <a:cs typeface="+mj-cs"/>
              </a:rPr>
              <a:t>    学校每学期都会有计划有组织地开展各年级的语文学科活动，把竞赛作为激发学生学习兴趣、提升学生思维的切入口。</a:t>
            </a:r>
            <a:endParaRPr lang="en-US" sz="2000" strike="noStrike" kern="0" noProof="0" dirty="0" smtClean="0">
              <a:ln>
                <a:noFill/>
              </a:ln>
              <a:solidFill>
                <a:schemeClr val="tx2"/>
              </a:solidFill>
              <a:effectLst>
                <a:outerShdw blurRad="38100" dist="38100" dir="2700000" algn="tl">
                  <a:srgbClr val="000000"/>
                </a:outerShdw>
              </a:effectLst>
              <a:uLnTx/>
              <a:uFillTx/>
              <a:latin typeface="宋体" panose="02010600030101010101" pitchFamily="2" charset="-122"/>
              <a:cs typeface="+mj-cs"/>
            </a:endParaRPr>
          </a:p>
        </p:txBody>
      </p:sp>
      <p:pic>
        <p:nvPicPr>
          <p:cNvPr id="28679" name="图片 3" descr="11"/>
          <p:cNvPicPr>
            <a:picLocks noChangeAspect="1"/>
          </p:cNvPicPr>
          <p:nvPr/>
        </p:nvPicPr>
        <p:blipFill>
          <a:blip r:embed="rId1"/>
          <a:srcRect l="7771" r="15814" b="30695"/>
          <a:stretch>
            <a:fillRect/>
          </a:stretch>
        </p:blipFill>
        <p:spPr>
          <a:xfrm rot="10800000">
            <a:off x="384175" y="1814513"/>
            <a:ext cx="4327525" cy="2208212"/>
          </a:xfrm>
          <a:prstGeom prst="rect">
            <a:avLst/>
          </a:prstGeom>
          <a:noFill/>
          <a:ln w="9525">
            <a:noFill/>
          </a:ln>
        </p:spPr>
      </p:pic>
      <p:pic>
        <p:nvPicPr>
          <p:cNvPr id="28680" name="图片 4" descr="IMG_0528"/>
          <p:cNvPicPr>
            <a:picLocks noChangeAspect="1"/>
          </p:cNvPicPr>
          <p:nvPr/>
        </p:nvPicPr>
        <p:blipFill>
          <a:blip r:embed="rId2"/>
          <a:srcRect l="7112" t="-20828" r="5261" b="24471"/>
          <a:stretch>
            <a:fillRect/>
          </a:stretch>
        </p:blipFill>
        <p:spPr>
          <a:xfrm>
            <a:off x="384175" y="3400425"/>
            <a:ext cx="4327525" cy="3116263"/>
          </a:xfrm>
          <a:prstGeom prst="rect">
            <a:avLst/>
          </a:prstGeom>
          <a:noFill/>
          <a:ln w="9525">
            <a:noFill/>
          </a:ln>
        </p:spPr>
      </p:pic>
      <p:sp>
        <p:nvSpPr>
          <p:cNvPr id="27656" name="文本框 4"/>
          <p:cNvSpPr txBox="1"/>
          <p:nvPr/>
        </p:nvSpPr>
        <p:spPr>
          <a:xfrm>
            <a:off x="4841875" y="2184400"/>
            <a:ext cx="457200" cy="3767138"/>
          </a:xfrm>
          <a:prstGeom prst="rect">
            <a:avLst/>
          </a:prstGeom>
          <a:noFill/>
          <a:ln w="9525">
            <a:noFill/>
          </a:ln>
        </p:spPr>
        <p:txBody>
          <a:bodyPr vert="eaVert" wrap="square" anchor="t">
            <a:spAutoFit/>
          </a:bodyPr>
          <a:p>
            <a:pPr lvl="0" indent="0" fontAlgn="base"/>
            <a:r>
              <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rPr>
              <a:t>各级各类语文学科培训及获奖证书</a:t>
            </a:r>
            <a:endPar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endParaRPr>
          </a:p>
        </p:txBody>
      </p:sp>
      <p:pic>
        <p:nvPicPr>
          <p:cNvPr id="2" name="图片 1" descr="qwqw"/>
          <p:cNvPicPr>
            <a:picLocks noChangeAspect="1"/>
          </p:cNvPicPr>
          <p:nvPr/>
        </p:nvPicPr>
        <p:blipFill>
          <a:blip r:embed="rId3"/>
          <a:srcRect l="10631" t="14476" r="7593" b="13485"/>
          <a:stretch>
            <a:fillRect/>
          </a:stretch>
        </p:blipFill>
        <p:spPr>
          <a:xfrm rot="16200000">
            <a:off x="5977255" y="1379855"/>
            <a:ext cx="2272665" cy="3141980"/>
          </a:xfrm>
          <a:prstGeom prst="rect">
            <a:avLst/>
          </a:prstGeom>
        </p:spPr>
      </p:pic>
      <p:pic>
        <p:nvPicPr>
          <p:cNvPr id="3" name="图片 2" descr="qqqwww"/>
          <p:cNvPicPr>
            <a:picLocks noChangeAspect="1"/>
          </p:cNvPicPr>
          <p:nvPr/>
        </p:nvPicPr>
        <p:blipFill>
          <a:blip r:embed="rId4"/>
          <a:srcRect l="21989" t="17180" r="18529" b="10396"/>
          <a:stretch>
            <a:fillRect/>
          </a:stretch>
        </p:blipFill>
        <p:spPr>
          <a:xfrm rot="10800000">
            <a:off x="5542915" y="4087495"/>
            <a:ext cx="3141345" cy="232727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9697" name="组合 1"/>
          <p:cNvGrpSpPr/>
          <p:nvPr/>
        </p:nvGrpSpPr>
        <p:grpSpPr>
          <a:xfrm>
            <a:off x="309563" y="228600"/>
            <a:ext cx="8208962" cy="1362075"/>
            <a:chOff x="737" y="2225"/>
            <a:chExt cx="12928" cy="2148"/>
          </a:xfrm>
        </p:grpSpPr>
        <p:sp>
          <p:nvSpPr>
            <p:cNvPr id="6" name="圆角矩形 5"/>
            <p:cNvSpPr/>
            <p:nvPr/>
          </p:nvSpPr>
          <p:spPr>
            <a:xfrm>
              <a:off x="737" y="2225"/>
              <a:ext cx="12925" cy="8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文本框 8"/>
            <p:cNvSpPr txBox="1"/>
            <p:nvPr/>
          </p:nvSpPr>
          <p:spPr>
            <a:xfrm>
              <a:off x="855" y="2300"/>
              <a:ext cx="12810" cy="2073"/>
            </a:xfrm>
            <a:prstGeom prst="rect">
              <a:avLst/>
            </a:prstGeom>
            <a:noFill/>
          </p:spPr>
          <p:txBody>
            <a:bodyPr wrap="square" rtlCol="0">
              <a:spAutoFit/>
            </a:bodyPr>
            <a:p>
              <a:pPr fontAlgn="base"/>
              <a:r>
                <a:rPr lang="en-US" altLang="zh-CN"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sym typeface="+mn-ea"/>
                </a:rPr>
                <a:t>5.</a:t>
              </a:r>
              <a:r>
                <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sym typeface="+mn-ea"/>
                </a:rPr>
                <a:t>开展多彩活动，在实践中提升</a:t>
              </a:r>
              <a:endPar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endParaRPr>
            </a:p>
            <a:p>
              <a:pPr fontAlgn="base"/>
              <a:endParaRPr lang="zh-CN" altLang="en-US" sz="2000" strike="noStrike" noProof="1"/>
            </a:p>
            <a:p>
              <a:pPr fontAlgn="base"/>
              <a:endPar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endParaRPr>
            </a:p>
            <a:p>
              <a:pPr fontAlgn="base"/>
              <a:r>
                <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rPr>
                <a:t> </a:t>
              </a:r>
              <a:endPar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endParaRPr>
            </a:p>
          </p:txBody>
        </p:sp>
      </p:grpSp>
      <p:sp>
        <p:nvSpPr>
          <p:cNvPr id="100" name="文本框 99"/>
          <p:cNvSpPr txBox="1"/>
          <p:nvPr/>
        </p:nvSpPr>
        <p:spPr>
          <a:xfrm>
            <a:off x="269875" y="990600"/>
            <a:ext cx="8604250" cy="1920240"/>
          </a:xfrm>
          <a:prstGeom prst="rect">
            <a:avLst/>
          </a:prstGeom>
          <a:noFill/>
          <a:ln w="9525">
            <a:noFill/>
          </a:ln>
        </p:spPr>
        <p:txBody>
          <a:bodyPr wrap="square">
            <a:spAutoFit/>
          </a:bodyPr>
          <a:p>
            <a:pPr marL="0" indent="355600" algn="l" fontAlgn="base"/>
            <a:r>
              <a:rPr lang="en-US" sz="2000" b="0" u="none" strike="noStrike" kern="0" noProof="0" dirty="0" smtClean="0">
                <a:ln>
                  <a:noFill/>
                </a:ln>
                <a:solidFill>
                  <a:schemeClr val="tx2"/>
                </a:solidFill>
                <a:effectLst>
                  <a:outerShdw blurRad="38100" dist="38100" dir="2700000" algn="tl">
                    <a:srgbClr val="000000"/>
                  </a:outerShdw>
                </a:effectLst>
                <a:uLnTx/>
                <a:uFillTx/>
                <a:latin typeface="+mj-ea"/>
                <a:ea typeface="+mj-ea"/>
                <a:cs typeface="+mj-cs"/>
              </a:rPr>
              <a:t>（1）打破陈旧观念，培养阅读习惯。</a:t>
            </a:r>
            <a:endParaRPr lang="en-US" sz="2000" b="0" u="none" strike="noStrike" kern="0" noProof="0" dirty="0" smtClean="0">
              <a:ln>
                <a:noFill/>
              </a:ln>
              <a:solidFill>
                <a:schemeClr val="tx2"/>
              </a:solidFill>
              <a:effectLst>
                <a:outerShdw blurRad="38100" dist="38100" dir="2700000" algn="tl">
                  <a:srgbClr val="000000"/>
                </a:outerShdw>
              </a:effectLst>
              <a:uLnTx/>
              <a:uFillTx/>
              <a:latin typeface="+mj-ea"/>
              <a:ea typeface="+mj-ea"/>
              <a:cs typeface="+mj-cs"/>
            </a:endParaRPr>
          </a:p>
          <a:p>
            <a:pPr marL="0" indent="355600" algn="l" fontAlgn="base"/>
            <a:r>
              <a:rPr lang="en-US" sz="2000" b="0" u="none" strike="noStrike" kern="0" noProof="0" dirty="0" smtClean="0">
                <a:ln>
                  <a:noFill/>
                </a:ln>
                <a:solidFill>
                  <a:schemeClr val="tx2"/>
                </a:solidFill>
                <a:effectLst>
                  <a:outerShdw blurRad="38100" dist="38100" dir="2700000" algn="tl">
                    <a:srgbClr val="000000"/>
                  </a:outerShdw>
                </a:effectLst>
                <a:uLnTx/>
                <a:uFillTx/>
                <a:latin typeface="+mj-ea"/>
                <a:ea typeface="+mj-ea"/>
                <a:cs typeface="+mj-cs"/>
              </a:rPr>
              <a:t> 苏霍姆林斯基曾说过：“一个不阅读的孩子就是学习上潜在的差生。”学校每周开辟专门的阅读时间，由语文老师指导阅读。既有共同阅读课本推荐书目，也有《课程标准》规定的阅读书目，还有教师为学生推荐的选读书目。阅读课有阅读指导，也有阅读交流与汇报，还有故事会和演讲比赛，形式多样，有效的激发了学生的阅读兴趣。</a:t>
            </a:r>
            <a:endParaRPr lang="en-US" sz="2000" strike="noStrike" kern="0" noProof="0" dirty="0" smtClean="0">
              <a:ln>
                <a:noFill/>
              </a:ln>
              <a:solidFill>
                <a:schemeClr val="tx2"/>
              </a:solidFill>
              <a:effectLst>
                <a:outerShdw blurRad="38100" dist="38100" dir="2700000" algn="tl">
                  <a:srgbClr val="000000"/>
                </a:outerShdw>
              </a:effectLst>
              <a:uLnTx/>
              <a:uFillTx/>
              <a:latin typeface="+mj-ea"/>
              <a:ea typeface="+mj-ea"/>
              <a:cs typeface="+mj-cs"/>
            </a:endParaRPr>
          </a:p>
        </p:txBody>
      </p:sp>
      <p:pic>
        <p:nvPicPr>
          <p:cNvPr id="29701" name="图片 3" descr="IMG_20170104_014728"/>
          <p:cNvPicPr>
            <a:picLocks noChangeAspect="1"/>
          </p:cNvPicPr>
          <p:nvPr/>
        </p:nvPicPr>
        <p:blipFill>
          <a:blip r:embed="rId1"/>
          <a:srcRect t="4210" b="8403"/>
          <a:stretch>
            <a:fillRect/>
          </a:stretch>
        </p:blipFill>
        <p:spPr>
          <a:xfrm>
            <a:off x="6262688" y="3219450"/>
            <a:ext cx="2376487" cy="2768600"/>
          </a:xfrm>
          <a:prstGeom prst="rect">
            <a:avLst/>
          </a:prstGeom>
          <a:noFill/>
          <a:ln w="9525">
            <a:noFill/>
          </a:ln>
        </p:spPr>
      </p:pic>
      <p:sp>
        <p:nvSpPr>
          <p:cNvPr id="5" name="文本框 4"/>
          <p:cNvSpPr txBox="1"/>
          <p:nvPr/>
        </p:nvSpPr>
        <p:spPr>
          <a:xfrm>
            <a:off x="6075363" y="6157913"/>
            <a:ext cx="2749550" cy="640080"/>
          </a:xfrm>
          <a:prstGeom prst="rect">
            <a:avLst/>
          </a:prstGeom>
          <a:noFill/>
        </p:spPr>
        <p:txBody>
          <a:bodyPr wrap="square" rtlCol="0">
            <a:spAutoFit/>
          </a:bodyPr>
          <a:p>
            <a:pPr fontAlgn="base"/>
            <a:r>
              <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rPr>
              <a:t>学校图书室、电子阅览室、</a:t>
            </a:r>
            <a:endPar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endParaRPr>
          </a:p>
          <a:p>
            <a:pPr fontAlgn="base"/>
            <a:r>
              <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rPr>
              <a:t>阅览室活动记载表</a:t>
            </a:r>
            <a:endPar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endParaRPr>
          </a:p>
        </p:txBody>
      </p:sp>
      <p:pic>
        <p:nvPicPr>
          <p:cNvPr id="29703" name="图片 6" descr="QQ图片20170103211713"/>
          <p:cNvPicPr>
            <a:picLocks noChangeAspect="1"/>
          </p:cNvPicPr>
          <p:nvPr/>
        </p:nvPicPr>
        <p:blipFill>
          <a:blip r:embed="rId2"/>
          <a:srcRect t="26239" b="17667"/>
          <a:stretch>
            <a:fillRect/>
          </a:stretch>
        </p:blipFill>
        <p:spPr>
          <a:xfrm>
            <a:off x="269875" y="3219450"/>
            <a:ext cx="3006725" cy="2247900"/>
          </a:xfrm>
          <a:prstGeom prst="rect">
            <a:avLst/>
          </a:prstGeom>
          <a:noFill/>
          <a:ln w="9525">
            <a:noFill/>
          </a:ln>
        </p:spPr>
      </p:pic>
      <p:sp>
        <p:nvSpPr>
          <p:cNvPr id="8" name="文本框 7"/>
          <p:cNvSpPr txBox="1"/>
          <p:nvPr/>
        </p:nvSpPr>
        <p:spPr>
          <a:xfrm>
            <a:off x="269875" y="5822950"/>
            <a:ext cx="2749550" cy="365760"/>
          </a:xfrm>
          <a:prstGeom prst="rect">
            <a:avLst/>
          </a:prstGeom>
          <a:noFill/>
        </p:spPr>
        <p:txBody>
          <a:bodyPr wrap="square" rtlCol="0">
            <a:spAutoFit/>
          </a:bodyPr>
          <a:p>
            <a:pPr fontAlgn="base"/>
            <a:r>
              <a:rPr lang="zh-CN" altLang="en-US" strike="noStrike" kern="0" noProof="0" dirty="0" smtClean="0">
                <a:ln>
                  <a:noFill/>
                </a:ln>
                <a:solidFill>
                  <a:srgbClr val="FFFF00"/>
                </a:solidFill>
                <a:effectLst>
                  <a:outerShdw blurRad="38100" dist="38100" dir="2700000" algn="tl">
                    <a:srgbClr val="000000"/>
                  </a:outerShdw>
                </a:effectLst>
                <a:uLnTx/>
                <a:uFillTx/>
                <a:latin typeface="+mj-ea"/>
                <a:ea typeface="+mj-ea"/>
                <a:cs typeface="+mj-cs"/>
              </a:rPr>
              <a:t>班级进行演讲比赛</a:t>
            </a:r>
            <a:endParaRPr lang="zh-CN" altLang="en-US" strike="noStrike" kern="0" noProof="0" dirty="0" smtClean="0">
              <a:ln>
                <a:noFill/>
              </a:ln>
              <a:solidFill>
                <a:srgbClr val="FFFF00"/>
              </a:solidFill>
              <a:effectLst>
                <a:outerShdw blurRad="38100" dist="38100" dir="2700000" algn="tl">
                  <a:srgbClr val="000000"/>
                </a:outerShdw>
              </a:effectLst>
              <a:uLnTx/>
              <a:uFillTx/>
              <a:latin typeface="+mj-ea"/>
              <a:ea typeface="+mj-ea"/>
              <a:cs typeface="+mj-cs"/>
            </a:endParaRPr>
          </a:p>
        </p:txBody>
      </p:sp>
      <p:pic>
        <p:nvPicPr>
          <p:cNvPr id="29705" name="图片 1" descr="1"/>
          <p:cNvPicPr>
            <a:picLocks noChangeAspect="1"/>
          </p:cNvPicPr>
          <p:nvPr/>
        </p:nvPicPr>
        <p:blipFill>
          <a:blip r:embed="rId3"/>
          <a:srcRect l="-1880" t="-12801" r="1752" b="23952"/>
          <a:stretch>
            <a:fillRect/>
          </a:stretch>
        </p:blipFill>
        <p:spPr>
          <a:xfrm>
            <a:off x="3306763" y="2978150"/>
            <a:ext cx="2770187" cy="1568450"/>
          </a:xfrm>
          <a:prstGeom prst="rect">
            <a:avLst/>
          </a:prstGeom>
          <a:noFill/>
          <a:ln w="9525">
            <a:noFill/>
          </a:ln>
        </p:spPr>
      </p:pic>
      <p:pic>
        <p:nvPicPr>
          <p:cNvPr id="29706" name="图片 2" descr="2"/>
          <p:cNvPicPr>
            <a:picLocks noChangeAspect="1"/>
          </p:cNvPicPr>
          <p:nvPr/>
        </p:nvPicPr>
        <p:blipFill>
          <a:blip r:embed="rId4"/>
          <a:srcRect l="113" t="1910" r="7892" b="20421"/>
          <a:stretch>
            <a:fillRect/>
          </a:stretch>
        </p:blipFill>
        <p:spPr>
          <a:xfrm>
            <a:off x="3425825" y="4546600"/>
            <a:ext cx="2649538" cy="1611313"/>
          </a:xfrm>
          <a:prstGeom prst="rect">
            <a:avLst/>
          </a:prstGeom>
          <a:noFill/>
          <a:ln w="9525">
            <a:noFill/>
          </a:ln>
        </p:spPr>
      </p:pic>
      <p:sp>
        <p:nvSpPr>
          <p:cNvPr id="4" name="文本框 3"/>
          <p:cNvSpPr txBox="1"/>
          <p:nvPr/>
        </p:nvSpPr>
        <p:spPr>
          <a:xfrm>
            <a:off x="3375025" y="6257925"/>
            <a:ext cx="2749550" cy="365760"/>
          </a:xfrm>
          <a:prstGeom prst="rect">
            <a:avLst/>
          </a:prstGeom>
          <a:noFill/>
        </p:spPr>
        <p:txBody>
          <a:bodyPr wrap="square" rtlCol="0">
            <a:spAutoFit/>
          </a:bodyPr>
          <a:p>
            <a:pPr fontAlgn="base"/>
            <a:r>
              <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rPr>
              <a:t>学校图书室使用情况统计</a:t>
            </a:r>
            <a:endPar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0721" name="组合 1"/>
          <p:cNvGrpSpPr/>
          <p:nvPr/>
        </p:nvGrpSpPr>
        <p:grpSpPr>
          <a:xfrm>
            <a:off x="309563" y="228600"/>
            <a:ext cx="8208962" cy="1362075"/>
            <a:chOff x="737" y="2225"/>
            <a:chExt cx="12928" cy="2148"/>
          </a:xfrm>
        </p:grpSpPr>
        <p:sp>
          <p:nvSpPr>
            <p:cNvPr id="6" name="圆角矩形 5"/>
            <p:cNvSpPr/>
            <p:nvPr/>
          </p:nvSpPr>
          <p:spPr>
            <a:xfrm>
              <a:off x="737" y="2225"/>
              <a:ext cx="12925" cy="8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文本框 8"/>
            <p:cNvSpPr txBox="1"/>
            <p:nvPr/>
          </p:nvSpPr>
          <p:spPr>
            <a:xfrm>
              <a:off x="855" y="2300"/>
              <a:ext cx="12810" cy="2073"/>
            </a:xfrm>
            <a:prstGeom prst="rect">
              <a:avLst/>
            </a:prstGeom>
            <a:noFill/>
          </p:spPr>
          <p:txBody>
            <a:bodyPr wrap="square" rtlCol="0">
              <a:spAutoFit/>
            </a:bodyPr>
            <a:p>
              <a:pPr fontAlgn="base"/>
              <a:r>
                <a:rPr lang="en-US" altLang="zh-CN"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sym typeface="+mn-ea"/>
                </a:rPr>
                <a:t>5.</a:t>
              </a:r>
              <a:r>
                <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sym typeface="+mn-ea"/>
                </a:rPr>
                <a:t>开展多彩活动，在实践中提升</a:t>
              </a:r>
              <a:endPar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endParaRPr>
            </a:p>
            <a:p>
              <a:pPr fontAlgn="base"/>
              <a:endParaRPr lang="zh-CN" altLang="en-US" sz="2000" strike="noStrike" noProof="1"/>
            </a:p>
            <a:p>
              <a:pPr fontAlgn="base"/>
              <a:endPar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endParaRPr>
            </a:p>
            <a:p>
              <a:pPr fontAlgn="base"/>
              <a:r>
                <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rPr>
                <a:t> </a:t>
              </a:r>
              <a:endPar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endParaRPr>
            </a:p>
          </p:txBody>
        </p:sp>
      </p:grpSp>
      <p:sp>
        <p:nvSpPr>
          <p:cNvPr id="100" name="文本框 99"/>
          <p:cNvSpPr txBox="1"/>
          <p:nvPr/>
        </p:nvSpPr>
        <p:spPr>
          <a:xfrm>
            <a:off x="311150" y="963613"/>
            <a:ext cx="8134350" cy="2225040"/>
          </a:xfrm>
          <a:prstGeom prst="rect">
            <a:avLst/>
          </a:prstGeom>
          <a:noFill/>
          <a:ln w="9525">
            <a:noFill/>
          </a:ln>
        </p:spPr>
        <p:txBody>
          <a:bodyPr wrap="square">
            <a:spAutoFit/>
          </a:bodyPr>
          <a:p>
            <a:pPr marL="0" indent="0" algn="l" fontAlgn="base"/>
            <a:r>
              <a:rPr lang="en-US" sz="2000" b="0" u="none" strike="noStrike" kern="0" noProof="0" dirty="0" smtClean="0">
                <a:ln>
                  <a:noFill/>
                </a:ln>
                <a:solidFill>
                  <a:schemeClr val="tx2"/>
                </a:solidFill>
                <a:effectLst>
                  <a:outerShdw blurRad="38100" dist="38100" dir="2700000" algn="tl">
                    <a:srgbClr val="000000"/>
                  </a:outerShdw>
                </a:effectLst>
                <a:uLnTx/>
                <a:uFillTx/>
                <a:latin typeface="+mj-ea"/>
                <a:ea typeface="+mj-ea"/>
                <a:cs typeface="+mj-cs"/>
              </a:rPr>
              <a:t>(2)建立各类社团，丰富语文活动</a:t>
            </a:r>
            <a:endParaRPr lang="en-US" sz="2000" b="0" u="none" strike="noStrike" kern="0" noProof="0" dirty="0" smtClean="0">
              <a:ln>
                <a:noFill/>
              </a:ln>
              <a:solidFill>
                <a:schemeClr val="tx2"/>
              </a:solidFill>
              <a:effectLst>
                <a:outerShdw blurRad="38100" dist="38100" dir="2700000" algn="tl">
                  <a:srgbClr val="000000"/>
                </a:outerShdw>
              </a:effectLst>
              <a:uLnTx/>
              <a:uFillTx/>
              <a:latin typeface="+mj-ea"/>
              <a:ea typeface="+mj-ea"/>
              <a:cs typeface="+mj-cs"/>
            </a:endParaRPr>
          </a:p>
          <a:p>
            <a:pPr marL="0" indent="0" algn="l" fontAlgn="base"/>
            <a:r>
              <a:rPr lang="en-US" sz="2000" b="0" u="none" strike="noStrike" kern="0" noProof="0" dirty="0" smtClean="0">
                <a:ln>
                  <a:noFill/>
                </a:ln>
                <a:solidFill>
                  <a:schemeClr val="tx2"/>
                </a:solidFill>
                <a:effectLst>
                  <a:outerShdw blurRad="38100" dist="38100" dir="2700000" algn="tl">
                    <a:srgbClr val="000000"/>
                  </a:outerShdw>
                </a:effectLst>
                <a:uLnTx/>
                <a:uFillTx/>
                <a:latin typeface="+mj-ea"/>
                <a:ea typeface="+mj-ea"/>
                <a:cs typeface="+mj-cs"/>
              </a:rPr>
              <a:t>    目前学校有“繁星”文学社，还有朗诵兴趣小组、书法社团等。每学期都会组织各种活动，并推荐部分优异的学生参加更高级别的比赛。“繁星”文学社每学年汇编出版成员的优秀作品集，让学生品尝到成功的喜悦，最终促进学生的自主发展。通过开展丰富多彩的社团活动，拓宽了学生的视野，丰富了学生的学习生活，也进一步激发了学生学习语文的热情。</a:t>
            </a:r>
            <a:endParaRPr lang="en-US" sz="2000" b="0" u="none" strike="noStrike" kern="0" noProof="0" dirty="0" smtClean="0">
              <a:ln>
                <a:noFill/>
              </a:ln>
              <a:solidFill>
                <a:schemeClr val="tx2"/>
              </a:solidFill>
              <a:effectLst>
                <a:outerShdw blurRad="38100" dist="38100" dir="2700000" algn="tl">
                  <a:srgbClr val="000000"/>
                </a:outerShdw>
              </a:effectLst>
              <a:uLnTx/>
              <a:uFillTx/>
              <a:latin typeface="+mj-ea"/>
              <a:ea typeface="+mj-ea"/>
              <a:cs typeface="+mj-cs"/>
            </a:endParaRPr>
          </a:p>
        </p:txBody>
      </p:sp>
      <p:pic>
        <p:nvPicPr>
          <p:cNvPr id="30725" name="Picture 2" descr="C:\Documents and Settings\Administrator\桌面\美术给梁校\2006级10班刘倩情  福娃  获全国中小学美术书法比赛二等奖 - 副本.jpg"/>
          <p:cNvPicPr>
            <a:picLocks noChangeAspect="1"/>
          </p:cNvPicPr>
          <p:nvPr/>
        </p:nvPicPr>
        <p:blipFill>
          <a:blip r:embed="rId1"/>
          <a:stretch>
            <a:fillRect/>
          </a:stretch>
        </p:blipFill>
        <p:spPr>
          <a:xfrm>
            <a:off x="384175" y="3194050"/>
            <a:ext cx="2058988" cy="1584325"/>
          </a:xfrm>
          <a:prstGeom prst="rect">
            <a:avLst/>
          </a:prstGeom>
          <a:noFill/>
          <a:ln w="9525">
            <a:noFill/>
          </a:ln>
        </p:spPr>
      </p:pic>
      <p:pic>
        <p:nvPicPr>
          <p:cNvPr id="30726" name="Picture 2" descr="C:\Documents and Settings\Administrator\桌面\袁灶中学体育艺术视频_201232714727.jpg"/>
          <p:cNvPicPr>
            <a:picLocks noChangeAspect="1"/>
          </p:cNvPicPr>
          <p:nvPr/>
        </p:nvPicPr>
        <p:blipFill>
          <a:blip r:embed="rId2"/>
          <a:stretch>
            <a:fillRect/>
          </a:stretch>
        </p:blipFill>
        <p:spPr>
          <a:xfrm>
            <a:off x="2443163" y="3194050"/>
            <a:ext cx="2073275" cy="1584325"/>
          </a:xfrm>
          <a:prstGeom prst="rect">
            <a:avLst/>
          </a:prstGeom>
          <a:noFill/>
          <a:ln w="9525">
            <a:noFill/>
          </a:ln>
        </p:spPr>
      </p:pic>
      <p:pic>
        <p:nvPicPr>
          <p:cNvPr id="30727" name="Picture 4" descr="C:\Documents and Settings\Administrator\桌面\袁灶中学体育艺术视频_201232714114.jpg"/>
          <p:cNvPicPr>
            <a:picLocks noChangeAspect="1"/>
          </p:cNvPicPr>
          <p:nvPr/>
        </p:nvPicPr>
        <p:blipFill>
          <a:blip r:embed="rId3"/>
          <a:stretch>
            <a:fillRect/>
          </a:stretch>
        </p:blipFill>
        <p:spPr>
          <a:xfrm>
            <a:off x="384175" y="4778375"/>
            <a:ext cx="2060575" cy="1466850"/>
          </a:xfrm>
          <a:prstGeom prst="rect">
            <a:avLst/>
          </a:prstGeom>
          <a:noFill/>
          <a:ln w="9525">
            <a:noFill/>
          </a:ln>
        </p:spPr>
      </p:pic>
      <p:pic>
        <p:nvPicPr>
          <p:cNvPr id="30728" name="Picture 2" descr="C:\Documents and Settings\Administrator\桌面\美术给梁校\2008级5班冯莹莹  花纹系列之一.jpg"/>
          <p:cNvPicPr>
            <a:picLocks noChangeAspect="1"/>
          </p:cNvPicPr>
          <p:nvPr/>
        </p:nvPicPr>
        <p:blipFill>
          <a:blip r:embed="rId4"/>
          <a:stretch>
            <a:fillRect/>
          </a:stretch>
        </p:blipFill>
        <p:spPr>
          <a:xfrm>
            <a:off x="2444750" y="4778375"/>
            <a:ext cx="2071688" cy="1466850"/>
          </a:xfrm>
          <a:prstGeom prst="rect">
            <a:avLst/>
          </a:prstGeom>
          <a:noFill/>
          <a:ln w="9525">
            <a:noFill/>
          </a:ln>
        </p:spPr>
      </p:pic>
      <p:pic>
        <p:nvPicPr>
          <p:cNvPr id="30729" name="Picture 2" descr="D:\袁灶初中2009.2010. 2011\2009年度.   袁灶初中\全校学生 团员信息2009.9\08--09团总支材料\照片2\才艺之星\DSC01570.JPG"/>
          <p:cNvPicPr>
            <a:picLocks noChangeAspect="1"/>
          </p:cNvPicPr>
          <p:nvPr/>
        </p:nvPicPr>
        <p:blipFill>
          <a:blip r:embed="rId5"/>
          <a:stretch>
            <a:fillRect/>
          </a:stretch>
        </p:blipFill>
        <p:spPr>
          <a:xfrm>
            <a:off x="4824413" y="3194050"/>
            <a:ext cx="1458912" cy="3333750"/>
          </a:xfrm>
          <a:prstGeom prst="rect">
            <a:avLst/>
          </a:prstGeom>
          <a:noFill/>
          <a:ln w="9525">
            <a:noFill/>
          </a:ln>
        </p:spPr>
      </p:pic>
      <p:sp>
        <p:nvSpPr>
          <p:cNvPr id="5" name="文本框 4"/>
          <p:cNvSpPr txBox="1"/>
          <p:nvPr/>
        </p:nvSpPr>
        <p:spPr>
          <a:xfrm>
            <a:off x="690563" y="6245225"/>
            <a:ext cx="2751138" cy="365760"/>
          </a:xfrm>
          <a:prstGeom prst="rect">
            <a:avLst/>
          </a:prstGeom>
          <a:noFill/>
        </p:spPr>
        <p:txBody>
          <a:bodyPr wrap="square" rtlCol="0">
            <a:spAutoFit/>
          </a:bodyPr>
          <a:p>
            <a:pPr fontAlgn="base"/>
            <a:r>
              <a:rPr lang="zh-CN" altLang="en-US" strike="noStrike" kern="0" noProof="0" dirty="0" smtClean="0">
                <a:ln>
                  <a:noFill/>
                </a:ln>
                <a:solidFill>
                  <a:srgbClr val="FFFF00"/>
                </a:solidFill>
                <a:effectLst>
                  <a:outerShdw blurRad="38100" dist="38100" dir="2700000" algn="tl">
                    <a:srgbClr val="000000"/>
                  </a:outerShdw>
                </a:effectLst>
                <a:uLnTx/>
                <a:uFillTx/>
                <a:latin typeface="+mj-ea"/>
                <a:ea typeface="+mj-ea"/>
                <a:cs typeface="+mj-cs"/>
              </a:rPr>
              <a:t>剪纸兴趣小组作品</a:t>
            </a:r>
            <a:endParaRPr lang="zh-CN" altLang="en-US" strike="noStrike" kern="0" noProof="0" dirty="0" smtClean="0">
              <a:ln>
                <a:noFill/>
              </a:ln>
              <a:solidFill>
                <a:srgbClr val="FFFF00"/>
              </a:solidFill>
              <a:effectLst>
                <a:outerShdw blurRad="38100" dist="38100" dir="2700000" algn="tl">
                  <a:srgbClr val="000000"/>
                </a:outerShdw>
              </a:effectLst>
              <a:uLnTx/>
              <a:uFillTx/>
              <a:latin typeface="+mj-ea"/>
              <a:ea typeface="+mj-ea"/>
              <a:cs typeface="+mj-cs"/>
            </a:endParaRPr>
          </a:p>
        </p:txBody>
      </p:sp>
      <p:sp>
        <p:nvSpPr>
          <p:cNvPr id="4" name="文本框 3"/>
          <p:cNvSpPr txBox="1"/>
          <p:nvPr/>
        </p:nvSpPr>
        <p:spPr>
          <a:xfrm>
            <a:off x="4624388" y="6527800"/>
            <a:ext cx="2052638" cy="365760"/>
          </a:xfrm>
          <a:prstGeom prst="rect">
            <a:avLst/>
          </a:prstGeom>
          <a:noFill/>
        </p:spPr>
        <p:txBody>
          <a:bodyPr wrap="square" rtlCol="0">
            <a:spAutoFit/>
          </a:bodyPr>
          <a:p>
            <a:pPr fontAlgn="base"/>
            <a:r>
              <a:rPr lang="zh-CN" altLang="en-US" strike="noStrike" kern="0" noProof="0" dirty="0" smtClean="0">
                <a:ln>
                  <a:noFill/>
                </a:ln>
                <a:solidFill>
                  <a:srgbClr val="FFFF00"/>
                </a:solidFill>
                <a:effectLst>
                  <a:outerShdw blurRad="38100" dist="38100" dir="2700000" algn="tl">
                    <a:srgbClr val="000000"/>
                  </a:outerShdw>
                </a:effectLst>
                <a:uLnTx/>
                <a:uFillTx/>
                <a:latin typeface="+mj-ea"/>
                <a:ea typeface="+mj-ea"/>
                <a:cs typeface="+mj-cs"/>
              </a:rPr>
              <a:t>书法兴趣小组作品</a:t>
            </a:r>
            <a:endParaRPr lang="zh-CN" altLang="en-US" strike="noStrike" kern="0" noProof="0" dirty="0" smtClean="0">
              <a:ln>
                <a:noFill/>
              </a:ln>
              <a:solidFill>
                <a:srgbClr val="FFFF00"/>
              </a:solidFill>
              <a:effectLst>
                <a:outerShdw blurRad="38100" dist="38100" dir="2700000" algn="tl">
                  <a:srgbClr val="000000"/>
                </a:outerShdw>
              </a:effectLst>
              <a:uLnTx/>
              <a:uFillTx/>
              <a:latin typeface="+mj-ea"/>
              <a:ea typeface="+mj-ea"/>
              <a:cs typeface="+mj-cs"/>
            </a:endParaRPr>
          </a:p>
        </p:txBody>
      </p:sp>
      <p:pic>
        <p:nvPicPr>
          <p:cNvPr id="30732" name="Picture 1" descr="封面 拷贝"/>
          <p:cNvPicPr>
            <a:picLocks noChangeAspect="1"/>
          </p:cNvPicPr>
          <p:nvPr/>
        </p:nvPicPr>
        <p:blipFill>
          <a:blip r:embed="rId6"/>
          <a:stretch>
            <a:fillRect/>
          </a:stretch>
        </p:blipFill>
        <p:spPr>
          <a:xfrm>
            <a:off x="6677025" y="3244850"/>
            <a:ext cx="2039938" cy="2698750"/>
          </a:xfrm>
          <a:prstGeom prst="rect">
            <a:avLst/>
          </a:prstGeom>
          <a:noFill/>
          <a:ln w="9525">
            <a:noFill/>
          </a:ln>
        </p:spPr>
      </p:pic>
      <p:sp>
        <p:nvSpPr>
          <p:cNvPr id="7" name="文本框 6"/>
          <p:cNvSpPr txBox="1"/>
          <p:nvPr/>
        </p:nvSpPr>
        <p:spPr>
          <a:xfrm>
            <a:off x="6677025" y="6192838"/>
            <a:ext cx="2052638" cy="365760"/>
          </a:xfrm>
          <a:prstGeom prst="rect">
            <a:avLst/>
          </a:prstGeom>
          <a:noFill/>
        </p:spPr>
        <p:txBody>
          <a:bodyPr wrap="square" rtlCol="0">
            <a:spAutoFit/>
          </a:bodyPr>
          <a:p>
            <a:pPr fontAlgn="base"/>
            <a:r>
              <a:rPr lang="zh-CN" altLang="en-US" strike="noStrike" kern="0" noProof="0" dirty="0" smtClean="0">
                <a:ln>
                  <a:noFill/>
                </a:ln>
                <a:solidFill>
                  <a:srgbClr val="FFFF00"/>
                </a:solidFill>
                <a:effectLst>
                  <a:outerShdw blurRad="38100" dist="38100" dir="2700000" algn="tl">
                    <a:srgbClr val="000000"/>
                  </a:outerShdw>
                </a:effectLst>
                <a:uLnTx/>
                <a:uFillTx/>
                <a:latin typeface="+mj-ea"/>
                <a:ea typeface="+mj-ea"/>
                <a:cs typeface="+mj-cs"/>
              </a:rPr>
              <a:t>写作兴趣小组作品</a:t>
            </a:r>
            <a:endParaRPr lang="zh-CN" altLang="en-US" strike="noStrike" kern="0" noProof="0" dirty="0" smtClean="0">
              <a:ln>
                <a:noFill/>
              </a:ln>
              <a:solidFill>
                <a:srgbClr val="FFFF00"/>
              </a:solidFill>
              <a:effectLst>
                <a:outerShdw blurRad="38100" dist="38100" dir="2700000" algn="tl">
                  <a:srgbClr val="000000"/>
                </a:outerShdw>
              </a:effectLst>
              <a:uLnTx/>
              <a:uFillTx/>
              <a:latin typeface="+mj-ea"/>
              <a:ea typeface="+mj-ea"/>
              <a:cs typeface="+mj-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179070" y="944880"/>
            <a:ext cx="8858885" cy="1920240"/>
          </a:xfrm>
          <a:prstGeom prst="rect">
            <a:avLst/>
          </a:prstGeom>
          <a:noFill/>
          <a:ln w="9525">
            <a:noFill/>
          </a:ln>
        </p:spPr>
        <p:txBody>
          <a:bodyPr wrap="square">
            <a:spAutoFit/>
          </a:bodyPr>
          <a:p>
            <a:pPr marL="0" indent="0" algn="l" fontAlgn="base"/>
            <a:r>
              <a:rPr lang="en-US" sz="2000" b="0" u="none" strike="noStrike" kern="0" noProof="0" dirty="0" smtClean="0">
                <a:ln>
                  <a:noFill/>
                </a:ln>
                <a:solidFill>
                  <a:schemeClr val="tx2"/>
                </a:solidFill>
                <a:effectLst>
                  <a:outerShdw blurRad="38100" dist="38100" dir="2700000" algn="tl">
                    <a:srgbClr val="000000"/>
                  </a:outerShdw>
                </a:effectLst>
                <a:uLnTx/>
                <a:uFillTx/>
                <a:latin typeface="+mj-ea"/>
                <a:ea typeface="+mj-ea"/>
                <a:cs typeface="+mj-cs"/>
              </a:rPr>
              <a:t>（3）加强社会实践，提升综合素养</a:t>
            </a:r>
            <a:endParaRPr lang="en-US" sz="2000" b="0" u="none" strike="noStrike" kern="0" noProof="0" dirty="0" smtClean="0">
              <a:ln>
                <a:noFill/>
              </a:ln>
              <a:solidFill>
                <a:schemeClr val="tx2"/>
              </a:solidFill>
              <a:effectLst>
                <a:outerShdw blurRad="38100" dist="38100" dir="2700000" algn="tl">
                  <a:srgbClr val="000000"/>
                </a:outerShdw>
              </a:effectLst>
              <a:uLnTx/>
              <a:uFillTx/>
              <a:latin typeface="+mj-ea"/>
              <a:ea typeface="+mj-ea"/>
              <a:cs typeface="+mj-cs"/>
            </a:endParaRPr>
          </a:p>
          <a:p>
            <a:pPr marL="0" indent="0" algn="l" fontAlgn="base"/>
            <a:r>
              <a:rPr lang="en-US" sz="2000" b="0" u="none" strike="noStrike" kern="0" noProof="0" dirty="0" smtClean="0">
                <a:ln>
                  <a:noFill/>
                </a:ln>
                <a:solidFill>
                  <a:schemeClr val="tx2"/>
                </a:solidFill>
                <a:effectLst>
                  <a:outerShdw blurRad="38100" dist="38100" dir="2700000" algn="tl">
                    <a:srgbClr val="000000"/>
                  </a:outerShdw>
                </a:effectLst>
                <a:uLnTx/>
                <a:uFillTx/>
                <a:latin typeface="+mj-ea"/>
                <a:ea typeface="+mj-ea"/>
                <a:cs typeface="+mj-cs"/>
              </a:rPr>
              <a:t>    除了在校园内领略语文博大精深的魅力，我们也鼓励学生走出校园，去阅读社会这本大语文书。</a:t>
            </a:r>
            <a:endParaRPr lang="en-US" sz="2000" b="0" u="none" strike="noStrike" kern="0" noProof="0" dirty="0" smtClean="0">
              <a:ln>
                <a:noFill/>
              </a:ln>
              <a:solidFill>
                <a:schemeClr val="tx2"/>
              </a:solidFill>
              <a:effectLst>
                <a:outerShdw blurRad="38100" dist="38100" dir="2700000" algn="tl">
                  <a:srgbClr val="000000"/>
                </a:outerShdw>
              </a:effectLst>
              <a:uLnTx/>
              <a:uFillTx/>
              <a:latin typeface="+mj-ea"/>
              <a:ea typeface="+mj-ea"/>
              <a:cs typeface="+mj-cs"/>
            </a:endParaRPr>
          </a:p>
          <a:p>
            <a:pPr marL="0" indent="0" algn="l" fontAlgn="base"/>
            <a:r>
              <a:rPr lang="en-US" sz="2000" strike="noStrike" kern="0" noProof="0" dirty="0" smtClean="0">
                <a:ln>
                  <a:noFill/>
                </a:ln>
                <a:solidFill>
                  <a:schemeClr val="tx2"/>
                </a:solidFill>
                <a:effectLst>
                  <a:outerShdw blurRad="38100" dist="38100" dir="2700000" algn="tl">
                    <a:srgbClr val="000000"/>
                  </a:outerShdw>
                </a:effectLst>
                <a:uLnTx/>
                <a:uFillTx/>
                <a:latin typeface="+mj-ea"/>
                <a:ea typeface="+mj-ea"/>
                <a:cs typeface="+mj-cs"/>
              </a:rPr>
              <a:t>    通过这些社会实践活动的开展，学生不仅感受到了语文的无所不在，也懂得了如何运用语文知识去深入社会，引导学生积极主动地投入到语文教学的实践活动中，使他们在实践中学会学习，检验学习成果，提高学生的综合素质。</a:t>
            </a:r>
            <a:r>
              <a:rPr 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rPr>
              <a:t> </a:t>
            </a:r>
            <a:endParaRPr 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endParaRPr>
          </a:p>
        </p:txBody>
      </p:sp>
      <p:grpSp>
        <p:nvGrpSpPr>
          <p:cNvPr id="32770" name="组合 1"/>
          <p:cNvGrpSpPr/>
          <p:nvPr/>
        </p:nvGrpSpPr>
        <p:grpSpPr>
          <a:xfrm>
            <a:off x="309563" y="228600"/>
            <a:ext cx="8208962" cy="1057701"/>
            <a:chOff x="737" y="2225"/>
            <a:chExt cx="12928" cy="1668"/>
          </a:xfrm>
        </p:grpSpPr>
        <p:sp>
          <p:nvSpPr>
            <p:cNvPr id="6" name="圆角矩形 5"/>
            <p:cNvSpPr/>
            <p:nvPr/>
          </p:nvSpPr>
          <p:spPr>
            <a:xfrm>
              <a:off x="737" y="2225"/>
              <a:ext cx="12925" cy="8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文本框 8"/>
            <p:cNvSpPr txBox="1"/>
            <p:nvPr/>
          </p:nvSpPr>
          <p:spPr>
            <a:xfrm>
              <a:off x="855" y="2300"/>
              <a:ext cx="12810" cy="1593"/>
            </a:xfrm>
            <a:prstGeom prst="rect">
              <a:avLst/>
            </a:prstGeom>
            <a:noFill/>
          </p:spPr>
          <p:txBody>
            <a:bodyPr wrap="square" rtlCol="0">
              <a:spAutoFit/>
            </a:bodyPr>
            <a:p>
              <a:pPr fontAlgn="base"/>
              <a:r>
                <a:rPr lang="en-US" altLang="zh-CN"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sym typeface="+mn-ea"/>
                </a:rPr>
                <a:t>5.</a:t>
              </a:r>
              <a:r>
                <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sym typeface="+mn-ea"/>
                </a:rPr>
                <a:t>开展多彩活动，在实践中提升</a:t>
              </a:r>
              <a:endPar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endParaRPr>
            </a:p>
            <a:p>
              <a:pPr fontAlgn="base"/>
              <a:endPar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endParaRPr>
            </a:p>
            <a:p>
              <a:pPr fontAlgn="base"/>
              <a:r>
                <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rPr>
                <a:t>   </a:t>
              </a:r>
              <a:endPar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endParaRPr>
            </a:p>
          </p:txBody>
        </p:sp>
      </p:grpSp>
      <p:pic>
        <p:nvPicPr>
          <p:cNvPr id="32773" name="Picture 2" descr="D:\照片\劳动实践\SNV81459.JPG"/>
          <p:cNvPicPr>
            <a:picLocks noChangeAspect="1"/>
          </p:cNvPicPr>
          <p:nvPr/>
        </p:nvPicPr>
        <p:blipFill>
          <a:blip r:embed="rId1"/>
          <a:srcRect b="19539"/>
          <a:stretch>
            <a:fillRect/>
          </a:stretch>
        </p:blipFill>
        <p:spPr>
          <a:xfrm>
            <a:off x="311150" y="2992755"/>
            <a:ext cx="2620645" cy="2012315"/>
          </a:xfrm>
          <a:prstGeom prst="rect">
            <a:avLst/>
          </a:prstGeom>
          <a:noFill/>
          <a:ln w="9525">
            <a:noFill/>
          </a:ln>
        </p:spPr>
      </p:pic>
      <p:pic>
        <p:nvPicPr>
          <p:cNvPr id="32774" name="Picture 2" descr="D:\袁灶初中2009.2010. 2011\2009年度.   袁灶初中\文化建设 科普 快讯 综治 报刊 新闻等\2010袁灶初中宣传栏图片5.15\西橱窗设计安排2010.9\2、新学期 新展望 新未来\科普展：智慧的园地.JPG"/>
          <p:cNvPicPr>
            <a:picLocks noChangeAspect="1"/>
          </p:cNvPicPr>
          <p:nvPr/>
        </p:nvPicPr>
        <p:blipFill>
          <a:blip r:embed="rId2"/>
          <a:stretch>
            <a:fillRect/>
          </a:stretch>
        </p:blipFill>
        <p:spPr>
          <a:xfrm>
            <a:off x="2931795" y="2992120"/>
            <a:ext cx="2625725" cy="2002155"/>
          </a:xfrm>
          <a:prstGeom prst="rect">
            <a:avLst/>
          </a:prstGeom>
          <a:noFill/>
          <a:ln w="9525">
            <a:noFill/>
          </a:ln>
        </p:spPr>
      </p:pic>
      <p:pic>
        <p:nvPicPr>
          <p:cNvPr id="32775" name="图片 8" descr="学生社会实践活动.JPG"/>
          <p:cNvPicPr>
            <a:picLocks noChangeAspect="1"/>
          </p:cNvPicPr>
          <p:nvPr/>
        </p:nvPicPr>
        <p:blipFill>
          <a:blip r:embed="rId3"/>
          <a:srcRect t="16257"/>
          <a:stretch>
            <a:fillRect/>
          </a:stretch>
        </p:blipFill>
        <p:spPr>
          <a:xfrm>
            <a:off x="5554980" y="2992120"/>
            <a:ext cx="2178050" cy="3145155"/>
          </a:xfrm>
          <a:prstGeom prst="rect">
            <a:avLst/>
          </a:prstGeom>
          <a:noFill/>
          <a:ln w="9525">
            <a:noFill/>
          </a:ln>
        </p:spPr>
      </p:pic>
      <p:pic>
        <p:nvPicPr>
          <p:cNvPr id="32776" name="图片 9" descr="惊叹忠孝文化的厚重.JPG"/>
          <p:cNvPicPr>
            <a:picLocks noChangeAspect="1"/>
          </p:cNvPicPr>
          <p:nvPr/>
        </p:nvPicPr>
        <p:blipFill>
          <a:blip r:embed="rId4"/>
          <a:stretch>
            <a:fillRect/>
          </a:stretch>
        </p:blipFill>
        <p:spPr>
          <a:xfrm>
            <a:off x="309880" y="5005070"/>
            <a:ext cx="2620645" cy="1790700"/>
          </a:xfrm>
          <a:prstGeom prst="rect">
            <a:avLst/>
          </a:prstGeom>
          <a:noFill/>
          <a:ln w="9525">
            <a:noFill/>
          </a:ln>
        </p:spPr>
      </p:pic>
      <p:pic>
        <p:nvPicPr>
          <p:cNvPr id="32777" name="图片 3" descr="IMG_0246"/>
          <p:cNvPicPr>
            <a:picLocks noChangeAspect="1"/>
          </p:cNvPicPr>
          <p:nvPr/>
        </p:nvPicPr>
        <p:blipFill>
          <a:blip r:embed="rId5"/>
          <a:stretch>
            <a:fillRect/>
          </a:stretch>
        </p:blipFill>
        <p:spPr>
          <a:xfrm>
            <a:off x="2930525" y="5005070"/>
            <a:ext cx="2624455" cy="1790700"/>
          </a:xfrm>
          <a:prstGeom prst="rect">
            <a:avLst/>
          </a:prstGeom>
          <a:noFill/>
          <a:ln w="9525">
            <a:noFill/>
          </a:ln>
        </p:spPr>
      </p:pic>
      <p:sp>
        <p:nvSpPr>
          <p:cNvPr id="5" name="文本框 4"/>
          <p:cNvSpPr txBox="1"/>
          <p:nvPr/>
        </p:nvSpPr>
        <p:spPr>
          <a:xfrm>
            <a:off x="5554663" y="6256973"/>
            <a:ext cx="3001963" cy="365760"/>
          </a:xfrm>
          <a:prstGeom prst="rect">
            <a:avLst/>
          </a:prstGeom>
          <a:noFill/>
        </p:spPr>
        <p:txBody>
          <a:bodyPr wrap="square" rtlCol="0">
            <a:spAutoFit/>
          </a:bodyPr>
          <a:p>
            <a:pPr fontAlgn="base"/>
            <a:r>
              <a:rPr lang="zh-CN" altLang="en-US" strike="noStrike" kern="0" noProof="0" dirty="0" smtClean="0">
                <a:ln>
                  <a:noFill/>
                </a:ln>
                <a:solidFill>
                  <a:srgbClr val="FFFF00"/>
                </a:solidFill>
                <a:effectLst>
                  <a:outerShdw blurRad="38100" dist="38100" dir="2700000" algn="tl">
                    <a:srgbClr val="000000"/>
                  </a:outerShdw>
                </a:effectLst>
                <a:uLnTx/>
                <a:uFillTx/>
                <a:latin typeface="+mj-ea"/>
                <a:ea typeface="+mj-ea"/>
                <a:cs typeface="+mj-cs"/>
              </a:rPr>
              <a:t>学生参加各类社会实践活动</a:t>
            </a:r>
            <a:endParaRPr lang="zh-CN" altLang="en-US" strike="noStrike" kern="0" noProof="0" dirty="0" smtClean="0">
              <a:ln>
                <a:noFill/>
              </a:ln>
              <a:solidFill>
                <a:srgbClr val="FFFF00"/>
              </a:solidFill>
              <a:effectLst>
                <a:outerShdw blurRad="38100" dist="38100" dir="2700000" algn="tl">
                  <a:srgbClr val="000000"/>
                </a:outerShdw>
              </a:effectLst>
              <a:uLnTx/>
              <a:uFillTx/>
              <a:latin typeface="+mj-ea"/>
              <a:ea typeface="+mj-ea"/>
              <a:cs typeface="+mj-c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P1000460"/>
          <p:cNvPicPr>
            <a:picLocks noChangeAspect="1"/>
          </p:cNvPicPr>
          <p:nvPr/>
        </p:nvPicPr>
        <p:blipFill>
          <a:blip r:embed="rId1"/>
          <a:stretch>
            <a:fillRect/>
          </a:stretch>
        </p:blipFill>
        <p:spPr>
          <a:xfrm>
            <a:off x="1056640" y="461010"/>
            <a:ext cx="6614795" cy="4961890"/>
          </a:xfrm>
          <a:prstGeom prst="rect">
            <a:avLst/>
          </a:prstGeom>
        </p:spPr>
      </p:pic>
      <p:sp>
        <p:nvSpPr>
          <p:cNvPr id="5" name="文本框 4"/>
          <p:cNvSpPr txBox="1"/>
          <p:nvPr/>
        </p:nvSpPr>
        <p:spPr>
          <a:xfrm>
            <a:off x="2461260" y="5703570"/>
            <a:ext cx="4226560" cy="640080"/>
          </a:xfrm>
          <a:prstGeom prst="rect">
            <a:avLst/>
          </a:prstGeom>
          <a:noFill/>
        </p:spPr>
        <p:txBody>
          <a:bodyPr wrap="square" rtlCol="0">
            <a:spAutoFit/>
          </a:bodyPr>
          <a:p>
            <a:pPr algn="ctr" fontAlgn="base"/>
            <a:r>
              <a:rPr lang="en-US" altLang="zh-CN" strike="noStrike" kern="0" noProof="0" dirty="0" smtClean="0">
                <a:ln>
                  <a:noFill/>
                </a:ln>
                <a:solidFill>
                  <a:srgbClr val="FFFF00"/>
                </a:solidFill>
                <a:effectLst>
                  <a:outerShdw blurRad="38100" dist="38100" dir="2700000" algn="tl">
                    <a:srgbClr val="000000"/>
                  </a:outerShdw>
                </a:effectLst>
                <a:uLnTx/>
                <a:uFillTx/>
                <a:latin typeface="+mj-ea"/>
                <a:ea typeface="+mj-ea"/>
                <a:cs typeface="+mj-cs"/>
              </a:rPr>
              <a:t>2013</a:t>
            </a:r>
            <a:r>
              <a:rPr lang="zh-CN" altLang="en-US" strike="noStrike" kern="0" noProof="0" dirty="0" smtClean="0">
                <a:ln>
                  <a:noFill/>
                </a:ln>
                <a:solidFill>
                  <a:srgbClr val="FFFF00"/>
                </a:solidFill>
                <a:effectLst>
                  <a:outerShdw blurRad="38100" dist="38100" dir="2700000" algn="tl">
                    <a:srgbClr val="000000"/>
                  </a:outerShdw>
                </a:effectLst>
                <a:uLnTx/>
                <a:uFillTx/>
                <a:latin typeface="+mj-ea"/>
                <a:ea typeface="+mj-ea"/>
                <a:cs typeface="+mj-cs"/>
              </a:rPr>
              <a:t>届毕业生</a:t>
            </a:r>
            <a:r>
              <a:rPr lang="zh-CN" altLang="en-US" kern="0" noProof="0" dirty="0" smtClean="0">
                <a:ln>
                  <a:noFill/>
                </a:ln>
                <a:solidFill>
                  <a:srgbClr val="FFFF00"/>
                </a:solidFill>
                <a:effectLst>
                  <a:outerShdw blurRad="38100" dist="38100" dir="2700000" algn="tl">
                    <a:srgbClr val="000000"/>
                  </a:outerShdw>
                </a:effectLst>
                <a:uLnTx/>
                <a:uFillTx/>
                <a:latin typeface="+mj-ea"/>
                <a:ea typeface="+mj-ea"/>
                <a:cs typeface="+mj-cs"/>
                <a:sym typeface="+mn-ea"/>
              </a:rPr>
              <a:t>朱凤同学</a:t>
            </a:r>
            <a:endParaRPr lang="zh-CN" altLang="en-US" kern="0" noProof="0" dirty="0" smtClean="0">
              <a:ln>
                <a:noFill/>
              </a:ln>
              <a:solidFill>
                <a:srgbClr val="FFFF00"/>
              </a:solidFill>
              <a:effectLst>
                <a:outerShdw blurRad="38100" dist="38100" dir="2700000" algn="tl">
                  <a:srgbClr val="000000"/>
                </a:outerShdw>
              </a:effectLst>
              <a:uLnTx/>
              <a:uFillTx/>
              <a:latin typeface="+mj-ea"/>
              <a:ea typeface="+mj-ea"/>
              <a:cs typeface="+mj-cs"/>
              <a:sym typeface="+mn-ea"/>
            </a:endParaRPr>
          </a:p>
          <a:p>
            <a:pPr algn="ctr" fontAlgn="base"/>
            <a:r>
              <a:rPr lang="zh-CN" altLang="en-US" kern="0" noProof="0" dirty="0" smtClean="0">
                <a:ln>
                  <a:noFill/>
                </a:ln>
                <a:solidFill>
                  <a:srgbClr val="FFFF00"/>
                </a:solidFill>
                <a:effectLst>
                  <a:outerShdw blurRad="38100" dist="38100" dir="2700000" algn="tl">
                    <a:srgbClr val="000000"/>
                  </a:outerShdw>
                </a:effectLst>
                <a:uLnTx/>
                <a:uFillTx/>
                <a:latin typeface="+mj-ea"/>
                <a:ea typeface="+mj-ea"/>
                <a:cs typeface="+mj-cs"/>
                <a:sym typeface="+mn-ea"/>
              </a:rPr>
              <a:t>在</a:t>
            </a:r>
            <a:r>
              <a:rPr lang="en-US" altLang="zh-CN" strike="noStrike" kern="0" noProof="0" dirty="0" smtClean="0">
                <a:ln>
                  <a:noFill/>
                </a:ln>
                <a:solidFill>
                  <a:srgbClr val="FFFF00"/>
                </a:solidFill>
                <a:effectLst>
                  <a:outerShdw blurRad="38100" dist="38100" dir="2700000" algn="tl">
                    <a:srgbClr val="000000"/>
                  </a:outerShdw>
                </a:effectLst>
                <a:uLnTx/>
                <a:uFillTx/>
                <a:latin typeface="+mj-ea"/>
                <a:ea typeface="+mj-ea"/>
                <a:cs typeface="+mj-cs"/>
              </a:rPr>
              <a:t>2016</a:t>
            </a:r>
            <a:r>
              <a:rPr lang="zh-CN" altLang="en-US" strike="noStrike" kern="0" noProof="0" dirty="0" smtClean="0">
                <a:ln>
                  <a:noFill/>
                </a:ln>
                <a:solidFill>
                  <a:srgbClr val="FFFF00"/>
                </a:solidFill>
                <a:effectLst>
                  <a:outerShdw blurRad="38100" dist="38100" dir="2700000" algn="tl">
                    <a:srgbClr val="000000"/>
                  </a:outerShdw>
                </a:effectLst>
                <a:uLnTx/>
                <a:uFillTx/>
                <a:latin typeface="+mj-ea"/>
                <a:ea typeface="+mj-ea"/>
                <a:cs typeface="+mj-cs"/>
              </a:rPr>
              <a:t>届高考获得通州区理科状元</a:t>
            </a:r>
            <a:endParaRPr lang="zh-CN" altLang="en-US" strike="noStrike" kern="0" noProof="0" dirty="0" smtClean="0">
              <a:ln>
                <a:noFill/>
              </a:ln>
              <a:solidFill>
                <a:srgbClr val="FFFF00"/>
              </a:solidFill>
              <a:effectLst>
                <a:outerShdw blurRad="38100" dist="38100" dir="2700000" algn="tl">
                  <a:srgbClr val="000000"/>
                </a:outerShdw>
              </a:effectLst>
              <a:uLnTx/>
              <a:uFillTx/>
              <a:latin typeface="+mj-ea"/>
              <a:ea typeface="+mj-ea"/>
              <a:cs typeface="+mj-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4" name="Rectangle 2"/>
          <p:cNvSpPr>
            <a:spLocks noGrp="1" noChangeArrowheads="1"/>
          </p:cNvSpPr>
          <p:nvPr>
            <p:ph type="ctrTitle" sz="quarter"/>
          </p:nvPr>
        </p:nvSpPr>
        <p:spPr>
          <a:xfrm>
            <a:off x="358775" y="620713"/>
            <a:ext cx="8785225" cy="1439863"/>
          </a:xfrm>
        </p:spPr>
        <p:txBody>
          <a:bodyPr vert="horz" wrap="square" lIns="91440" tIns="45720" rIns="91440" bIns="45720" numCol="1" anchor="ctr" anchorCtr="0" compatLnSpc="1"/>
          <a:lstStyle/>
          <a:p>
            <a:pPr marL="0" marR="0" lvl="0" indent="0" algn="ctr" defTabSz="914400" rtl="0" eaLnBrk="1" fontAlgn="base" latinLnBrk="0" hangingPunct="1">
              <a:lnSpc>
                <a:spcPct val="150000"/>
              </a:lnSpc>
              <a:spcBef>
                <a:spcPct val="0"/>
              </a:spcBef>
              <a:spcAft>
                <a:spcPct val="0"/>
              </a:spcAft>
              <a:buClrTx/>
              <a:buSzTx/>
              <a:buFontTx/>
              <a:buNone/>
              <a:defRPr/>
            </a:pPr>
            <a:r>
              <a:rPr kumimoji="0" lang="en-US" altLang="zh-CN" sz="24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      </a:t>
            </a:r>
            <a:r>
              <a:rPr kumimoji="0" lang="zh-CN" altLang="en-US" sz="4000" b="0"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mj-lt"/>
                <a:ea typeface="华文行楷" panose="02010800040101010101" pitchFamily="2" charset="-122"/>
                <a:cs typeface="+mj-cs"/>
              </a:rPr>
              <a:t>通州区袁灶初中欢迎您   </a:t>
            </a:r>
            <a:r>
              <a:rPr kumimoji="0" lang="en-US" altLang="zh-CN" sz="4000" b="0"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mj-lt"/>
                <a:ea typeface="华文行楷" panose="02010800040101010101" pitchFamily="2" charset="-122"/>
                <a:cs typeface="+mj-cs"/>
              </a:rPr>
              <a:t>——</a:t>
            </a:r>
            <a:endParaRPr kumimoji="0" lang="zh-CN" altLang="en-US" sz="4000" b="0"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mj-lt"/>
              <a:ea typeface="华文行楷" panose="02010800040101010101" pitchFamily="2" charset="-122"/>
              <a:cs typeface="+mj-cs"/>
            </a:endParaRPr>
          </a:p>
        </p:txBody>
      </p:sp>
      <p:pic>
        <p:nvPicPr>
          <p:cNvPr id="5122" name="Picture 4" descr="千灯湖2"/>
          <p:cNvPicPr>
            <a:picLocks noChangeAspect="1"/>
          </p:cNvPicPr>
          <p:nvPr/>
        </p:nvPicPr>
        <p:blipFill>
          <a:blip r:embed="rId1"/>
          <a:srcRect b="13408"/>
          <a:stretch>
            <a:fillRect/>
          </a:stretch>
        </p:blipFill>
        <p:spPr>
          <a:xfrm>
            <a:off x="0" y="2565400"/>
            <a:ext cx="3924300" cy="2181225"/>
          </a:xfrm>
          <a:prstGeom prst="rect">
            <a:avLst/>
          </a:prstGeom>
          <a:noFill/>
          <a:ln w="9525">
            <a:noFill/>
          </a:ln>
        </p:spPr>
      </p:pic>
      <p:sp>
        <p:nvSpPr>
          <p:cNvPr id="4" name="Rectangle 2"/>
          <p:cNvSpPr>
            <a:spLocks noGrp="1" noChangeArrowheads="1"/>
          </p:cNvSpPr>
          <p:nvPr>
            <p:ph type="ctrTitle" sz="quarter"/>
          </p:nvPr>
        </p:nvSpPr>
        <p:spPr>
          <a:xfrm>
            <a:off x="4427538" y="2493963"/>
            <a:ext cx="576263" cy="2160588"/>
          </a:xfrm>
        </p:spPr>
        <p:txBody>
          <a:bodyPr vert="eaVert" wrap="square" lIns="91440" tIns="45720" rIns="91440" bIns="45720" numCol="1" anchor="ctr"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br>
              <a:rPr kumimoji="0" lang="en-US" altLang="zh-CN" sz="18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rPr>
            </a:br>
            <a:r>
              <a:rPr kumimoji="0" lang="en-US" altLang="zh-CN" sz="1800" b="0"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mj-lt"/>
                <a:ea typeface="华文行楷" panose="02010800040101010101" pitchFamily="2" charset="-122"/>
                <a:cs typeface="+mj-cs"/>
              </a:rPr>
              <a:t>   </a:t>
            </a:r>
            <a:br>
              <a:rPr kumimoji="0" lang="en-US" altLang="zh-CN" sz="1800" b="0"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mj-lt"/>
                <a:ea typeface="华文行楷" panose="02010800040101010101" pitchFamily="2" charset="-122"/>
                <a:cs typeface="+mj-cs"/>
              </a:rPr>
            </a:br>
            <a:r>
              <a:rPr kumimoji="0" lang="en-US" altLang="zh-CN" sz="1800" b="0"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mj-lt"/>
                <a:ea typeface="华文行楷" panose="02010800040101010101" pitchFamily="2" charset="-122"/>
                <a:cs typeface="+mj-cs"/>
              </a:rPr>
              <a:t>     </a:t>
            </a:r>
            <a:r>
              <a:rPr kumimoji="0" lang="zh-CN" altLang="en-US" sz="1800" b="0"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mj-lt"/>
                <a:ea typeface="华文行楷" panose="02010800040101010101" pitchFamily="2" charset="-122"/>
                <a:cs typeface="+mj-cs"/>
              </a:rPr>
              <a:t>从年轻走向成熟</a:t>
            </a:r>
            <a:br>
              <a:rPr kumimoji="0" lang="en-US" altLang="zh-CN" sz="18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rPr>
            </a:br>
            <a:endParaRPr kumimoji="0" lang="zh-CN" altLang="en-US" sz="1800" b="0"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mj-lt"/>
              <a:ea typeface="华文行楷" panose="02010800040101010101" pitchFamily="2" charset="-122"/>
              <a:cs typeface="+mj-cs"/>
            </a:endParaRPr>
          </a:p>
        </p:txBody>
      </p:sp>
      <p:pic>
        <p:nvPicPr>
          <p:cNvPr id="5124" name="图片 5" descr="袁灶初中新校门.JPG"/>
          <p:cNvPicPr>
            <a:picLocks noChangeAspect="1"/>
          </p:cNvPicPr>
          <p:nvPr/>
        </p:nvPicPr>
        <p:blipFill>
          <a:blip r:embed="rId2"/>
          <a:stretch>
            <a:fillRect/>
          </a:stretch>
        </p:blipFill>
        <p:spPr>
          <a:xfrm>
            <a:off x="5364163" y="2565400"/>
            <a:ext cx="3779837" cy="2181225"/>
          </a:xfrm>
          <a:prstGeom prst="rect">
            <a:avLst/>
          </a:prstGeom>
          <a:noFill/>
          <a:ln w="9525">
            <a:noFill/>
          </a:ln>
        </p:spPr>
      </p:pic>
      <p:sp>
        <p:nvSpPr>
          <p:cNvPr id="7" name="Rectangle 2"/>
          <p:cNvSpPr>
            <a:spLocks noGrp="1" noChangeArrowheads="1"/>
          </p:cNvSpPr>
          <p:nvPr>
            <p:ph type="ctrTitle" sz="quarter"/>
          </p:nvPr>
        </p:nvSpPr>
        <p:spPr>
          <a:xfrm>
            <a:off x="5003800" y="2784475"/>
            <a:ext cx="431800" cy="2808288"/>
          </a:xfrm>
        </p:spPr>
        <p:txBody>
          <a:bodyPr vert="eaVert" wrap="square" lIns="91440" tIns="45720" rIns="91440" bIns="45720" numCol="1" anchor="ctr"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mj-lt"/>
                <a:ea typeface="华文行楷" panose="02010800040101010101" pitchFamily="2" charset="-122"/>
                <a:cs typeface="+mj-cs"/>
              </a:rPr>
              <a:t>                                ……</a:t>
            </a:r>
            <a:br>
              <a:rPr kumimoji="0" lang="zh-CN" altLang="en-US" sz="1800" b="0"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mj-lt"/>
                <a:ea typeface="华文行楷" panose="02010800040101010101" pitchFamily="2" charset="-122"/>
                <a:cs typeface="+mj-cs"/>
              </a:rPr>
            </a:br>
            <a:r>
              <a:rPr kumimoji="0" lang="zh-CN" altLang="en-US" sz="1800" b="0"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mj-lt"/>
                <a:ea typeface="华文行楷" panose="02010800040101010101" pitchFamily="2" charset="-122"/>
                <a:cs typeface="+mj-cs"/>
              </a:rPr>
              <a:t>                                         </a:t>
            </a:r>
            <a:br>
              <a:rPr kumimoji="0" lang="en-US" altLang="zh-CN" sz="18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rPr>
            </a:br>
            <a:r>
              <a:rPr kumimoji="0" lang="en-US" altLang="zh-CN" sz="18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rPr>
              <a:t>    </a:t>
            </a:r>
            <a:r>
              <a:rPr kumimoji="0" lang="zh-CN" altLang="en-US" sz="1800" b="0"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mj-lt"/>
                <a:ea typeface="华文行楷" panose="02010800040101010101" pitchFamily="2" charset="-122"/>
                <a:cs typeface="+mj-cs"/>
              </a:rPr>
              <a:t>从起点走向发展</a:t>
            </a:r>
            <a:endParaRPr kumimoji="0" lang="zh-CN" altLang="en-US" sz="1800" b="0"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mj-lt"/>
              <a:ea typeface="华文行楷" panose="02010800040101010101" pitchFamily="2" charset="-122"/>
              <a:cs typeface="+mj-cs"/>
            </a:endParaRPr>
          </a:p>
        </p:txBody>
      </p:sp>
      <p:sp>
        <p:nvSpPr>
          <p:cNvPr id="8" name="Rectangle 2"/>
          <p:cNvSpPr>
            <a:spLocks noGrp="1" noChangeArrowheads="1"/>
          </p:cNvSpPr>
          <p:nvPr>
            <p:ph type="ctrTitle" sz="quarter"/>
          </p:nvPr>
        </p:nvSpPr>
        <p:spPr>
          <a:xfrm>
            <a:off x="3851275" y="2135188"/>
            <a:ext cx="433388" cy="2376488"/>
          </a:xfrm>
        </p:spPr>
        <p:txBody>
          <a:bodyPr vert="eaVert" wrap="square" lIns="91440" tIns="45720" rIns="91440" bIns="45720" numCol="1" anchor="ctr"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rPr>
              <a:t>      </a:t>
            </a:r>
            <a:r>
              <a:rPr kumimoji="0" lang="zh-CN" altLang="en-US" sz="1800" b="0"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mj-lt"/>
                <a:ea typeface="华文行楷" panose="02010800040101010101" pitchFamily="2" charset="-122"/>
                <a:cs typeface="+mj-cs"/>
              </a:rPr>
              <a:t>从历史走向未来                       </a:t>
            </a:r>
            <a:br>
              <a:rPr kumimoji="0" lang="en-US" altLang="zh-CN" sz="18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rPr>
            </a:br>
            <a:endParaRPr kumimoji="0" lang="zh-CN" altLang="en-US" sz="1800" b="0"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mj-lt"/>
              <a:ea typeface="华文行楷" panose="02010800040101010101" pitchFamily="2" charset="-122"/>
              <a:cs typeface="+mj-cs"/>
            </a:endParaRPr>
          </a:p>
        </p:txBody>
      </p:sp>
      <p:sp>
        <p:nvSpPr>
          <p:cNvPr id="3" name="文本框 2"/>
          <p:cNvSpPr txBox="1"/>
          <p:nvPr/>
        </p:nvSpPr>
        <p:spPr>
          <a:xfrm>
            <a:off x="0" y="177800"/>
            <a:ext cx="8156575" cy="701675"/>
          </a:xfrm>
          <a:prstGeom prst="rect">
            <a:avLst/>
          </a:prstGeom>
          <a:noFill/>
        </p:spPr>
        <p:txBody>
          <a:bodyPr wrap="square" rtlCol="0" anchor="t">
            <a:spAutoFit/>
          </a:bodyPr>
          <a:p>
            <a:pPr fontAlgn="base"/>
            <a:r>
              <a:rPr lang="zh-CN" altLang="en-US" sz="2200" strike="noStrike" kern="0" noProof="0" dirty="0" smtClean="0">
                <a:ln>
                  <a:noFill/>
                </a:ln>
                <a:solidFill>
                  <a:schemeClr val="tx2"/>
                </a:solidFill>
                <a:effectLst>
                  <a:outerShdw blurRad="38100" dist="38100" dir="2700000" algn="tl">
                    <a:srgbClr val="000000"/>
                  </a:outerShdw>
                </a:effectLst>
                <a:uLnTx/>
                <a:uFillTx/>
                <a:latin typeface="华文新魏" panose="02010800040101010101" pitchFamily="2" charset="-122"/>
                <a:ea typeface="华文新魏" panose="02010800040101010101" pitchFamily="2" charset="-122"/>
                <a:cs typeface="+mj-cs"/>
                <a:sym typeface="+mn-ea"/>
              </a:rPr>
              <a:t>袁灶初中</a:t>
            </a:r>
            <a:r>
              <a:rPr lang="en-US" altLang="zh-CN" sz="2200" strike="noStrike" kern="0" noProof="0" dirty="0" smtClean="0">
                <a:ln>
                  <a:noFill/>
                </a:ln>
                <a:solidFill>
                  <a:schemeClr val="tx2"/>
                </a:solidFill>
                <a:effectLst>
                  <a:outerShdw blurRad="38100" dist="38100" dir="2700000" algn="tl">
                    <a:srgbClr val="000000"/>
                  </a:outerShdw>
                </a:effectLst>
                <a:uLnTx/>
                <a:uFillTx/>
                <a:latin typeface="华文新魏" panose="02010800040101010101" pitchFamily="2" charset="-122"/>
                <a:ea typeface="华文新魏" panose="02010800040101010101" pitchFamily="2" charset="-122"/>
                <a:cs typeface="+mj-cs"/>
                <a:sym typeface="+mn-ea"/>
              </a:rPr>
              <a:t>“</a:t>
            </a:r>
            <a:r>
              <a:rPr lang="zh-CN" altLang="en-US" sz="2200" strike="noStrike" kern="0" noProof="0" dirty="0" smtClean="0">
                <a:ln>
                  <a:noFill/>
                </a:ln>
                <a:solidFill>
                  <a:schemeClr val="tx2"/>
                </a:solidFill>
                <a:effectLst>
                  <a:outerShdw blurRad="38100" dist="38100" dir="2700000" algn="tl">
                    <a:srgbClr val="000000"/>
                  </a:outerShdw>
                </a:effectLst>
                <a:uLnTx/>
                <a:uFillTx/>
                <a:latin typeface="华文新魏" panose="02010800040101010101" pitchFamily="2" charset="-122"/>
                <a:ea typeface="华文新魏" panose="02010800040101010101" pitchFamily="2" charset="-122"/>
                <a:cs typeface="+mj-cs"/>
                <a:sym typeface="+mn-ea"/>
              </a:rPr>
              <a:t>初中语文自主学习支持系统建设</a:t>
            </a:r>
            <a:r>
              <a:rPr lang="en-US" altLang="zh-CN" sz="2200" strike="noStrike" kern="0" noProof="0" dirty="0" smtClean="0">
                <a:ln>
                  <a:noFill/>
                </a:ln>
                <a:solidFill>
                  <a:schemeClr val="tx2"/>
                </a:solidFill>
                <a:effectLst>
                  <a:outerShdw blurRad="38100" dist="38100" dir="2700000" algn="tl">
                    <a:srgbClr val="000000"/>
                  </a:outerShdw>
                </a:effectLst>
                <a:uLnTx/>
                <a:uFillTx/>
                <a:latin typeface="华文新魏" panose="02010800040101010101" pitchFamily="2" charset="-122"/>
                <a:ea typeface="华文新魏" panose="02010800040101010101" pitchFamily="2" charset="-122"/>
                <a:cs typeface="+mj-cs"/>
                <a:sym typeface="+mn-ea"/>
              </a:rPr>
              <a:t>”</a:t>
            </a:r>
            <a:r>
              <a:rPr lang="zh-CN" altLang="en-US" sz="2200" strike="noStrike" kern="0" noProof="0" dirty="0" smtClean="0">
                <a:ln>
                  <a:noFill/>
                </a:ln>
                <a:solidFill>
                  <a:schemeClr val="tx2"/>
                </a:solidFill>
                <a:effectLst>
                  <a:outerShdw blurRad="38100" dist="38100" dir="2700000" algn="tl">
                    <a:srgbClr val="000000"/>
                  </a:outerShdw>
                </a:effectLst>
                <a:uLnTx/>
                <a:uFillTx/>
                <a:latin typeface="华文新魏" panose="02010800040101010101" pitchFamily="2" charset="-122"/>
                <a:ea typeface="华文新魏" panose="02010800040101010101" pitchFamily="2" charset="-122"/>
                <a:cs typeface="+mj-cs"/>
                <a:sym typeface="+mn-ea"/>
              </a:rPr>
              <a:t>项目情况汇报</a:t>
            </a:r>
            <a:br>
              <a:rPr lang="zh-CN" altLang="en-US" kern="0" noProof="0" dirty="0" smtClean="0">
                <a:ln>
                  <a:noFill/>
                </a:ln>
                <a:solidFill>
                  <a:schemeClr val="tx2"/>
                </a:solidFill>
                <a:effectLst>
                  <a:outerShdw blurRad="38100" dist="38100" dir="2700000" algn="tl">
                    <a:srgbClr val="000000"/>
                  </a:outerShdw>
                </a:effectLst>
                <a:uLnTx/>
                <a:uFillTx/>
                <a:latin typeface="华文新魏" panose="02010800040101010101" pitchFamily="2" charset="-122"/>
                <a:ea typeface="华文新魏" panose="02010800040101010101" pitchFamily="2" charset="-122"/>
                <a:cs typeface="+mj-cs"/>
                <a:sym typeface="+mn-ea"/>
              </a:rPr>
            </a:br>
            <a:endParaRPr lang="zh-CN" altLang="en-US" strike="noStrike" noProof="1"/>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2066290" y="4913630"/>
            <a:ext cx="4226560" cy="365760"/>
          </a:xfrm>
          <a:prstGeom prst="rect">
            <a:avLst/>
          </a:prstGeom>
          <a:noFill/>
        </p:spPr>
        <p:txBody>
          <a:bodyPr wrap="square" rtlCol="0">
            <a:spAutoFit/>
          </a:bodyPr>
          <a:p>
            <a:pPr algn="ctr" fontAlgn="base"/>
            <a:r>
              <a:rPr lang="zh-CN" altLang="en-US" b="1" strike="noStrike" kern="0" noProof="0" dirty="0" smtClean="0">
                <a:ln>
                  <a:noFill/>
                </a:ln>
                <a:solidFill>
                  <a:srgbClr val="FFFF00"/>
                </a:solidFill>
                <a:effectLst>
                  <a:outerShdw blurRad="38100" dist="38100" dir="2700000" algn="tl">
                    <a:srgbClr val="000000"/>
                  </a:outerShdw>
                </a:effectLst>
                <a:uLnTx/>
                <a:uFillTx/>
                <a:latin typeface="+mj-ea"/>
                <a:ea typeface="+mj-ea"/>
                <a:cs typeface="+mj-cs"/>
              </a:rPr>
              <a:t>近四年我校中考成绩一览表</a:t>
            </a:r>
            <a:endParaRPr lang="zh-CN" altLang="en-US" b="1" strike="noStrike" kern="0" noProof="0" dirty="0" smtClean="0">
              <a:ln>
                <a:noFill/>
              </a:ln>
              <a:solidFill>
                <a:srgbClr val="FFFF00"/>
              </a:solidFill>
              <a:effectLst>
                <a:outerShdw blurRad="38100" dist="38100" dir="2700000" algn="tl">
                  <a:srgbClr val="000000"/>
                </a:outerShdw>
              </a:effectLst>
              <a:uLnTx/>
              <a:uFillTx/>
              <a:latin typeface="+mj-ea"/>
              <a:ea typeface="+mj-ea"/>
              <a:cs typeface="+mj-cs"/>
            </a:endParaRPr>
          </a:p>
        </p:txBody>
      </p:sp>
      <p:pic>
        <p:nvPicPr>
          <p:cNvPr id="4" name="图片 3" descr="9HMIN8(GDHWA0`PW`Z%@[~L"/>
          <p:cNvPicPr>
            <a:picLocks noChangeAspect="1"/>
          </p:cNvPicPr>
          <p:nvPr/>
        </p:nvPicPr>
        <p:blipFill>
          <a:blip r:embed="rId1"/>
          <a:stretch>
            <a:fillRect/>
          </a:stretch>
        </p:blipFill>
        <p:spPr>
          <a:xfrm>
            <a:off x="507365" y="1372870"/>
            <a:ext cx="7830185" cy="309816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79388" y="192088"/>
            <a:ext cx="3789363" cy="762000"/>
          </a:xfrm>
          <a:prstGeom prst="rect">
            <a:avLst/>
          </a:prstGeom>
          <a:noFill/>
        </p:spPr>
        <p:txBody>
          <a:bodyPr wrap="none" rtlCol="0" anchor="t">
            <a:spAutoFit/>
          </a:bodyPr>
          <a:p>
            <a:pPr marL="0" indent="0" algn="l" fontAlgn="base"/>
            <a:r>
              <a:rPr lang="en-US" altLang="zh-CN" sz="4400" strike="noStrike" noProof="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3600" strike="noStrike" kern="0" noProof="0" dirty="0" smtClean="0">
                <a:ln>
                  <a:noFill/>
                </a:ln>
                <a:solidFill>
                  <a:srgbClr val="FFFF00"/>
                </a:solidFill>
                <a:effectLst>
                  <a:outerShdw blurRad="38100" dist="38100" dir="2700000" algn="tl">
                    <a:srgbClr val="000000"/>
                  </a:outerShdw>
                </a:effectLst>
                <a:uLnTx/>
                <a:uFillTx/>
                <a:latin typeface="+mj-lt"/>
                <a:ea typeface="华文行楷" panose="02010800040101010101" pitchFamily="2" charset="-122"/>
                <a:cs typeface="+mj-cs"/>
                <a:sym typeface="+mn-ea"/>
              </a:rPr>
              <a:t> 三、不足与展望</a:t>
            </a:r>
            <a:endParaRPr lang="zh-CN" altLang="en-US" sz="3600" strike="noStrike" kern="0" noProof="0" dirty="0" smtClean="0">
              <a:ln>
                <a:noFill/>
              </a:ln>
              <a:solidFill>
                <a:srgbClr val="FFFF00"/>
              </a:solidFill>
              <a:effectLst>
                <a:outerShdw blurRad="38100" dist="38100" dir="2700000" algn="tl">
                  <a:srgbClr val="000000"/>
                </a:outerShdw>
              </a:effectLst>
              <a:uLnTx/>
              <a:uFillTx/>
              <a:latin typeface="+mj-lt"/>
              <a:ea typeface="华文行楷" panose="02010800040101010101" pitchFamily="2" charset="-122"/>
              <a:cs typeface="+mj-cs"/>
            </a:endParaRPr>
          </a:p>
        </p:txBody>
      </p:sp>
      <p:sp>
        <p:nvSpPr>
          <p:cNvPr id="5" name="文本框 4"/>
          <p:cNvSpPr txBox="1"/>
          <p:nvPr/>
        </p:nvSpPr>
        <p:spPr>
          <a:xfrm>
            <a:off x="334963" y="1227138"/>
            <a:ext cx="8250238" cy="3566160"/>
          </a:xfrm>
          <a:prstGeom prst="rect">
            <a:avLst/>
          </a:prstGeom>
          <a:noFill/>
          <a:ln w="9525">
            <a:noFill/>
          </a:ln>
        </p:spPr>
        <p:txBody>
          <a:bodyPr wrap="square">
            <a:spAutoFit/>
          </a:bodyPr>
          <a:p>
            <a:pPr marL="0" indent="355600" algn="l" fontAlgn="base">
              <a:lnSpc>
                <a:spcPct val="150000"/>
              </a:lnSpc>
            </a:pPr>
            <a:r>
              <a:rPr lang="en-US" sz="3200" b="0" u="none"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rPr>
              <a:t>存在问题</a:t>
            </a:r>
            <a:endParaRPr lang="en-US" sz="3200" b="0" u="none"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endParaRPr>
          </a:p>
          <a:p>
            <a:pPr marL="0" indent="355600" algn="l" fontAlgn="base">
              <a:lnSpc>
                <a:spcPct val="150000"/>
              </a:lnSpc>
            </a:pPr>
            <a:r>
              <a:rPr lang="en-US" sz="2000" b="0" u="none"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rPr>
              <a:t>     </a:t>
            </a:r>
            <a:r>
              <a:rPr lang="en-US" sz="2000" b="0" u="none" strike="noStrike" kern="0" noProof="0" dirty="0" smtClean="0">
                <a:ln>
                  <a:noFill/>
                </a:ln>
                <a:solidFill>
                  <a:schemeClr val="tx2"/>
                </a:solidFill>
                <a:effectLst>
                  <a:outerShdw blurRad="38100" dist="38100" dir="2700000" algn="tl">
                    <a:srgbClr val="000000"/>
                  </a:outerShdw>
                </a:effectLst>
                <a:uLnTx/>
                <a:uFillTx/>
                <a:latin typeface="+mj-ea"/>
                <a:ea typeface="+mj-ea"/>
                <a:cs typeface="+mj-cs"/>
              </a:rPr>
              <a:t>1、由于大多数校本课程由本校教师自主开发，缺乏系统性，科学性的引领，还需要进一步根据学生的需要调整、改进。</a:t>
            </a:r>
            <a:endParaRPr lang="en-US" sz="2000" b="0" u="none" strike="noStrike" kern="0" noProof="0" dirty="0" smtClean="0">
              <a:ln>
                <a:noFill/>
              </a:ln>
              <a:solidFill>
                <a:schemeClr val="tx2"/>
              </a:solidFill>
              <a:effectLst>
                <a:outerShdw blurRad="38100" dist="38100" dir="2700000" algn="tl">
                  <a:srgbClr val="000000"/>
                </a:outerShdw>
              </a:effectLst>
              <a:uLnTx/>
              <a:uFillTx/>
              <a:latin typeface="+mj-ea"/>
              <a:ea typeface="+mj-ea"/>
              <a:cs typeface="+mj-cs"/>
            </a:endParaRPr>
          </a:p>
          <a:p>
            <a:pPr marL="0" indent="355600" algn="l" fontAlgn="base">
              <a:lnSpc>
                <a:spcPct val="150000"/>
              </a:lnSpc>
            </a:pPr>
            <a:r>
              <a:rPr lang="en-US" sz="2000" b="0" u="none" strike="noStrike" kern="0" noProof="0" dirty="0" smtClean="0">
                <a:ln>
                  <a:noFill/>
                </a:ln>
                <a:solidFill>
                  <a:schemeClr val="tx2"/>
                </a:solidFill>
                <a:effectLst>
                  <a:outerShdw blurRad="38100" dist="38100" dir="2700000" algn="tl">
                    <a:srgbClr val="000000"/>
                  </a:outerShdw>
                </a:effectLst>
                <a:uLnTx/>
                <a:uFillTx/>
                <a:latin typeface="+mj-ea"/>
                <a:ea typeface="+mj-ea"/>
                <a:cs typeface="+mj-cs"/>
              </a:rPr>
              <a:t>2、地域文化的融合还不深入……</a:t>
            </a:r>
            <a:endParaRPr lang="en-US" sz="2000" b="0" u="none" strike="noStrike" kern="0" noProof="0" dirty="0" smtClean="0">
              <a:ln>
                <a:noFill/>
              </a:ln>
              <a:solidFill>
                <a:schemeClr val="tx2"/>
              </a:solidFill>
              <a:effectLst>
                <a:outerShdw blurRad="38100" dist="38100" dir="2700000" algn="tl">
                  <a:srgbClr val="000000"/>
                </a:outerShdw>
              </a:effectLst>
              <a:uLnTx/>
              <a:uFillTx/>
              <a:latin typeface="+mj-ea"/>
              <a:ea typeface="+mj-ea"/>
              <a:cs typeface="+mj-cs"/>
            </a:endParaRPr>
          </a:p>
          <a:p>
            <a:pPr marL="0" indent="355600" algn="l" fontAlgn="base">
              <a:lnSpc>
                <a:spcPct val="150000"/>
              </a:lnSpc>
            </a:pPr>
            <a:r>
              <a:rPr lang="en-US" sz="2000" b="0" u="none" strike="noStrike" kern="0" noProof="0" dirty="0" smtClean="0">
                <a:ln>
                  <a:noFill/>
                </a:ln>
                <a:solidFill>
                  <a:schemeClr val="tx2"/>
                </a:solidFill>
                <a:effectLst>
                  <a:outerShdw blurRad="38100" dist="38100" dir="2700000" algn="tl">
                    <a:srgbClr val="000000"/>
                  </a:outerShdw>
                </a:effectLst>
                <a:uLnTx/>
                <a:uFillTx/>
                <a:latin typeface="+mj-ea"/>
                <a:ea typeface="+mj-ea"/>
                <a:cs typeface="+mj-cs"/>
              </a:rPr>
              <a:t>3、网络学习平台资源的利用率还不高……（外来务工人员子女和留守儿童比率高，缺少有力的监护，在一定程度上影响了孩子利用网络的自觉性。）</a:t>
            </a:r>
            <a:endParaRPr lang="en-US" sz="2000" b="0" u="none" strike="noStrike" kern="0" noProof="0" dirty="0" smtClean="0">
              <a:ln>
                <a:noFill/>
              </a:ln>
              <a:solidFill>
                <a:schemeClr val="tx2"/>
              </a:solidFill>
              <a:effectLst>
                <a:outerShdw blurRad="38100" dist="38100" dir="2700000" algn="tl">
                  <a:srgbClr val="000000"/>
                </a:outerShdw>
              </a:effectLst>
              <a:uLnTx/>
              <a:uFillTx/>
              <a:latin typeface="+mj-ea"/>
              <a:ea typeface="+mj-ea"/>
              <a:cs typeface="+mj-c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79388" y="192088"/>
            <a:ext cx="3789363" cy="762000"/>
          </a:xfrm>
          <a:prstGeom prst="rect">
            <a:avLst/>
          </a:prstGeom>
          <a:noFill/>
        </p:spPr>
        <p:txBody>
          <a:bodyPr wrap="none" rtlCol="0" anchor="t">
            <a:spAutoFit/>
          </a:bodyPr>
          <a:p>
            <a:pPr marL="0" indent="0" algn="l" fontAlgn="base"/>
            <a:r>
              <a:rPr lang="en-US" altLang="zh-CN" sz="4400" strike="noStrike" noProof="1">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3600" strike="noStrike" kern="0" noProof="0" dirty="0" smtClean="0">
                <a:ln>
                  <a:noFill/>
                </a:ln>
                <a:solidFill>
                  <a:srgbClr val="FFFF00"/>
                </a:solidFill>
                <a:effectLst>
                  <a:outerShdw blurRad="38100" dist="38100" dir="2700000" algn="tl">
                    <a:srgbClr val="000000"/>
                  </a:outerShdw>
                </a:effectLst>
                <a:uLnTx/>
                <a:uFillTx/>
                <a:latin typeface="+mj-lt"/>
                <a:ea typeface="华文行楷" panose="02010800040101010101" pitchFamily="2" charset="-122"/>
                <a:cs typeface="+mj-cs"/>
                <a:sym typeface="+mn-ea"/>
              </a:rPr>
              <a:t> 三、不足与展望</a:t>
            </a:r>
            <a:endParaRPr lang="zh-CN" altLang="en-US" sz="3600" strike="noStrike" kern="0" noProof="0" dirty="0" smtClean="0">
              <a:ln>
                <a:noFill/>
              </a:ln>
              <a:solidFill>
                <a:srgbClr val="FFFF00"/>
              </a:solidFill>
              <a:effectLst>
                <a:outerShdw blurRad="38100" dist="38100" dir="2700000" algn="tl">
                  <a:srgbClr val="000000"/>
                </a:outerShdw>
              </a:effectLst>
              <a:uLnTx/>
              <a:uFillTx/>
              <a:latin typeface="+mj-lt"/>
              <a:ea typeface="华文行楷" panose="02010800040101010101" pitchFamily="2" charset="-122"/>
              <a:cs typeface="+mj-cs"/>
            </a:endParaRPr>
          </a:p>
        </p:txBody>
      </p:sp>
      <p:sp>
        <p:nvSpPr>
          <p:cNvPr id="100" name="文本框 99"/>
          <p:cNvSpPr txBox="1"/>
          <p:nvPr/>
        </p:nvSpPr>
        <p:spPr>
          <a:xfrm>
            <a:off x="414973" y="1216978"/>
            <a:ext cx="8499475" cy="2651760"/>
          </a:xfrm>
          <a:prstGeom prst="rect">
            <a:avLst/>
          </a:prstGeom>
          <a:noFill/>
          <a:ln w="9525">
            <a:noFill/>
          </a:ln>
        </p:spPr>
        <p:txBody>
          <a:bodyPr wrap="square">
            <a:spAutoFit/>
          </a:bodyPr>
          <a:p>
            <a:pPr marL="0" indent="355600" algn="l" fontAlgn="base">
              <a:lnSpc>
                <a:spcPct val="150000"/>
              </a:lnSpc>
            </a:pPr>
            <a:r>
              <a:rPr lang="en-US" sz="3200" b="0" u="none"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rPr>
              <a:t>后期发展方向</a:t>
            </a:r>
            <a:endParaRPr lang="en-US" sz="3200" b="0" u="none"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endParaRPr>
          </a:p>
          <a:p>
            <a:pPr marL="0" indent="355600" algn="l" fontAlgn="base">
              <a:lnSpc>
                <a:spcPct val="150000"/>
              </a:lnSpc>
            </a:pPr>
            <a:r>
              <a:rPr lang="en-US" sz="2000" b="0" u="none" strike="noStrike" kern="0" noProof="0" dirty="0" smtClean="0">
                <a:ln>
                  <a:noFill/>
                </a:ln>
                <a:solidFill>
                  <a:schemeClr val="tx2"/>
                </a:solidFill>
                <a:effectLst>
                  <a:outerShdw blurRad="38100" dist="38100" dir="2700000" algn="tl">
                    <a:srgbClr val="000000"/>
                  </a:outerShdw>
                </a:effectLst>
                <a:uLnTx/>
                <a:uFillTx/>
                <a:latin typeface="+mj-ea"/>
                <a:ea typeface="+mj-ea"/>
                <a:cs typeface="+mj-cs"/>
              </a:rPr>
              <a:t>1、邀请专家对校本课程进行进一步整合和提升。</a:t>
            </a:r>
            <a:endParaRPr lang="en-US" sz="2000" b="0" u="none" strike="noStrike" kern="0" noProof="0" dirty="0" smtClean="0">
              <a:ln>
                <a:noFill/>
              </a:ln>
              <a:solidFill>
                <a:schemeClr val="tx2"/>
              </a:solidFill>
              <a:effectLst>
                <a:outerShdw blurRad="38100" dist="38100" dir="2700000" algn="tl">
                  <a:srgbClr val="000000"/>
                </a:outerShdw>
              </a:effectLst>
              <a:uLnTx/>
              <a:uFillTx/>
              <a:latin typeface="+mj-ea"/>
              <a:ea typeface="+mj-ea"/>
              <a:cs typeface="+mj-cs"/>
            </a:endParaRPr>
          </a:p>
          <a:p>
            <a:pPr marL="0" indent="355600" algn="l" fontAlgn="base">
              <a:lnSpc>
                <a:spcPct val="150000"/>
              </a:lnSpc>
            </a:pPr>
            <a:r>
              <a:rPr lang="en-US" sz="2000" b="0" u="none" strike="noStrike" kern="0" noProof="0" dirty="0" smtClean="0">
                <a:ln>
                  <a:noFill/>
                </a:ln>
                <a:solidFill>
                  <a:schemeClr val="tx2"/>
                </a:solidFill>
                <a:effectLst>
                  <a:outerShdw blurRad="38100" dist="38100" dir="2700000" algn="tl">
                    <a:srgbClr val="000000"/>
                  </a:outerShdw>
                </a:effectLst>
                <a:uLnTx/>
                <a:uFillTx/>
                <a:latin typeface="+mj-ea"/>
                <a:ea typeface="+mj-ea"/>
                <a:cs typeface="+mj-cs"/>
              </a:rPr>
              <a:t>2、立足地域文化，加强传统文化的传承和研究。如蓝印花布、二甲地区方言俗语。</a:t>
            </a:r>
            <a:endParaRPr lang="en-US" sz="2000" b="0" u="none" strike="noStrike" kern="0" noProof="0" dirty="0" smtClean="0">
              <a:ln>
                <a:noFill/>
              </a:ln>
              <a:solidFill>
                <a:schemeClr val="tx2"/>
              </a:solidFill>
              <a:effectLst>
                <a:outerShdw blurRad="38100" dist="38100" dir="2700000" algn="tl">
                  <a:srgbClr val="000000"/>
                </a:outerShdw>
              </a:effectLst>
              <a:uLnTx/>
              <a:uFillTx/>
              <a:latin typeface="+mj-ea"/>
              <a:ea typeface="+mj-ea"/>
              <a:cs typeface="+mj-cs"/>
            </a:endParaRPr>
          </a:p>
          <a:p>
            <a:pPr marL="0" indent="355600" algn="l" fontAlgn="base">
              <a:lnSpc>
                <a:spcPct val="150000"/>
              </a:lnSpc>
            </a:pPr>
            <a:r>
              <a:rPr lang="en-US" sz="2000" b="0" u="none" strike="noStrike" kern="0" noProof="0" dirty="0" smtClean="0">
                <a:ln>
                  <a:noFill/>
                </a:ln>
                <a:solidFill>
                  <a:schemeClr val="tx2"/>
                </a:solidFill>
                <a:effectLst>
                  <a:outerShdw blurRad="38100" dist="38100" dir="2700000" algn="tl">
                    <a:srgbClr val="000000"/>
                  </a:outerShdw>
                </a:effectLst>
                <a:uLnTx/>
                <a:uFillTx/>
                <a:latin typeface="+mj-ea"/>
                <a:ea typeface="+mj-ea"/>
                <a:cs typeface="+mj-cs"/>
              </a:rPr>
              <a:t>3、根据新教材进一步更新教学案资源。</a:t>
            </a:r>
            <a:endParaRPr lang="en-US" sz="2000" b="0" u="none" strike="noStrike" kern="0" noProof="0" dirty="0" smtClean="0">
              <a:ln>
                <a:noFill/>
              </a:ln>
              <a:solidFill>
                <a:schemeClr val="tx2"/>
              </a:solidFill>
              <a:effectLst>
                <a:outerShdw blurRad="38100" dist="38100" dir="2700000" algn="tl">
                  <a:srgbClr val="000000"/>
                </a:outerShdw>
              </a:effectLst>
              <a:uLnTx/>
              <a:uFillTx/>
              <a:latin typeface="+mj-ea"/>
              <a:ea typeface="+mj-ea"/>
              <a:cs typeface="+mj-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pPr algn="l" fontAlgn="base"/>
            <a:r>
              <a:rPr lang="zh-CN" altLang="en-US" sz="3600" strike="noStrike" noProof="0" dirty="0" smtClean="0">
                <a:ln>
                  <a:noFill/>
                </a:ln>
                <a:solidFill>
                  <a:srgbClr val="FFFF00"/>
                </a:solidFill>
                <a:uLnTx/>
                <a:uFillTx/>
                <a:ea typeface="华文行楷" panose="02010800040101010101" pitchFamily="2" charset="-122"/>
              </a:rPr>
              <a:t>总结</a:t>
            </a:r>
            <a:endParaRPr lang="zh-CN" altLang="en-US" sz="3600" strike="noStrike" noProof="0" dirty="0" smtClean="0">
              <a:ln>
                <a:noFill/>
              </a:ln>
              <a:solidFill>
                <a:srgbClr val="FFFF00"/>
              </a:solidFill>
              <a:uLnTx/>
              <a:uFillTx/>
              <a:ea typeface="华文行楷" panose="02010800040101010101" pitchFamily="2" charset="-122"/>
            </a:endParaRPr>
          </a:p>
        </p:txBody>
      </p:sp>
      <p:sp>
        <p:nvSpPr>
          <p:cNvPr id="100" name="文本框 99"/>
          <p:cNvSpPr txBox="1"/>
          <p:nvPr/>
        </p:nvSpPr>
        <p:spPr>
          <a:xfrm>
            <a:off x="650875" y="1585913"/>
            <a:ext cx="8237538" cy="1005840"/>
          </a:xfrm>
          <a:prstGeom prst="rect">
            <a:avLst/>
          </a:prstGeom>
          <a:noFill/>
          <a:ln w="9525">
            <a:noFill/>
          </a:ln>
        </p:spPr>
        <p:txBody>
          <a:bodyPr wrap="square">
            <a:spAutoFit/>
          </a:bodyPr>
          <a:p>
            <a:pPr marL="0" indent="0" algn="l" fontAlgn="base">
              <a:lnSpc>
                <a:spcPct val="150000"/>
              </a:lnSpc>
            </a:pPr>
            <a:r>
              <a:rPr lang="en-US" sz="2000" b="0" u="none"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rPr>
              <a:t>      </a:t>
            </a:r>
            <a:r>
              <a:rPr lang="en-US" sz="2000" b="0" u="none" strike="noStrike" kern="0" noProof="0" dirty="0" smtClean="0">
                <a:ln>
                  <a:noFill/>
                </a:ln>
                <a:solidFill>
                  <a:schemeClr val="tx2"/>
                </a:solidFill>
                <a:effectLst>
                  <a:outerShdw blurRad="38100" dist="38100" dir="2700000" algn="tl">
                    <a:srgbClr val="000000"/>
                  </a:outerShdw>
                </a:effectLst>
                <a:uLnTx/>
                <a:uFillTx/>
                <a:latin typeface="+mj-ea"/>
                <a:ea typeface="+mj-ea"/>
                <a:cs typeface="+mj-cs"/>
              </a:rPr>
              <a:t>我们将进一步更新教育观念，依托建成使用的现代化教学设施，不断总结，锐意进取，切实提高语文教学质量，让自主学习点亮学生的未来。</a:t>
            </a:r>
            <a:endParaRPr lang="en-US" sz="2000" b="0" u="none" strike="noStrike" kern="0" noProof="0" dirty="0" smtClean="0">
              <a:ln>
                <a:noFill/>
              </a:ln>
              <a:solidFill>
                <a:schemeClr val="tx2"/>
              </a:solidFill>
              <a:effectLst>
                <a:outerShdw blurRad="38100" dist="38100" dir="2700000" algn="tl">
                  <a:srgbClr val="000000"/>
                </a:outerShdw>
              </a:effectLst>
              <a:uLnTx/>
              <a:uFillTx/>
              <a:latin typeface="+mj-ea"/>
              <a:ea typeface="+mj-ea"/>
              <a:cs typeface="+mj-c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1858" name="Rectangle 2"/>
          <p:cNvSpPr>
            <a:spLocks noGrp="1" noChangeArrowheads="1"/>
          </p:cNvSpPr>
          <p:nvPr>
            <p:ph type="subTitle" sz="quarter" idx="1"/>
          </p:nvPr>
        </p:nvSpPr>
        <p:spPr>
          <a:xfrm>
            <a:off x="323850" y="0"/>
            <a:ext cx="8569325" cy="5256213"/>
          </a:xfrm>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20000"/>
              </a:spcBef>
              <a:spcAft>
                <a:spcPct val="0"/>
              </a:spcAft>
              <a:buClr>
                <a:srgbClr val="33CCFF"/>
              </a:buClr>
              <a:buSzTx/>
              <a:buFont typeface="Wingdings" panose="05000000000000000000" pitchFamily="2" charset="2"/>
              <a:buNone/>
              <a:defRPr/>
            </a:pPr>
            <a:r>
              <a:rPr kumimoji="0" lang="en-US" altLang="zh-CN" sz="36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rPr>
              <a:t>    </a:t>
            </a:r>
            <a:endParaRPr kumimoji="0" lang="en-US" altLang="zh-CN" sz="36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endParaRPr>
          </a:p>
          <a:p>
            <a:pPr marL="0" marR="0" lvl="0" indent="0" algn="l" defTabSz="914400" rtl="0" eaLnBrk="1" fontAlgn="base" latinLnBrk="0" hangingPunct="1">
              <a:lnSpc>
                <a:spcPct val="100000"/>
              </a:lnSpc>
              <a:spcBef>
                <a:spcPct val="20000"/>
              </a:spcBef>
              <a:spcAft>
                <a:spcPct val="0"/>
              </a:spcAft>
              <a:buClr>
                <a:srgbClr val="33CCFF"/>
              </a:buClr>
              <a:buSzTx/>
              <a:buFont typeface="Wingdings" panose="05000000000000000000" pitchFamily="2" charset="2"/>
              <a:buNone/>
              <a:defRPr/>
            </a:pPr>
            <a:endParaRPr kumimoji="0" lang="en-US" altLang="zh-CN" sz="36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endParaRPr>
          </a:p>
          <a:p>
            <a:pPr marL="0" marR="0" lvl="0" indent="0" algn="l" defTabSz="914400" rtl="0" eaLnBrk="1" fontAlgn="base" latinLnBrk="0" hangingPunct="1">
              <a:lnSpc>
                <a:spcPct val="100000"/>
              </a:lnSpc>
              <a:spcBef>
                <a:spcPct val="20000"/>
              </a:spcBef>
              <a:spcAft>
                <a:spcPct val="0"/>
              </a:spcAft>
              <a:buClr>
                <a:srgbClr val="33CCFF"/>
              </a:buClr>
              <a:buSzTx/>
              <a:buFont typeface="Wingdings" panose="05000000000000000000" pitchFamily="2" charset="2"/>
              <a:buNone/>
              <a:defRPr/>
            </a:pPr>
            <a:endParaRPr kumimoji="0" lang="en-US" altLang="zh-CN" sz="36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endParaRPr>
          </a:p>
          <a:p>
            <a:pPr marL="0" marR="0" lvl="0" indent="0" algn="l" defTabSz="914400" rtl="0" eaLnBrk="1" fontAlgn="base" latinLnBrk="0" hangingPunct="1">
              <a:lnSpc>
                <a:spcPct val="100000"/>
              </a:lnSpc>
              <a:spcBef>
                <a:spcPct val="20000"/>
              </a:spcBef>
              <a:spcAft>
                <a:spcPct val="0"/>
              </a:spcAft>
              <a:buClr>
                <a:srgbClr val="33CCFF"/>
              </a:buClr>
              <a:buSzTx/>
              <a:buFont typeface="Wingdings" panose="05000000000000000000" pitchFamily="2" charset="2"/>
              <a:buNone/>
              <a:defRPr/>
            </a:pPr>
            <a:r>
              <a:rPr kumimoji="0" lang="en-US" altLang="zh-CN" sz="40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rPr>
              <a:t>            </a:t>
            </a:r>
            <a:r>
              <a:rPr kumimoji="0" lang="zh-CN" altLang="en-US" sz="6600" b="1"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rPr>
              <a:t>谢 谢！</a:t>
            </a:r>
            <a:endParaRPr kumimoji="0" lang="zh-CN" altLang="en-US" sz="6600" b="1"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mn-lt"/>
              <a:ea typeface="黑体" panose="02010609060101010101" pitchFamily="49" charset="-122"/>
              <a:cs typeface="+mn-cs"/>
            </a:endParaRPr>
          </a:p>
          <a:p>
            <a:pPr marL="0" marR="0" lvl="0" indent="0" algn="l" defTabSz="914400" rtl="0" eaLnBrk="1" fontAlgn="base" latinLnBrk="0" hangingPunct="1">
              <a:lnSpc>
                <a:spcPct val="100000"/>
              </a:lnSpc>
              <a:spcBef>
                <a:spcPct val="20000"/>
              </a:spcBef>
              <a:spcAft>
                <a:spcPct val="0"/>
              </a:spcAft>
              <a:buClr>
                <a:srgbClr val="33CCFF"/>
              </a:buClr>
              <a:buSzTx/>
              <a:buFont typeface="Wingdings" panose="05000000000000000000" pitchFamily="2" charset="2"/>
              <a:buNone/>
              <a:defRPr/>
            </a:pPr>
            <a:endParaRPr kumimoji="0" lang="en-US" altLang="zh-CN" sz="36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黑体" panose="02010609060101010101" pitchFamily="49" charset="-122"/>
              <a:cs typeface="+mn-cs"/>
            </a:endParaRPr>
          </a:p>
        </p:txBody>
      </p:sp>
      <p:sp>
        <p:nvSpPr>
          <p:cNvPr id="36866" name="矩形 2"/>
          <p:cNvSpPr/>
          <p:nvPr/>
        </p:nvSpPr>
        <p:spPr>
          <a:xfrm>
            <a:off x="1187450" y="3789363"/>
            <a:ext cx="6610350" cy="1736725"/>
          </a:xfrm>
          <a:prstGeom prst="rect">
            <a:avLst/>
          </a:prstGeom>
          <a:noFill/>
          <a:ln w="9525">
            <a:noFill/>
          </a:ln>
        </p:spPr>
        <p:txBody>
          <a:bodyPr wrap="none" anchor="t">
            <a:spAutoFit/>
          </a:bodyPr>
          <a:p>
            <a:pPr lvl="0" indent="0">
              <a:lnSpc>
                <a:spcPct val="150000"/>
              </a:lnSpc>
            </a:pPr>
            <a:r>
              <a:rPr lang="zh-CN" altLang="en-US" sz="2400" b="1" dirty="0">
                <a:solidFill>
                  <a:srgbClr val="FFFF00"/>
                </a:solidFill>
                <a:latin typeface="Arial" panose="020B0604020202020204" pitchFamily="34" charset="0"/>
                <a:ea typeface="宋体" panose="02010600030101010101" pitchFamily="2" charset="-122"/>
              </a:rPr>
              <a:t>学生的成功是教师最成功的作品。</a:t>
            </a:r>
            <a:endParaRPr lang="en-US" altLang="zh-CN" sz="2400" b="1" dirty="0">
              <a:solidFill>
                <a:srgbClr val="FFFF00"/>
              </a:solidFill>
              <a:latin typeface="Arial" panose="020B0604020202020204" pitchFamily="34" charset="0"/>
              <a:ea typeface="宋体" panose="02010600030101010101" pitchFamily="2" charset="-122"/>
            </a:endParaRPr>
          </a:p>
          <a:p>
            <a:pPr lvl="0" indent="0">
              <a:lnSpc>
                <a:spcPct val="150000"/>
              </a:lnSpc>
            </a:pPr>
            <a:r>
              <a:rPr lang="zh-CN" altLang="en-US" sz="2400" b="1" dirty="0">
                <a:solidFill>
                  <a:srgbClr val="FFFF00"/>
                </a:solidFill>
                <a:latin typeface="Arial" panose="020B0604020202020204" pitchFamily="34" charset="0"/>
                <a:ea typeface="宋体" panose="02010600030101010101" pitchFamily="2" charset="-122"/>
              </a:rPr>
              <a:t>师生的成功与幸福是学校的追求。</a:t>
            </a:r>
            <a:endParaRPr lang="en-US" altLang="zh-CN" sz="2400" b="1" dirty="0">
              <a:solidFill>
                <a:srgbClr val="FFFF00"/>
              </a:solidFill>
              <a:latin typeface="Arial" panose="020B0604020202020204" pitchFamily="34" charset="0"/>
              <a:ea typeface="宋体" panose="02010600030101010101" pitchFamily="2" charset="-122"/>
            </a:endParaRPr>
          </a:p>
          <a:p>
            <a:pPr lvl="0" indent="0">
              <a:lnSpc>
                <a:spcPct val="150000"/>
              </a:lnSpc>
            </a:pPr>
            <a:r>
              <a:rPr lang="zh-CN" altLang="en-US" sz="2400" b="1" dirty="0">
                <a:solidFill>
                  <a:srgbClr val="FFFF00"/>
                </a:solidFill>
                <a:latin typeface="Arial" panose="020B0604020202020204" pitchFamily="34" charset="0"/>
                <a:ea typeface="宋体" panose="02010600030101010101" pitchFamily="2" charset="-122"/>
              </a:rPr>
              <a:t>师生的奋斗追求与荣誉铸成了学校最大的奖杯。</a:t>
            </a:r>
            <a:endParaRPr lang="zh-CN" altLang="en-US" sz="2400" b="1" dirty="0">
              <a:solidFill>
                <a:srgbClr val="FFFF00"/>
              </a:solidFill>
              <a:latin typeface="Arial" panose="020B0604020202020204" pitchFamily="34" charset="0"/>
              <a:ea typeface="宋体" panose="02010600030101010101" pitchFamily="2"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8370" name="Rectangle 2"/>
          <p:cNvSpPr>
            <a:spLocks noGrp="1" noChangeArrowheads="1"/>
          </p:cNvSpPr>
          <p:nvPr>
            <p:ph type="ctrTitle" sz="quarter"/>
          </p:nvPr>
        </p:nvSpPr>
        <p:spPr>
          <a:xfrm>
            <a:off x="109855" y="479425"/>
            <a:ext cx="8209280" cy="1450975"/>
          </a:xfrm>
        </p:spPr>
        <p:txBody>
          <a:bodyPr vert="horz" wrap="square" lIns="91440" tIns="45720" rIns="91440" bIns="45720" numCol="1" anchor="ctr"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b="0" i="0" u="none" strike="noStrike" kern="0" cap="none" spc="0" normalizeH="0" baseline="0" noProof="0" dirty="0" smtClean="0">
                <a:ln>
                  <a:noFill/>
                </a:ln>
                <a:effectLst>
                  <a:outerShdw blurRad="38100" dist="38100" dir="2700000" algn="tl">
                    <a:srgbClr val="000000"/>
                  </a:outerShdw>
                </a:effectLst>
                <a:uLnTx/>
                <a:uFillTx/>
                <a:latin typeface="+mj-lt"/>
                <a:ea typeface="华文行楷" panose="02010800040101010101" pitchFamily="2" charset="-122"/>
                <a:cs typeface="+mj-cs"/>
              </a:rPr>
              <a:t> </a:t>
            </a:r>
            <a:r>
              <a:rPr kumimoji="0" lang="zh-CN" altLang="en-US" sz="3600" b="0" i="0" u="none" strike="noStrike" kern="0" cap="none" spc="0" normalizeH="0" baseline="0" noProof="0" dirty="0" smtClean="0">
                <a:ln>
                  <a:noFill/>
                </a:ln>
                <a:effectLst>
                  <a:outerShdw blurRad="38100" dist="38100" dir="2700000" algn="tl">
                    <a:srgbClr val="000000"/>
                  </a:outerShdw>
                </a:effectLst>
                <a:uLnTx/>
                <a:uFillTx/>
                <a:latin typeface="+mj-lt"/>
                <a:ea typeface="华文行楷" panose="02010800040101010101" pitchFamily="2" charset="-122"/>
                <a:cs typeface="+mj-cs"/>
              </a:rPr>
              <a:t> </a:t>
            </a:r>
            <a:r>
              <a:rPr kumimoji="0" lang="zh-CN" altLang="en-US" sz="3600" b="0"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mj-lt"/>
                <a:ea typeface="华文行楷" panose="02010800040101010101" pitchFamily="2" charset="-122"/>
                <a:cs typeface="+mj-cs"/>
              </a:rPr>
              <a:t>一、学校概况</a:t>
            </a:r>
            <a:r>
              <a:rPr kumimoji="0" lang="zh-CN" altLang="en-US" sz="4400" b="0"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mj-lt"/>
                <a:ea typeface="华文行楷" panose="02010800040101010101" pitchFamily="2" charset="-122"/>
                <a:cs typeface="+mj-cs"/>
              </a:rPr>
              <a:t> </a:t>
            </a:r>
            <a:r>
              <a:rPr kumimoji="0" lang="zh-CN" altLang="en-US" sz="20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华文行楷" panose="02010800040101010101" pitchFamily="2" charset="-122"/>
                <a:ea typeface="华文行楷" panose="02010800040101010101" pitchFamily="2" charset="-122"/>
                <a:cs typeface="+mj-cs"/>
              </a:rPr>
              <a:t>       </a:t>
            </a:r>
            <a:br>
              <a:rPr kumimoji="0" lang="zh-CN" altLang="en-US" sz="20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华文行楷" panose="02010800040101010101" pitchFamily="2" charset="-122"/>
                <a:ea typeface="华文行楷" panose="02010800040101010101" pitchFamily="2" charset="-122"/>
                <a:cs typeface="+mj-cs"/>
              </a:rPr>
            </a:br>
            <a:r>
              <a:rPr kumimoji="0" lang="zh-CN" altLang="en-US" sz="20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华文行楷" panose="02010800040101010101" pitchFamily="2" charset="-122"/>
                <a:ea typeface="华文行楷" panose="02010800040101010101" pitchFamily="2" charset="-122"/>
                <a:cs typeface="+mj-cs"/>
              </a:rPr>
              <a:t>      </a:t>
            </a:r>
            <a:r>
              <a:rPr kumimoji="0" lang="zh-CN" altLang="en-US" sz="20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j-cs"/>
              </a:rPr>
              <a:t> </a:t>
            </a:r>
            <a:r>
              <a:rPr kumimoji="0" sz="20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j-cs"/>
              </a:rPr>
              <a:t>袁灶初中建校于1983年，地处二甲镇和海门三星镇交界之地。学校由南北两校区组成。</a:t>
            </a:r>
            <a:endParaRPr kumimoji="0" sz="20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j-cs"/>
            </a:endParaRPr>
          </a:p>
        </p:txBody>
      </p:sp>
      <p:pic>
        <p:nvPicPr>
          <p:cNvPr id="7170" name="Picture 4" descr="鹭鸟天堂"/>
          <p:cNvPicPr>
            <a:picLocks noChangeAspect="1"/>
          </p:cNvPicPr>
          <p:nvPr/>
        </p:nvPicPr>
        <p:blipFill>
          <a:blip r:embed="rId1"/>
          <a:stretch>
            <a:fillRect/>
          </a:stretch>
        </p:blipFill>
        <p:spPr>
          <a:xfrm>
            <a:off x="3178810" y="1930400"/>
            <a:ext cx="2786063" cy="2235200"/>
          </a:xfrm>
          <a:prstGeom prst="rect">
            <a:avLst/>
          </a:prstGeom>
          <a:noFill/>
          <a:ln w="9525">
            <a:noFill/>
          </a:ln>
        </p:spPr>
      </p:pic>
      <p:pic>
        <p:nvPicPr>
          <p:cNvPr id="7171" name="Picture 2" descr="C:\Documents and Settings\Administrator\桌面\西樵山.jpg"/>
          <p:cNvPicPr>
            <a:picLocks noChangeAspect="1"/>
          </p:cNvPicPr>
          <p:nvPr/>
        </p:nvPicPr>
        <p:blipFill>
          <a:blip r:embed="rId2"/>
          <a:stretch>
            <a:fillRect/>
          </a:stretch>
        </p:blipFill>
        <p:spPr>
          <a:xfrm>
            <a:off x="289560" y="1930400"/>
            <a:ext cx="2703513" cy="2235200"/>
          </a:xfrm>
          <a:prstGeom prst="rect">
            <a:avLst/>
          </a:prstGeom>
          <a:noFill/>
          <a:ln w="9525">
            <a:noFill/>
          </a:ln>
        </p:spPr>
      </p:pic>
      <p:sp>
        <p:nvSpPr>
          <p:cNvPr id="7" name="Rectangle 5"/>
          <p:cNvSpPr>
            <a:spLocks noChangeArrowheads="1"/>
          </p:cNvSpPr>
          <p:nvPr/>
        </p:nvSpPr>
        <p:spPr bwMode="auto">
          <a:xfrm>
            <a:off x="542290" y="4284663"/>
            <a:ext cx="8429625" cy="747713"/>
          </a:xfrm>
          <a:prstGeom prst="rect">
            <a:avLst/>
          </a:prstGeom>
          <a:noFill/>
          <a:ln>
            <a:noFill/>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smtClean="0">
                <a:ln>
                  <a:noFill/>
                </a:ln>
                <a:solidFill>
                  <a:schemeClr val="tx2"/>
                </a:solidFill>
                <a:effectLst>
                  <a:outerShdw blurRad="38100" dist="38100" dir="2700000" algn="tl">
                    <a:srgbClr val="000000"/>
                  </a:outerShdw>
                </a:effectLst>
                <a:uLnTx/>
                <a:uFillTx/>
                <a:latin typeface="Arial" panose="020B0604020202020204" pitchFamily="34" charset="0"/>
                <a:ea typeface="华文行楷" panose="02010800040101010101" pitchFamily="2" charset="-122"/>
                <a:cs typeface="+mn-cs"/>
              </a:rPr>
              <a:t>袁灶初中老校门                          设计图上的新校门                      </a:t>
            </a:r>
            <a:r>
              <a:rPr lang="zh-CN" altLang="en-US" sz="1600" strike="noStrike" noProof="0" dirty="0" smtClean="0">
                <a:ln>
                  <a:noFill/>
                </a:ln>
                <a:solidFill>
                  <a:srgbClr val="FFFF00"/>
                </a:solidFill>
                <a:effectLst>
                  <a:outerShdw blurRad="38100" dist="38100" dir="2700000" algn="tl">
                    <a:srgbClr val="000000"/>
                  </a:outerShdw>
                </a:effectLst>
                <a:uLnTx/>
                <a:uFillTx/>
                <a:latin typeface="Arial" panose="020B0604020202020204" pitchFamily="34" charset="0"/>
                <a:ea typeface="华文行楷" panose="02010800040101010101" pitchFamily="2" charset="-122"/>
                <a:cs typeface="+mn-cs"/>
                <a:sym typeface="+mn-ea"/>
              </a:rPr>
              <a:t>    </a:t>
            </a:r>
            <a:r>
              <a:rPr lang="zh-CN" altLang="en-US" sz="1600" strike="noStrike" noProof="0" dirty="0" smtClean="0">
                <a:ln>
                  <a:noFill/>
                </a:ln>
                <a:solidFill>
                  <a:schemeClr val="tx2"/>
                </a:solidFill>
                <a:effectLst>
                  <a:outerShdw blurRad="38100" dist="38100" dir="2700000" algn="tl">
                    <a:srgbClr val="000000"/>
                  </a:outerShdw>
                </a:effectLst>
                <a:uLnTx/>
                <a:uFillTx/>
                <a:latin typeface="Arial" panose="020B0604020202020204" pitchFamily="34" charset="0"/>
                <a:ea typeface="华文行楷" panose="02010800040101010101" pitchFamily="2" charset="-122"/>
                <a:cs typeface="+mn-cs"/>
                <a:sym typeface="+mn-ea"/>
              </a:rPr>
              <a:t>袁灶初中新综合楼</a:t>
            </a:r>
            <a:r>
              <a:rPr kumimoji="0" lang="zh-CN" altLang="en-US" sz="1600" b="0" i="0" u="none" strike="noStrike" kern="1200" cap="none" spc="0" normalizeH="0" baseline="0" noProof="0" dirty="0" smtClean="0">
                <a:ln>
                  <a:noFill/>
                </a:ln>
                <a:solidFill>
                  <a:schemeClr val="tx2"/>
                </a:solidFill>
                <a:effectLst>
                  <a:outerShdw blurRad="38100" dist="38100" dir="2700000" algn="tl">
                    <a:srgbClr val="000000"/>
                  </a:outerShdw>
                </a:effectLst>
                <a:uLnTx/>
                <a:uFillTx/>
                <a:latin typeface="Arial" panose="020B0604020202020204" pitchFamily="34" charset="0"/>
                <a:ea typeface="华文行楷" panose="02010800040101010101" pitchFamily="2" charset="-122"/>
                <a:cs typeface="+mn-cs"/>
              </a:rPr>
              <a:t>   </a:t>
            </a:r>
            <a:endParaRPr kumimoji="0" lang="zh-CN" altLang="en-US" sz="2800" b="0" i="0" u="none" strike="noStrike" kern="1200" cap="none" spc="0" normalizeH="0" baseline="0" noProof="0" dirty="0">
              <a:ln>
                <a:noFill/>
              </a:ln>
              <a:solidFill>
                <a:schemeClr val="tx2"/>
              </a:solidFill>
              <a:effectLst>
                <a:outerShdw blurRad="38100" dist="38100" dir="2700000" algn="tl">
                  <a:srgbClr val="000000"/>
                </a:outerShdw>
              </a:effectLst>
              <a:uLnTx/>
              <a:uFillTx/>
              <a:latin typeface="Arial" panose="020B0604020202020204" pitchFamily="34" charset="0"/>
              <a:ea typeface="华文行楷" panose="02010800040101010101" pitchFamily="2" charset="-122"/>
              <a:cs typeface="+mn-cs"/>
            </a:endParaRPr>
          </a:p>
        </p:txBody>
      </p:sp>
      <p:sp>
        <p:nvSpPr>
          <p:cNvPr id="3" name="文本框 2"/>
          <p:cNvSpPr txBox="1"/>
          <p:nvPr/>
        </p:nvSpPr>
        <p:spPr>
          <a:xfrm>
            <a:off x="109538" y="6350"/>
            <a:ext cx="8156575" cy="701675"/>
          </a:xfrm>
          <a:prstGeom prst="rect">
            <a:avLst/>
          </a:prstGeom>
          <a:noFill/>
        </p:spPr>
        <p:txBody>
          <a:bodyPr wrap="square" rtlCol="0" anchor="t">
            <a:spAutoFit/>
          </a:bodyPr>
          <a:p>
            <a:pPr fontAlgn="base"/>
            <a:r>
              <a:rPr lang="zh-CN" altLang="en-US" sz="2200" strike="noStrike" kern="0" noProof="0" dirty="0" smtClean="0">
                <a:ln>
                  <a:noFill/>
                </a:ln>
                <a:solidFill>
                  <a:schemeClr val="tx2"/>
                </a:solidFill>
                <a:effectLst>
                  <a:outerShdw blurRad="38100" dist="38100" dir="2700000" algn="tl">
                    <a:srgbClr val="000000"/>
                  </a:outerShdw>
                </a:effectLst>
                <a:uLnTx/>
                <a:uFillTx/>
                <a:latin typeface="华文新魏" panose="02010800040101010101" pitchFamily="2" charset="-122"/>
                <a:ea typeface="华文新魏" panose="02010800040101010101" pitchFamily="2" charset="-122"/>
                <a:cs typeface="+mj-cs"/>
                <a:sym typeface="+mn-ea"/>
              </a:rPr>
              <a:t>袁灶初中</a:t>
            </a:r>
            <a:r>
              <a:rPr lang="en-US" altLang="zh-CN" sz="2200" strike="noStrike" kern="0" noProof="0" dirty="0" smtClean="0">
                <a:ln>
                  <a:noFill/>
                </a:ln>
                <a:solidFill>
                  <a:schemeClr val="tx2"/>
                </a:solidFill>
                <a:effectLst>
                  <a:outerShdw blurRad="38100" dist="38100" dir="2700000" algn="tl">
                    <a:srgbClr val="000000"/>
                  </a:outerShdw>
                </a:effectLst>
                <a:uLnTx/>
                <a:uFillTx/>
                <a:latin typeface="华文新魏" panose="02010800040101010101" pitchFamily="2" charset="-122"/>
                <a:ea typeface="华文新魏" panose="02010800040101010101" pitchFamily="2" charset="-122"/>
                <a:cs typeface="+mj-cs"/>
                <a:sym typeface="+mn-ea"/>
              </a:rPr>
              <a:t>“</a:t>
            </a:r>
            <a:r>
              <a:rPr lang="zh-CN" altLang="en-US" sz="2200" strike="noStrike" kern="0" noProof="0" dirty="0" smtClean="0">
                <a:ln>
                  <a:noFill/>
                </a:ln>
                <a:solidFill>
                  <a:schemeClr val="tx2"/>
                </a:solidFill>
                <a:effectLst>
                  <a:outerShdw blurRad="38100" dist="38100" dir="2700000" algn="tl">
                    <a:srgbClr val="000000"/>
                  </a:outerShdw>
                </a:effectLst>
                <a:uLnTx/>
                <a:uFillTx/>
                <a:latin typeface="华文新魏" panose="02010800040101010101" pitchFamily="2" charset="-122"/>
                <a:ea typeface="华文新魏" panose="02010800040101010101" pitchFamily="2" charset="-122"/>
                <a:cs typeface="+mj-cs"/>
                <a:sym typeface="+mn-ea"/>
              </a:rPr>
              <a:t>初中语文自主学习支持系统建设</a:t>
            </a:r>
            <a:r>
              <a:rPr lang="en-US" altLang="zh-CN" sz="2200" strike="noStrike" kern="0" noProof="0" dirty="0" smtClean="0">
                <a:ln>
                  <a:noFill/>
                </a:ln>
                <a:solidFill>
                  <a:schemeClr val="tx2"/>
                </a:solidFill>
                <a:effectLst>
                  <a:outerShdw blurRad="38100" dist="38100" dir="2700000" algn="tl">
                    <a:srgbClr val="000000"/>
                  </a:outerShdw>
                </a:effectLst>
                <a:uLnTx/>
                <a:uFillTx/>
                <a:latin typeface="华文新魏" panose="02010800040101010101" pitchFamily="2" charset="-122"/>
                <a:ea typeface="华文新魏" panose="02010800040101010101" pitchFamily="2" charset="-122"/>
                <a:cs typeface="+mj-cs"/>
                <a:sym typeface="+mn-ea"/>
              </a:rPr>
              <a:t>”</a:t>
            </a:r>
            <a:r>
              <a:rPr lang="zh-CN" altLang="en-US" sz="2200" strike="noStrike" kern="0" noProof="0" dirty="0" smtClean="0">
                <a:ln>
                  <a:noFill/>
                </a:ln>
                <a:solidFill>
                  <a:schemeClr val="tx2"/>
                </a:solidFill>
                <a:effectLst>
                  <a:outerShdw blurRad="38100" dist="38100" dir="2700000" algn="tl">
                    <a:srgbClr val="000000"/>
                  </a:outerShdw>
                </a:effectLst>
                <a:uLnTx/>
                <a:uFillTx/>
                <a:latin typeface="华文新魏" panose="02010800040101010101" pitchFamily="2" charset="-122"/>
                <a:ea typeface="华文新魏" panose="02010800040101010101" pitchFamily="2" charset="-122"/>
                <a:cs typeface="+mj-cs"/>
                <a:sym typeface="+mn-ea"/>
              </a:rPr>
              <a:t>项目情况汇报</a:t>
            </a:r>
            <a:br>
              <a:rPr lang="zh-CN" altLang="en-US" kern="0" noProof="0" dirty="0" smtClean="0">
                <a:ln>
                  <a:noFill/>
                </a:ln>
                <a:solidFill>
                  <a:schemeClr val="tx2"/>
                </a:solidFill>
                <a:effectLst>
                  <a:outerShdw blurRad="38100" dist="38100" dir="2700000" algn="tl">
                    <a:srgbClr val="000000"/>
                  </a:outerShdw>
                </a:effectLst>
                <a:uLnTx/>
                <a:uFillTx/>
                <a:latin typeface="华文新魏" panose="02010800040101010101" pitchFamily="2" charset="-122"/>
                <a:ea typeface="华文新魏" panose="02010800040101010101" pitchFamily="2" charset="-122"/>
                <a:cs typeface="+mj-cs"/>
                <a:sym typeface="+mn-ea"/>
              </a:rPr>
            </a:br>
            <a:endParaRPr lang="zh-CN" altLang="en-US" strike="noStrike" noProof="1"/>
          </a:p>
        </p:txBody>
      </p:sp>
      <p:pic>
        <p:nvPicPr>
          <p:cNvPr id="7174" name="Picture 7" descr="C:\Documents and Settings\Administrator\桌面\有为秋实.jpg"/>
          <p:cNvPicPr>
            <a:picLocks noChangeAspect="1"/>
          </p:cNvPicPr>
          <p:nvPr/>
        </p:nvPicPr>
        <p:blipFill>
          <a:blip r:embed="rId3"/>
          <a:stretch>
            <a:fillRect/>
          </a:stretch>
        </p:blipFill>
        <p:spPr>
          <a:xfrm>
            <a:off x="6155690" y="1930400"/>
            <a:ext cx="2816225" cy="2235200"/>
          </a:xfrm>
          <a:prstGeom prst="rect">
            <a:avLst/>
          </a:prstGeom>
          <a:noFill/>
          <a:ln w="9525">
            <a:noFill/>
          </a:ln>
        </p:spPr>
      </p:pic>
      <p:pic>
        <p:nvPicPr>
          <p:cNvPr id="2" name="图片 1" descr="_1671865659_IMG_20170104_133601_1483508162000_wif"/>
          <p:cNvPicPr>
            <a:picLocks noChangeAspect="1"/>
          </p:cNvPicPr>
          <p:nvPr/>
        </p:nvPicPr>
        <p:blipFill>
          <a:blip r:embed="rId4"/>
          <a:srcRect l="4590" t="36692" r="15903" b="44288"/>
          <a:stretch>
            <a:fillRect/>
          </a:stretch>
        </p:blipFill>
        <p:spPr>
          <a:xfrm>
            <a:off x="289560" y="5033010"/>
            <a:ext cx="8324850" cy="160718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9394" name="Rectangle 2"/>
          <p:cNvSpPr>
            <a:spLocks noGrp="1" noChangeArrowheads="1"/>
          </p:cNvSpPr>
          <p:nvPr>
            <p:ph type="ctrTitle" sz="quarter"/>
          </p:nvPr>
        </p:nvSpPr>
        <p:spPr>
          <a:xfrm>
            <a:off x="239395" y="483235"/>
            <a:ext cx="8664575" cy="2390775"/>
          </a:xfrm>
        </p:spPr>
        <p:txBody>
          <a:bodyPr vert="horz" wrap="square" lIns="91440" tIns="45720" rIns="91440" bIns="45720" numCol="1" anchor="ctr"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6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rPr>
              <a:t>   </a:t>
            </a:r>
            <a:r>
              <a:rPr lang="zh-CN" altLang="en-US" sz="3600" strike="noStrike" noProof="0" dirty="0" smtClean="0">
                <a:ln>
                  <a:noFill/>
                </a:ln>
                <a:solidFill>
                  <a:srgbClr val="FFFF00"/>
                </a:solidFill>
                <a:uLnTx/>
                <a:uFillTx/>
                <a:ea typeface="华文行楷" panose="02010800040101010101" pitchFamily="2" charset="-122"/>
                <a:sym typeface="+mn-ea"/>
              </a:rPr>
              <a:t>一、学校概况</a:t>
            </a:r>
            <a:br>
              <a:rPr lang="zh-CN" altLang="en-US" sz="3600" noProof="0" dirty="0" smtClean="0">
                <a:ln>
                  <a:noFill/>
                </a:ln>
                <a:solidFill>
                  <a:srgbClr val="FFFF00"/>
                </a:solidFill>
                <a:uLnTx/>
                <a:uFillTx/>
                <a:ea typeface="华文行楷" panose="02010800040101010101" pitchFamily="2" charset="-122"/>
                <a:sym typeface="+mn-ea"/>
              </a:rPr>
            </a:br>
            <a:r>
              <a:rPr kumimoji="0" lang="en-US" altLang="zh-CN" sz="20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华文仿宋" panose="02010600040101010101" pitchFamily="2" charset="-122"/>
                <a:ea typeface="华文仿宋" panose="02010600040101010101" pitchFamily="2" charset="-122"/>
                <a:cs typeface="+mj-cs"/>
              </a:rPr>
              <a:t>       </a:t>
            </a:r>
            <a:r>
              <a:rPr kumimoji="0" sz="20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j-cs"/>
              </a:rPr>
              <a:t>学校现占地面积41535平方米，建筑面积11950平方米，绿化面积16200平方米；学校固定资产667.55万元。学校教育服务区域覆盖人口30000人以上。学校现有班级13个，总人数415人，教职工人数59人，专任教师53人</a:t>
            </a:r>
            <a:r>
              <a:rPr kumimoji="0" lang="zh-CN" sz="20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j-cs"/>
              </a:rPr>
              <a:t>，高级教师</a:t>
            </a:r>
            <a:r>
              <a:rPr kumimoji="0" lang="en-US" altLang="zh-CN" sz="20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j-cs"/>
              </a:rPr>
              <a:t>9</a:t>
            </a:r>
            <a:r>
              <a:rPr kumimoji="0" lang="zh-CN" altLang="en-US" sz="20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j-cs"/>
              </a:rPr>
              <a:t>人，南通市学科带头人</a:t>
            </a:r>
            <a:r>
              <a:rPr kumimoji="0" lang="en-US" altLang="zh-CN" sz="20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j-cs"/>
              </a:rPr>
              <a:t>1</a:t>
            </a:r>
            <a:r>
              <a:rPr kumimoji="0" lang="zh-CN" altLang="en-US" sz="20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j-cs"/>
              </a:rPr>
              <a:t>人，通州区学科带头人、骨干教师等</a:t>
            </a:r>
            <a:r>
              <a:rPr kumimoji="0" lang="en-US" altLang="zh-CN" sz="20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j-cs"/>
              </a:rPr>
              <a:t>12</a:t>
            </a:r>
            <a:r>
              <a:rPr kumimoji="0" lang="zh-CN" altLang="en-US" sz="20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j-cs"/>
              </a:rPr>
              <a:t>人。</a:t>
            </a:r>
            <a:endParaRPr kumimoji="0" lang="zh-CN" altLang="en-US" sz="20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j-cs"/>
            </a:endParaRPr>
          </a:p>
        </p:txBody>
      </p:sp>
      <p:pic>
        <p:nvPicPr>
          <p:cNvPr id="8194" name="Picture 6" descr="C:\Documents and Settings\Administrator\桌面\荷塘.jpg"/>
          <p:cNvPicPr>
            <a:picLocks noChangeAspect="1"/>
          </p:cNvPicPr>
          <p:nvPr/>
        </p:nvPicPr>
        <p:blipFill>
          <a:blip r:embed="rId1"/>
          <a:stretch>
            <a:fillRect/>
          </a:stretch>
        </p:blipFill>
        <p:spPr>
          <a:xfrm>
            <a:off x="323850" y="3400425"/>
            <a:ext cx="3889375" cy="2879725"/>
          </a:xfrm>
          <a:prstGeom prst="rect">
            <a:avLst/>
          </a:prstGeom>
          <a:noFill/>
          <a:ln w="9525">
            <a:noFill/>
          </a:ln>
        </p:spPr>
      </p:pic>
      <p:pic>
        <p:nvPicPr>
          <p:cNvPr id="8195" name="Picture 7" descr="C:\Documents and Settings\Administrator\桌面\有为秋实.jpg"/>
          <p:cNvPicPr>
            <a:picLocks noChangeAspect="1"/>
          </p:cNvPicPr>
          <p:nvPr/>
        </p:nvPicPr>
        <p:blipFill>
          <a:blip r:embed="rId2"/>
          <a:stretch>
            <a:fillRect/>
          </a:stretch>
        </p:blipFill>
        <p:spPr>
          <a:xfrm>
            <a:off x="4413250" y="3400425"/>
            <a:ext cx="4368800" cy="2879725"/>
          </a:xfrm>
          <a:prstGeom prst="rect">
            <a:avLst/>
          </a:prstGeom>
          <a:noFill/>
          <a:ln w="9525">
            <a:noFill/>
          </a:ln>
        </p:spPr>
      </p:pic>
      <p:sp>
        <p:nvSpPr>
          <p:cNvPr id="5" name="Rectangle 2"/>
          <p:cNvSpPr>
            <a:spLocks noGrp="1" noChangeArrowheads="1"/>
          </p:cNvSpPr>
          <p:nvPr>
            <p:ph type="ctrTitle" sz="quarter"/>
          </p:nvPr>
        </p:nvSpPr>
        <p:spPr>
          <a:xfrm>
            <a:off x="788988" y="6280150"/>
            <a:ext cx="7488238" cy="431800"/>
          </a:xfrm>
        </p:spPr>
        <p:txBody>
          <a:bodyPr vert="horz" wrap="square" lIns="91440" tIns="45720" rIns="91440" bIns="45720" numCol="1" anchor="ctr"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rPr>
              <a:t>      </a:t>
            </a:r>
            <a:r>
              <a:rPr kumimoji="0" lang="zh-CN" altLang="en-US" sz="1800" b="0"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mj-lt"/>
                <a:ea typeface="华文行楷" panose="02010800040101010101" pitchFamily="2" charset="-122"/>
                <a:cs typeface="+mj-cs"/>
              </a:rPr>
              <a:t> </a:t>
            </a:r>
            <a:r>
              <a:rPr kumimoji="0" lang="zh-CN" altLang="en-US" sz="1800" b="0"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j-cs"/>
              </a:rPr>
              <a:t> 希望之星 未来之星                以人为本  劝学育才</a:t>
            </a:r>
            <a:endParaRPr kumimoji="0" lang="zh-CN" altLang="en-US" sz="1800" b="0"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j-cs"/>
            </a:endParaRPr>
          </a:p>
        </p:txBody>
      </p:sp>
      <p:sp>
        <p:nvSpPr>
          <p:cNvPr id="3" name="文本框 2"/>
          <p:cNvSpPr txBox="1"/>
          <p:nvPr/>
        </p:nvSpPr>
        <p:spPr>
          <a:xfrm>
            <a:off x="120650" y="31750"/>
            <a:ext cx="8156575" cy="701675"/>
          </a:xfrm>
          <a:prstGeom prst="rect">
            <a:avLst/>
          </a:prstGeom>
          <a:noFill/>
        </p:spPr>
        <p:txBody>
          <a:bodyPr wrap="square" rtlCol="0" anchor="t">
            <a:spAutoFit/>
          </a:bodyPr>
          <a:p>
            <a:pPr fontAlgn="base"/>
            <a:r>
              <a:rPr lang="zh-CN" altLang="en-US" sz="2200" strike="noStrike" kern="0" noProof="0" dirty="0" smtClean="0">
                <a:ln>
                  <a:noFill/>
                </a:ln>
                <a:solidFill>
                  <a:schemeClr val="tx2"/>
                </a:solidFill>
                <a:effectLst>
                  <a:outerShdw blurRad="38100" dist="38100" dir="2700000" algn="tl">
                    <a:srgbClr val="000000"/>
                  </a:outerShdw>
                </a:effectLst>
                <a:uLnTx/>
                <a:uFillTx/>
                <a:latin typeface="华文新魏" panose="02010800040101010101" pitchFamily="2" charset="-122"/>
                <a:ea typeface="华文新魏" panose="02010800040101010101" pitchFamily="2" charset="-122"/>
                <a:cs typeface="+mj-cs"/>
                <a:sym typeface="+mn-ea"/>
              </a:rPr>
              <a:t>袁灶初中</a:t>
            </a:r>
            <a:r>
              <a:rPr lang="en-US" altLang="zh-CN" sz="2200" strike="noStrike" kern="0" noProof="0" dirty="0" smtClean="0">
                <a:ln>
                  <a:noFill/>
                </a:ln>
                <a:solidFill>
                  <a:schemeClr val="tx2"/>
                </a:solidFill>
                <a:effectLst>
                  <a:outerShdw blurRad="38100" dist="38100" dir="2700000" algn="tl">
                    <a:srgbClr val="000000"/>
                  </a:outerShdw>
                </a:effectLst>
                <a:uLnTx/>
                <a:uFillTx/>
                <a:latin typeface="华文新魏" panose="02010800040101010101" pitchFamily="2" charset="-122"/>
                <a:ea typeface="华文新魏" panose="02010800040101010101" pitchFamily="2" charset="-122"/>
                <a:cs typeface="+mj-cs"/>
                <a:sym typeface="+mn-ea"/>
              </a:rPr>
              <a:t>“</a:t>
            </a:r>
            <a:r>
              <a:rPr lang="zh-CN" altLang="en-US" sz="2200" strike="noStrike" kern="0" noProof="0" dirty="0" smtClean="0">
                <a:ln>
                  <a:noFill/>
                </a:ln>
                <a:solidFill>
                  <a:schemeClr val="tx2"/>
                </a:solidFill>
                <a:effectLst>
                  <a:outerShdw blurRad="38100" dist="38100" dir="2700000" algn="tl">
                    <a:srgbClr val="000000"/>
                  </a:outerShdw>
                </a:effectLst>
                <a:uLnTx/>
                <a:uFillTx/>
                <a:latin typeface="华文新魏" panose="02010800040101010101" pitchFamily="2" charset="-122"/>
                <a:ea typeface="华文新魏" panose="02010800040101010101" pitchFamily="2" charset="-122"/>
                <a:cs typeface="+mj-cs"/>
                <a:sym typeface="+mn-ea"/>
              </a:rPr>
              <a:t>初中语文自主学习支持系统建设</a:t>
            </a:r>
            <a:r>
              <a:rPr lang="en-US" altLang="zh-CN" sz="2200" strike="noStrike" kern="0" noProof="0" dirty="0" smtClean="0">
                <a:ln>
                  <a:noFill/>
                </a:ln>
                <a:solidFill>
                  <a:schemeClr val="tx2"/>
                </a:solidFill>
                <a:effectLst>
                  <a:outerShdw blurRad="38100" dist="38100" dir="2700000" algn="tl">
                    <a:srgbClr val="000000"/>
                  </a:outerShdw>
                </a:effectLst>
                <a:uLnTx/>
                <a:uFillTx/>
                <a:latin typeface="华文新魏" panose="02010800040101010101" pitchFamily="2" charset="-122"/>
                <a:ea typeface="华文新魏" panose="02010800040101010101" pitchFamily="2" charset="-122"/>
                <a:cs typeface="+mj-cs"/>
                <a:sym typeface="+mn-ea"/>
              </a:rPr>
              <a:t>”</a:t>
            </a:r>
            <a:r>
              <a:rPr lang="zh-CN" altLang="en-US" sz="2200" strike="noStrike" kern="0" noProof="0" dirty="0" smtClean="0">
                <a:ln>
                  <a:noFill/>
                </a:ln>
                <a:solidFill>
                  <a:schemeClr val="tx2"/>
                </a:solidFill>
                <a:effectLst>
                  <a:outerShdw blurRad="38100" dist="38100" dir="2700000" algn="tl">
                    <a:srgbClr val="000000"/>
                  </a:outerShdw>
                </a:effectLst>
                <a:uLnTx/>
                <a:uFillTx/>
                <a:latin typeface="华文新魏" panose="02010800040101010101" pitchFamily="2" charset="-122"/>
                <a:ea typeface="华文新魏" panose="02010800040101010101" pitchFamily="2" charset="-122"/>
                <a:cs typeface="+mj-cs"/>
                <a:sym typeface="+mn-ea"/>
              </a:rPr>
              <a:t>项目情况汇报</a:t>
            </a:r>
            <a:br>
              <a:rPr lang="zh-CN" altLang="en-US" kern="0" noProof="0" dirty="0" smtClean="0">
                <a:ln>
                  <a:noFill/>
                </a:ln>
                <a:solidFill>
                  <a:schemeClr val="tx2"/>
                </a:solidFill>
                <a:effectLst>
                  <a:outerShdw blurRad="38100" dist="38100" dir="2700000" algn="tl">
                    <a:srgbClr val="000000"/>
                  </a:outerShdw>
                </a:effectLst>
                <a:uLnTx/>
                <a:uFillTx/>
                <a:latin typeface="华文新魏" panose="02010800040101010101" pitchFamily="2" charset="-122"/>
                <a:ea typeface="华文新魏" panose="02010800040101010101" pitchFamily="2" charset="-122"/>
                <a:cs typeface="+mj-cs"/>
                <a:sym typeface="+mn-ea"/>
              </a:rPr>
            </a:br>
            <a:endParaRPr lang="zh-CN" altLang="en-US" strike="noStrike" noProof="1"/>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pPr algn="l" fontAlgn="base"/>
            <a:r>
              <a:rPr lang="zh-CN" altLang="en-US" strike="noStrike" noProof="0" dirty="0" smtClean="0">
                <a:ln>
                  <a:noFill/>
                </a:ln>
                <a:solidFill>
                  <a:srgbClr val="FFFF00"/>
                </a:solidFill>
                <a:uLnTx/>
                <a:uFillTx/>
                <a:ea typeface="华文行楷" panose="02010800040101010101" pitchFamily="2" charset="-122"/>
                <a:sym typeface="+mn-ea"/>
              </a:rPr>
              <a:t>二、做法与进展  </a:t>
            </a:r>
            <a:br>
              <a:rPr lang="en-US" altLang="zh-CN" noProof="0" dirty="0" smtClean="0">
                <a:ln>
                  <a:noFill/>
                </a:ln>
                <a:uLnTx/>
                <a:uFillTx/>
                <a:latin typeface="华文仿宋" panose="02010600040101010101" pitchFamily="2" charset="-122"/>
                <a:ea typeface="华文仿宋" panose="02010600040101010101" pitchFamily="2" charset="-122"/>
                <a:sym typeface="+mn-ea"/>
              </a:rPr>
            </a:br>
            <a:endParaRPr lang="zh-CN" altLang="en-US" strike="noStrike" noProof="1"/>
          </a:p>
        </p:txBody>
      </p:sp>
      <p:sp>
        <p:nvSpPr>
          <p:cNvPr id="3" name="内容占位符 2"/>
          <p:cNvSpPr>
            <a:spLocks noGrp="1"/>
          </p:cNvSpPr>
          <p:nvPr>
            <p:ph idx="1"/>
          </p:nvPr>
        </p:nvSpPr>
        <p:spPr>
          <a:xfrm>
            <a:off x="365125" y="955675"/>
            <a:ext cx="8478838" cy="2371725"/>
          </a:xfrm>
        </p:spPr>
        <p:txBody>
          <a:bodyPr/>
          <a:p>
            <a:pPr marL="0" indent="0" fontAlgn="base">
              <a:buNone/>
            </a:pPr>
            <a:r>
              <a:rPr lang="en-US" altLang="zh-CN" sz="2000" strike="noStrike" noProof="0" dirty="0" smtClean="0">
                <a:ln>
                  <a:noFill/>
                </a:ln>
                <a:solidFill>
                  <a:schemeClr val="tx2"/>
                </a:solidFill>
                <a:uLnTx/>
                <a:uFillTx/>
                <a:latin typeface="+mj-lt"/>
                <a:ea typeface="华文行楷" panose="02010800040101010101" pitchFamily="2" charset="-122"/>
                <a:cs typeface="+mj-cs"/>
              </a:rPr>
              <a:t>    </a:t>
            </a:r>
            <a:r>
              <a:rPr lang="en-US" altLang="zh-CN" sz="2000" strike="noStrike" noProof="0" dirty="0" smtClean="0">
                <a:ln>
                  <a:noFill/>
                </a:ln>
                <a:solidFill>
                  <a:schemeClr val="tx2"/>
                </a:solidFill>
                <a:uLnTx/>
                <a:uFillTx/>
                <a:latin typeface="宋体" panose="02010600030101010101" pitchFamily="2" charset="-122"/>
                <a:ea typeface="宋体" panose="02010600030101010101" pitchFamily="2" charset="-122"/>
                <a:cs typeface="+mj-cs"/>
              </a:rPr>
              <a:t>  </a:t>
            </a:r>
            <a:r>
              <a:rPr sz="2000" strike="noStrike" noProof="0" dirty="0" smtClean="0">
                <a:ln>
                  <a:noFill/>
                </a:ln>
                <a:solidFill>
                  <a:schemeClr val="tx2"/>
                </a:solidFill>
                <a:uLnTx/>
                <a:uFillTx/>
                <a:latin typeface="宋体" panose="02010600030101010101" pitchFamily="2" charset="-122"/>
                <a:ea typeface="宋体" panose="02010600030101010101" pitchFamily="2" charset="-122"/>
                <a:cs typeface="+mj-cs"/>
              </a:rPr>
              <a:t>《义务教育语文课程标准》（2011版）在阐述课程基本理念时指出：学生是学习的主体。语文课程必须根据学生身心发展和语文学习的特点，爱护学生的好奇心、求知欲，鼓励自主阅读、自由表达，充分激发他们的问题意识和进取精神，关注个体差异和不同的学习需求，积极倡导自主、合作、探究的学习方式。而且，随着时代的发展，人们获取新知识的途径越来越多样化，自主选择性学习成为人们学习的主要方式，让学生学会学习、自主学习，增强终身学习的观念和能力是时代需要，更是学生终身发展的需要。因此，我校将较为薄弱的语文学科作为改薄的主要学科，通过建设初中语文学生自主学习支持系统来促进农村语文教育从传统向现代化转型，向新课改精神、素质教育方针看齐，向语文课程本质属性回归，着力培养学生自主学习能力、终身学习能力和综合语文素养，以适应现代社会对人才的新要求，促进“人”的现代化。我们的核心理念是“让自主学习点亮学生未来”，围绕这一核心，我们着手于对学生“自主阅读”“自主学习”“自主探究”等方面习惯与能力的培养，项目建设一年来，我们有收获，有疑惑，现汇报如下</a:t>
            </a:r>
            <a:r>
              <a:rPr lang="en-US" sz="2000" strike="noStrike" noProof="0" dirty="0" smtClean="0">
                <a:ln>
                  <a:noFill/>
                </a:ln>
                <a:solidFill>
                  <a:schemeClr val="tx2"/>
                </a:solidFill>
                <a:uLnTx/>
                <a:uFillTx/>
                <a:latin typeface="宋体" panose="02010600030101010101" pitchFamily="2" charset="-122"/>
                <a:ea typeface="宋体" panose="02010600030101010101" pitchFamily="2" charset="-122"/>
                <a:cs typeface="+mj-cs"/>
              </a:rPr>
              <a:t>.</a:t>
            </a:r>
            <a:endParaRPr lang="en-US" sz="2000" strike="noStrike" noProof="0" dirty="0" smtClean="0">
              <a:ln>
                <a:noFill/>
              </a:ln>
              <a:solidFill>
                <a:schemeClr val="tx2"/>
              </a:solidFill>
              <a:uLnTx/>
              <a:uFillTx/>
              <a:latin typeface="宋体" panose="02010600030101010101" pitchFamily="2" charset="-122"/>
              <a:ea typeface="宋体" panose="02010600030101010101" pitchFamily="2" charset="-122"/>
              <a:cs typeface="+mj-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0241" name="组合 6"/>
          <p:cNvGrpSpPr/>
          <p:nvPr/>
        </p:nvGrpSpPr>
        <p:grpSpPr>
          <a:xfrm>
            <a:off x="317500" y="1428750"/>
            <a:ext cx="8242300" cy="4000500"/>
            <a:chOff x="737" y="2225"/>
            <a:chExt cx="12982" cy="2543"/>
          </a:xfrm>
        </p:grpSpPr>
        <p:sp>
          <p:nvSpPr>
            <p:cNvPr id="8" name="圆角矩形 7"/>
            <p:cNvSpPr/>
            <p:nvPr/>
          </p:nvSpPr>
          <p:spPr>
            <a:xfrm>
              <a:off x="737" y="2225"/>
              <a:ext cx="12925" cy="25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文本框 8"/>
            <p:cNvSpPr txBox="1"/>
            <p:nvPr/>
          </p:nvSpPr>
          <p:spPr>
            <a:xfrm>
              <a:off x="909" y="2504"/>
              <a:ext cx="12810" cy="1807"/>
            </a:xfrm>
            <a:prstGeom prst="rect">
              <a:avLst/>
            </a:prstGeom>
            <a:noFill/>
          </p:spPr>
          <p:txBody>
            <a:bodyPr wrap="square" rtlCol="0">
              <a:spAutoFit/>
            </a:bodyPr>
            <a:p>
              <a:pPr fontAlgn="base"/>
              <a:r>
                <a:rPr lang="en-US" altLang="zh-CN" sz="36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rPr>
                <a:t>1.</a:t>
              </a:r>
              <a:r>
                <a:rPr lang="zh-CN" altLang="en-US" sz="36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rPr>
                <a:t>资金到位及时，合理分配使用</a:t>
              </a:r>
              <a:endParaRPr lang="zh-CN" altLang="en-US" sz="36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endParaRPr>
            </a:p>
            <a:p>
              <a:pPr fontAlgn="base"/>
              <a:r>
                <a:rPr lang="en-US" altLang="zh-CN" sz="36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rPr>
                <a:t>2.</a:t>
              </a:r>
              <a:r>
                <a:rPr lang="zh-CN" altLang="en-US" sz="36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rPr>
                <a:t>改善人文环境，营造学习氛围</a:t>
              </a:r>
              <a:endParaRPr lang="zh-CN" altLang="en-US" sz="36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endParaRPr>
            </a:p>
            <a:p>
              <a:pPr fontAlgn="base"/>
              <a:r>
                <a:rPr lang="en-US" altLang="zh-CN" sz="36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rPr>
                <a:t>3.</a:t>
              </a:r>
              <a:r>
                <a:rPr sz="36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rPr>
                <a:t>更新教师观念，促进专业成长</a:t>
              </a:r>
              <a:endParaRPr sz="36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endParaRPr>
            </a:p>
            <a:p>
              <a:pPr fontAlgn="base"/>
              <a:r>
                <a:rPr lang="en-US" altLang="zh-CN" sz="36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rPr>
                <a:t>4.</a:t>
              </a:r>
              <a:r>
                <a:rPr lang="zh-CN" altLang="en-US" sz="36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rPr>
                <a:t>合理开发课程，优化教学资源</a:t>
              </a:r>
              <a:endParaRPr lang="zh-CN" altLang="en-US" sz="36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endParaRPr>
            </a:p>
            <a:p>
              <a:pPr fontAlgn="base"/>
              <a:r>
                <a:rPr lang="en-US" altLang="zh-CN" sz="36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rPr>
                <a:t>5.</a:t>
              </a:r>
              <a:r>
                <a:rPr lang="zh-CN" altLang="en-US" sz="36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rPr>
                <a:t>开展多彩活动，在实践中提升</a:t>
              </a:r>
              <a:endParaRPr lang="zh-CN" altLang="en-US" sz="36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endParaRPr>
            </a:p>
          </p:txBody>
        </p:sp>
      </p:grpSp>
      <p:sp>
        <p:nvSpPr>
          <p:cNvPr id="3" name="文本框 2"/>
          <p:cNvSpPr txBox="1"/>
          <p:nvPr/>
        </p:nvSpPr>
        <p:spPr>
          <a:xfrm>
            <a:off x="639763" y="349250"/>
            <a:ext cx="4094163" cy="762000"/>
          </a:xfrm>
          <a:prstGeom prst="rect">
            <a:avLst/>
          </a:prstGeom>
          <a:noFill/>
        </p:spPr>
        <p:txBody>
          <a:bodyPr wrap="none" rtlCol="0" anchor="t">
            <a:spAutoFit/>
          </a:bodyPr>
          <a:p>
            <a:pPr fontAlgn="base"/>
            <a:r>
              <a:rPr lang="zh-CN" altLang="en-US" sz="4400" strike="noStrike" kern="0" noProof="0" dirty="0" smtClean="0">
                <a:ln>
                  <a:noFill/>
                </a:ln>
                <a:solidFill>
                  <a:srgbClr val="FFFF00"/>
                </a:solidFill>
                <a:effectLst>
                  <a:outerShdw blurRad="38100" dist="38100" dir="2700000" algn="tl">
                    <a:srgbClr val="000000"/>
                  </a:outerShdw>
                </a:effectLst>
                <a:uLnTx/>
                <a:uFillTx/>
                <a:latin typeface="+mj-lt"/>
                <a:ea typeface="华文行楷" panose="02010800040101010101" pitchFamily="2" charset="-122"/>
                <a:cs typeface="+mj-cs"/>
                <a:sym typeface="+mn-ea"/>
              </a:rPr>
              <a:t>二、做法与进展</a:t>
            </a:r>
            <a:endParaRPr lang="zh-CN" altLang="en-US" sz="4400" strike="noStrike" kern="0" noProof="0" dirty="0" smtClean="0">
              <a:ln>
                <a:noFill/>
              </a:ln>
              <a:solidFill>
                <a:srgbClr val="FFFF00"/>
              </a:solidFill>
              <a:effectLst>
                <a:outerShdw blurRad="38100" dist="38100" dir="2700000" algn="tl">
                  <a:srgbClr val="000000"/>
                </a:outerShdw>
              </a:effectLst>
              <a:uLnTx/>
              <a:uFillTx/>
              <a:latin typeface="+mj-lt"/>
              <a:ea typeface="华文行楷" panose="02010800040101010101" pitchFamily="2" charset="-122"/>
              <a:cs typeface="+mj-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1265" name="组合 2"/>
          <p:cNvGrpSpPr/>
          <p:nvPr/>
        </p:nvGrpSpPr>
        <p:grpSpPr>
          <a:xfrm>
            <a:off x="306388" y="274638"/>
            <a:ext cx="8210550" cy="1025525"/>
            <a:chOff x="737" y="2225"/>
            <a:chExt cx="12928" cy="5193"/>
          </a:xfrm>
        </p:grpSpPr>
        <p:sp>
          <p:nvSpPr>
            <p:cNvPr id="7" name="圆角矩形 6"/>
            <p:cNvSpPr/>
            <p:nvPr/>
          </p:nvSpPr>
          <p:spPr>
            <a:xfrm>
              <a:off x="737" y="2225"/>
              <a:ext cx="12925" cy="25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 name="文本框 3"/>
            <p:cNvSpPr txBox="1"/>
            <p:nvPr/>
          </p:nvSpPr>
          <p:spPr>
            <a:xfrm>
              <a:off x="855" y="2300"/>
              <a:ext cx="12810" cy="5118"/>
            </a:xfrm>
            <a:prstGeom prst="rect">
              <a:avLst/>
            </a:prstGeom>
            <a:noFill/>
          </p:spPr>
          <p:txBody>
            <a:bodyPr wrap="square" rtlCol="0">
              <a:spAutoFit/>
            </a:bodyPr>
            <a:p>
              <a:pPr fontAlgn="base"/>
              <a:r>
                <a:rPr lang="en-US" altLang="zh-CN"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sym typeface="+mn-ea"/>
                </a:rPr>
                <a:t>1.</a:t>
              </a:r>
              <a:r>
                <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sym typeface="+mn-ea"/>
                </a:rPr>
                <a:t>资金到位及时，使用合理</a:t>
              </a:r>
              <a:endPar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endParaRPr>
            </a:p>
            <a:p>
              <a:pPr fontAlgn="base"/>
              <a:endPar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endParaRPr>
            </a:p>
            <a:p>
              <a:pPr fontAlgn="base"/>
              <a:endPar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endParaRPr>
            </a:p>
          </p:txBody>
        </p:sp>
      </p:grpSp>
      <p:sp>
        <p:nvSpPr>
          <p:cNvPr id="100" name="文本框 99"/>
          <p:cNvSpPr txBox="1"/>
          <p:nvPr/>
        </p:nvSpPr>
        <p:spPr>
          <a:xfrm>
            <a:off x="465138" y="1025525"/>
            <a:ext cx="8051800" cy="1310640"/>
          </a:xfrm>
          <a:prstGeom prst="rect">
            <a:avLst/>
          </a:prstGeom>
          <a:noFill/>
          <a:ln w="9525">
            <a:noFill/>
          </a:ln>
        </p:spPr>
        <p:txBody>
          <a:bodyPr wrap="square">
            <a:spAutoFit/>
          </a:bodyPr>
          <a:p>
            <a:pPr marL="0" indent="0" algn="l" fontAlgn="base"/>
            <a:r>
              <a:rPr lang="en-US" sz="2000" b="0" u="none"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rPr>
              <a:t>      </a:t>
            </a:r>
            <a:r>
              <a:rPr sz="2000" b="0" u="none" strike="noStrike" kern="0" noProof="0" dirty="0" smtClean="0">
                <a:ln>
                  <a:noFill/>
                </a:ln>
                <a:solidFill>
                  <a:schemeClr val="tx2"/>
                </a:solidFill>
                <a:effectLst>
                  <a:outerShdw blurRad="38100" dist="38100" dir="2700000" algn="tl">
                    <a:srgbClr val="000000"/>
                  </a:outerShdw>
                </a:effectLst>
                <a:uLnTx/>
                <a:uFillTx/>
                <a:latin typeface="宋体" panose="02010600030101010101" pitchFamily="2" charset="-122"/>
                <a:cs typeface="+mj-cs"/>
              </a:rPr>
              <a:t>从2015年6月起，我校利用省市县财政补助以及自筹资金73万多元，陆续新建了录播教室、电子阅览室，新购了部分图书和课桌凳，改造了文化墙，添置了一批电脑，更换了部分宣传标语牌，开发完善校本课程。</a:t>
            </a:r>
            <a:endParaRPr sz="2000" b="0" u="none" strike="noStrike" kern="0" noProof="0" dirty="0" smtClean="0">
              <a:ln>
                <a:noFill/>
              </a:ln>
              <a:solidFill>
                <a:schemeClr val="tx2"/>
              </a:solidFill>
              <a:effectLst>
                <a:outerShdw blurRad="38100" dist="38100" dir="2700000" algn="tl">
                  <a:srgbClr val="000000"/>
                </a:outerShdw>
              </a:effectLst>
              <a:uLnTx/>
              <a:uFillTx/>
              <a:latin typeface="宋体" panose="02010600030101010101" pitchFamily="2" charset="-122"/>
              <a:cs typeface="+mj-cs"/>
            </a:endParaRPr>
          </a:p>
        </p:txBody>
      </p:sp>
      <p:pic>
        <p:nvPicPr>
          <p:cNvPr id="11270" name="图片 9" descr="华宇总经理与袁灶初中学生谈人生理想.JPG"/>
          <p:cNvPicPr>
            <a:picLocks noChangeAspect="1"/>
          </p:cNvPicPr>
          <p:nvPr/>
        </p:nvPicPr>
        <p:blipFill>
          <a:blip r:embed="rId1"/>
          <a:stretch>
            <a:fillRect/>
          </a:stretch>
        </p:blipFill>
        <p:spPr>
          <a:xfrm>
            <a:off x="1949450" y="2340610"/>
            <a:ext cx="4378325" cy="2880995"/>
          </a:xfrm>
          <a:prstGeom prst="rect">
            <a:avLst/>
          </a:prstGeom>
          <a:noFill/>
          <a:ln w="9525">
            <a:noFill/>
          </a:ln>
        </p:spPr>
      </p:pic>
      <p:sp>
        <p:nvSpPr>
          <p:cNvPr id="6" name="Rectangle 2"/>
          <p:cNvSpPr>
            <a:spLocks noGrp="1" noChangeArrowheads="1"/>
          </p:cNvSpPr>
          <p:nvPr/>
        </p:nvSpPr>
        <p:spPr>
          <a:xfrm>
            <a:off x="2389505" y="5607685"/>
            <a:ext cx="3498215" cy="622300"/>
          </a:xfrm>
          <a:prstGeom prst="rect">
            <a:avLst/>
          </a:prstGeom>
          <a:noFill/>
          <a:ln>
            <a:noFill/>
          </a:ln>
          <a:effec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zh-CN" sz="1800" b="0"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j-cs"/>
              </a:rPr>
              <a:t>项目建设领导小组工作安排会议</a:t>
            </a:r>
            <a:br>
              <a:rPr kumimoji="0" lang="en-US" altLang="zh-CN" sz="1800" b="0"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j-cs"/>
              </a:rPr>
            </a:br>
            <a:endParaRPr kumimoji="0" lang="zh-CN" altLang="en-US" sz="1800" b="0"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j-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2289" name="组合 1"/>
          <p:cNvGrpSpPr/>
          <p:nvPr/>
        </p:nvGrpSpPr>
        <p:grpSpPr>
          <a:xfrm>
            <a:off x="309563" y="228600"/>
            <a:ext cx="8208962" cy="752475"/>
            <a:chOff x="737" y="2225"/>
            <a:chExt cx="12928" cy="1187"/>
          </a:xfrm>
        </p:grpSpPr>
        <p:sp>
          <p:nvSpPr>
            <p:cNvPr id="8" name="圆角矩形 7"/>
            <p:cNvSpPr/>
            <p:nvPr/>
          </p:nvSpPr>
          <p:spPr>
            <a:xfrm>
              <a:off x="737" y="2225"/>
              <a:ext cx="12925" cy="8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文本框 8"/>
            <p:cNvSpPr txBox="1"/>
            <p:nvPr/>
          </p:nvSpPr>
          <p:spPr>
            <a:xfrm>
              <a:off x="855" y="2300"/>
              <a:ext cx="12810" cy="1112"/>
            </a:xfrm>
            <a:prstGeom prst="rect">
              <a:avLst/>
            </a:prstGeom>
            <a:noFill/>
          </p:spPr>
          <p:txBody>
            <a:bodyPr wrap="square" rtlCol="0">
              <a:spAutoFit/>
            </a:bodyPr>
            <a:p>
              <a:pPr fontAlgn="base"/>
              <a:r>
                <a:rPr lang="en-US" altLang="zh-CN"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sym typeface="+mn-ea"/>
                </a:rPr>
                <a:t>2.</a:t>
              </a:r>
              <a:r>
                <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sym typeface="+mn-ea"/>
                </a:rPr>
                <a:t>改善人文环境，营造学习氛围</a:t>
              </a:r>
              <a:endPar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endParaRPr>
            </a:p>
            <a:p>
              <a:pPr fontAlgn="base"/>
              <a:endParaRPr lang="zh-CN" altLang="en-US" sz="2000"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endParaRPr>
            </a:p>
          </p:txBody>
        </p:sp>
      </p:grpSp>
      <p:sp>
        <p:nvSpPr>
          <p:cNvPr id="100" name="文本框 99"/>
          <p:cNvSpPr txBox="1"/>
          <p:nvPr/>
        </p:nvSpPr>
        <p:spPr>
          <a:xfrm>
            <a:off x="293688" y="981075"/>
            <a:ext cx="8316913" cy="701040"/>
          </a:xfrm>
          <a:prstGeom prst="rect">
            <a:avLst/>
          </a:prstGeom>
          <a:noFill/>
          <a:ln w="9525">
            <a:noFill/>
          </a:ln>
        </p:spPr>
        <p:txBody>
          <a:bodyPr wrap="square">
            <a:spAutoFit/>
          </a:bodyPr>
          <a:p>
            <a:pPr marL="0" indent="0" algn="l" fontAlgn="base"/>
            <a:r>
              <a:rPr lang="en-US" sz="2000" b="0" u="none"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rPr>
              <a:t>    </a:t>
            </a:r>
            <a:r>
              <a:rPr sz="2000" b="0" u="none" strike="noStrike" kern="0" noProof="0" dirty="0" smtClean="0">
                <a:ln>
                  <a:noFill/>
                </a:ln>
                <a:solidFill>
                  <a:schemeClr val="tx2"/>
                </a:solidFill>
                <a:effectLst>
                  <a:outerShdw blurRad="38100" dist="38100" dir="2700000" algn="tl">
                    <a:srgbClr val="000000"/>
                  </a:outerShdw>
                </a:effectLst>
                <a:uLnTx/>
                <a:uFillTx/>
                <a:latin typeface="+mj-lt"/>
                <a:ea typeface="华文行楷" panose="02010800040101010101" pitchFamily="2" charset="-122"/>
                <a:cs typeface="+mj-cs"/>
              </a:rPr>
              <a:t> </a:t>
            </a:r>
            <a:r>
              <a:rPr sz="2000" b="0" u="none" strike="noStrike" kern="0" noProof="0" dirty="0" smtClean="0">
                <a:ln>
                  <a:noFill/>
                </a:ln>
                <a:solidFill>
                  <a:schemeClr val="tx2"/>
                </a:solidFill>
                <a:effectLst>
                  <a:outerShdw blurRad="38100" dist="38100" dir="2700000" algn="tl">
                    <a:srgbClr val="000000"/>
                  </a:outerShdw>
                </a:effectLst>
                <a:uLnTx/>
                <a:uFillTx/>
                <a:latin typeface="宋体" panose="02010600030101010101" pitchFamily="2" charset="-122"/>
                <a:cs typeface="+mj-cs"/>
              </a:rPr>
              <a:t>学校改造了文化墙，更换了部分宣传标语牌，新建了语文电子阅览室、“硕果飘香”成果展示室、微格教室等功能室。</a:t>
            </a:r>
            <a:endParaRPr sz="2000" b="0" u="none" strike="noStrike" kern="0" noProof="0" dirty="0" smtClean="0">
              <a:ln>
                <a:noFill/>
              </a:ln>
              <a:solidFill>
                <a:schemeClr val="tx2"/>
              </a:solidFill>
              <a:effectLst>
                <a:outerShdw blurRad="38100" dist="38100" dir="2700000" algn="tl">
                  <a:srgbClr val="000000"/>
                </a:outerShdw>
              </a:effectLst>
              <a:uLnTx/>
              <a:uFillTx/>
              <a:latin typeface="宋体" panose="02010600030101010101" pitchFamily="2" charset="-122"/>
              <a:cs typeface="+mj-cs"/>
            </a:endParaRPr>
          </a:p>
        </p:txBody>
      </p:sp>
      <p:pic>
        <p:nvPicPr>
          <p:cNvPr id="2" name="图片 1" descr="ww"/>
          <p:cNvPicPr>
            <a:picLocks noChangeAspect="1"/>
          </p:cNvPicPr>
          <p:nvPr/>
        </p:nvPicPr>
        <p:blipFill>
          <a:blip r:embed="rId1"/>
          <a:stretch>
            <a:fillRect/>
          </a:stretch>
        </p:blipFill>
        <p:spPr>
          <a:xfrm>
            <a:off x="4030345" y="4394200"/>
            <a:ext cx="3188970" cy="2392045"/>
          </a:xfrm>
          <a:prstGeom prst="rect">
            <a:avLst/>
          </a:prstGeom>
        </p:spPr>
      </p:pic>
      <p:pic>
        <p:nvPicPr>
          <p:cNvPr id="3" name="图片 2" descr="qq"/>
          <p:cNvPicPr>
            <a:picLocks noChangeAspect="1"/>
          </p:cNvPicPr>
          <p:nvPr/>
        </p:nvPicPr>
        <p:blipFill>
          <a:blip r:embed="rId2"/>
          <a:srcRect t="20870"/>
          <a:stretch>
            <a:fillRect/>
          </a:stretch>
        </p:blipFill>
        <p:spPr>
          <a:xfrm>
            <a:off x="621030" y="2186940"/>
            <a:ext cx="2594610" cy="2737485"/>
          </a:xfrm>
          <a:prstGeom prst="rect">
            <a:avLst/>
          </a:prstGeom>
        </p:spPr>
      </p:pic>
      <p:pic>
        <p:nvPicPr>
          <p:cNvPr id="4" name="图片 3" descr="wwww"/>
          <p:cNvPicPr>
            <a:picLocks noChangeAspect="1"/>
          </p:cNvPicPr>
          <p:nvPr/>
        </p:nvPicPr>
        <p:blipFill>
          <a:blip r:embed="rId3"/>
          <a:stretch>
            <a:fillRect/>
          </a:stretch>
        </p:blipFill>
        <p:spPr>
          <a:xfrm>
            <a:off x="4030345" y="1798955"/>
            <a:ext cx="3188970" cy="2392045"/>
          </a:xfrm>
          <a:prstGeom prst="rect">
            <a:avLst/>
          </a:prstGeom>
        </p:spPr>
      </p:pic>
      <p:sp>
        <p:nvSpPr>
          <p:cNvPr id="6" name="Rectangle 2"/>
          <p:cNvSpPr>
            <a:spLocks noGrp="1" noChangeArrowheads="1"/>
          </p:cNvSpPr>
          <p:nvPr/>
        </p:nvSpPr>
        <p:spPr>
          <a:xfrm>
            <a:off x="953135" y="5423535"/>
            <a:ext cx="2143125" cy="622300"/>
          </a:xfrm>
          <a:prstGeom prst="rect">
            <a:avLst/>
          </a:prstGeom>
          <a:noFill/>
          <a:ln>
            <a:noFill/>
          </a:ln>
          <a:effec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j-cs"/>
              </a:rPr>
              <a:t>语文电子阅览室</a:t>
            </a:r>
            <a:br>
              <a:rPr kumimoji="0" lang="en-US" altLang="zh-CN" sz="1800" b="0"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j-cs"/>
              </a:rPr>
            </a:br>
            <a:endParaRPr kumimoji="0" lang="zh-CN" altLang="en-US" sz="1800" b="0"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宋体" panose="02010600030101010101" pitchFamily="2" charset="-122"/>
              <a:ea typeface="宋体" panose="02010600030101010101" pitchFamily="2" charset="-122"/>
              <a:cs typeface="+mj-cs"/>
            </a:endParaRPr>
          </a:p>
        </p:txBody>
      </p:sp>
      <p:sp>
        <p:nvSpPr>
          <p:cNvPr id="27656" name="文本框 4"/>
          <p:cNvSpPr txBox="1"/>
          <p:nvPr/>
        </p:nvSpPr>
        <p:spPr>
          <a:xfrm>
            <a:off x="7638415" y="4924425"/>
            <a:ext cx="457200" cy="1331595"/>
          </a:xfrm>
          <a:prstGeom prst="rect">
            <a:avLst/>
          </a:prstGeom>
          <a:noFill/>
          <a:ln w="9525">
            <a:noFill/>
          </a:ln>
        </p:spPr>
        <p:txBody>
          <a:bodyPr vert="eaVert" wrap="square" anchor="t">
            <a:spAutoFit/>
          </a:bodyPr>
          <a:p>
            <a:pPr lvl="0" indent="0" fontAlgn="base"/>
            <a:r>
              <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rPr>
              <a:t>微格教室</a:t>
            </a:r>
            <a:endPar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endParaRPr>
          </a:p>
        </p:txBody>
      </p:sp>
      <p:sp>
        <p:nvSpPr>
          <p:cNvPr id="5" name="文本框 4"/>
          <p:cNvSpPr txBox="1"/>
          <p:nvPr/>
        </p:nvSpPr>
        <p:spPr>
          <a:xfrm>
            <a:off x="7525385" y="1869440"/>
            <a:ext cx="457200" cy="2251710"/>
          </a:xfrm>
          <a:prstGeom prst="rect">
            <a:avLst/>
          </a:prstGeom>
          <a:noFill/>
          <a:ln w="9525">
            <a:noFill/>
          </a:ln>
        </p:spPr>
        <p:txBody>
          <a:bodyPr vert="eaVert" wrap="square" anchor="t">
            <a:spAutoFit/>
          </a:bodyPr>
          <a:p>
            <a:pPr lvl="0" indent="0" fontAlgn="base"/>
            <a:r>
              <a:rPr lang="en-US" altLang="zh-CN"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rPr>
              <a:t>“</a:t>
            </a:r>
            <a:r>
              <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rPr>
              <a:t>硕果飘香</a:t>
            </a:r>
            <a:r>
              <a:rPr lang="en-US" altLang="zh-CN"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rPr>
              <a:t>”</a:t>
            </a:r>
            <a:r>
              <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rPr>
              <a:t>展示室</a:t>
            </a:r>
            <a:endParaRPr lang="zh-CN" altLang="en-US" strike="noStrike" kern="0" noProof="0" dirty="0" smtClean="0">
              <a:ln>
                <a:noFill/>
              </a:ln>
              <a:solidFill>
                <a:srgbClr val="FFFF00"/>
              </a:solidFill>
              <a:effectLst>
                <a:outerShdw blurRad="38100" dist="38100" dir="2700000" algn="tl">
                  <a:srgbClr val="000000"/>
                </a:outerShdw>
              </a:effectLst>
              <a:uLnTx/>
              <a:uFillTx/>
              <a:latin typeface="宋体" panose="02010600030101010101" pitchFamily="2" charset="-122"/>
              <a:cs typeface="+mj-cs"/>
            </a:endParaRPr>
          </a:p>
        </p:txBody>
      </p:sp>
    </p:spTree>
  </p:cSld>
  <p:clrMapOvr>
    <a:masterClrMapping/>
  </p:clrMapOvr>
</p:sld>
</file>

<file path=ppt/theme/theme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宋体"/>
        <a:cs typeface=""/>
      </a:majorFont>
      <a:minorFont>
        <a:latin typeface="Arial"/>
        <a:ea typeface="宋体"/>
        <a:cs typeface=""/>
      </a:minorFont>
    </a:fontScheme>
    <a:fmtScheme name="活力">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Beam</Template>
  <TotalTime>0</TotalTime>
  <Words>5020</Words>
  <Application>WPS 演示</Application>
  <PresentationFormat>在屏幕上显示</PresentationFormat>
  <Paragraphs>288</Paragraphs>
  <Slides>34</Slides>
  <Notes>1</Notes>
  <HiddenSlides>0</HiddenSlides>
  <MMClips>0</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1</vt:i4>
      </vt:variant>
      <vt:variant>
        <vt:lpstr>幻灯片标题</vt:lpstr>
      </vt:variant>
      <vt:variant>
        <vt:i4>34</vt:i4>
      </vt:variant>
    </vt:vector>
  </HeadingPairs>
  <TitlesOfParts>
    <vt:vector size="46" baseType="lpstr">
      <vt:lpstr>Arial</vt:lpstr>
      <vt:lpstr>宋体</vt:lpstr>
      <vt:lpstr>Wingdings</vt:lpstr>
      <vt:lpstr>隶书</vt:lpstr>
      <vt:lpstr>华文行楷</vt:lpstr>
      <vt:lpstr>黑体</vt:lpstr>
      <vt:lpstr>华文新魏</vt:lpstr>
      <vt:lpstr>华文仿宋</vt:lpstr>
      <vt:lpstr>微软雅黑</vt:lpstr>
      <vt:lpstr>Calibri</vt:lpstr>
      <vt:lpstr>Beam</vt:lpstr>
      <vt:lpstr>Word.Document.8</vt:lpstr>
      <vt:lpstr>热烈欢迎 省专家组莅临我校指导</vt:lpstr>
      <vt:lpstr>让自主学习点亮学生未来 </vt:lpstr>
      <vt:lpstr>      从历史走向未来                        </vt:lpstr>
      <vt:lpstr>  一、学校概况                袁灶初中建校于1983年，地处二甲镇和海门三星镇交界之地。学校由南北两校区组成。</vt:lpstr>
      <vt:lpstr>        希望之星 未来之星                以人为本  劝学育才</vt:lpstr>
      <vt:lpstr>二、做法与进展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校本教材——     《二十四孝双语阅读》</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总结</vt:lpstr>
      <vt:lpstr>PowerPoint 演示文稿</vt:lpstr>
    </vt:vector>
  </TitlesOfParts>
  <Company>China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有为教育  引领学生幸福成长</dc:title>
  <dc:creator>Administrator</dc:creator>
  <cp:lastModifiedBy>Administrator</cp:lastModifiedBy>
  <cp:revision>598</cp:revision>
  <dcterms:created xsi:type="dcterms:W3CDTF">2011-09-22T08:09:00Z</dcterms:created>
  <dcterms:modified xsi:type="dcterms:W3CDTF">2017-01-04T08:10:44Z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2052-10.1.0.6135</vt:lpwstr>
  </property>
</Properties>
</file>