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44"/>
  </p:handoutMasterIdLst>
  <p:sldIdLst>
    <p:sldId id="376" r:id="rId3"/>
    <p:sldId id="278" r:id="rId4"/>
    <p:sldId id="352" r:id="rId5"/>
    <p:sldId id="307" r:id="rId6"/>
    <p:sldId id="366" r:id="rId7"/>
    <p:sldId id="375" r:id="rId8"/>
    <p:sldId id="372" r:id="rId9"/>
    <p:sldId id="308" r:id="rId10"/>
    <p:sldId id="343" r:id="rId11"/>
    <p:sldId id="344" r:id="rId12"/>
    <p:sldId id="348" r:id="rId13"/>
    <p:sldId id="342" r:id="rId14"/>
    <p:sldId id="309" r:id="rId15"/>
    <p:sldId id="341" r:id="rId16"/>
    <p:sldId id="339" r:id="rId17"/>
    <p:sldId id="317" r:id="rId18"/>
    <p:sldId id="319" r:id="rId19"/>
    <p:sldId id="320" r:id="rId20"/>
    <p:sldId id="321" r:id="rId21"/>
    <p:sldId id="322" r:id="rId22"/>
    <p:sldId id="262" r:id="rId23"/>
    <p:sldId id="283" r:id="rId24"/>
    <p:sldId id="323" r:id="rId25"/>
    <p:sldId id="353" r:id="rId26"/>
    <p:sldId id="355" r:id="rId28"/>
    <p:sldId id="356" r:id="rId29"/>
    <p:sldId id="357" r:id="rId30"/>
    <p:sldId id="358" r:id="rId31"/>
    <p:sldId id="362" r:id="rId32"/>
    <p:sldId id="288" r:id="rId33"/>
    <p:sldId id="324" r:id="rId34"/>
    <p:sldId id="328" r:id="rId35"/>
    <p:sldId id="361" r:id="rId36"/>
    <p:sldId id="291" r:id="rId37"/>
    <p:sldId id="325" r:id="rId38"/>
    <p:sldId id="334" r:id="rId39"/>
    <p:sldId id="337" r:id="rId40"/>
    <p:sldId id="338" r:id="rId41"/>
    <p:sldId id="335" r:id="rId42"/>
    <p:sldId id="336" r:id="rId4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060"/>
    <a:srgbClr val="3F9197"/>
    <a:srgbClr val="663300"/>
    <a:srgbClr val="0000CC"/>
    <a:srgbClr val="660066"/>
    <a:srgbClr val="FF0000"/>
    <a:srgbClr val="CC00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7" Type="http://schemas.openxmlformats.org/officeDocument/2006/relationships/tableStyles" Target="tableStyles.xml"/><Relationship Id="rId46" Type="http://schemas.openxmlformats.org/officeDocument/2006/relationships/viewProps" Target="viewProps.xml"/><Relationship Id="rId45" Type="http://schemas.openxmlformats.org/officeDocument/2006/relationships/presProps" Target="presProps.xml"/><Relationship Id="rId44" Type="http://schemas.openxmlformats.org/officeDocument/2006/relationships/handoutMaster" Target="handoutMasters/handoutMaster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4510683-B74D-4939-818C-7DE191464AE6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761A760-D678-40C6-B1D9-1F793FB5176A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2DF128-D698-4454-AA46-031C26026D9F}" type="slidenum">
              <a:rPr lang="en-US" altLang="zh-CN" smtClean="0">
                <a:latin typeface="Arial" panose="020B0604020202020204" pitchFamily="34" charset="0"/>
              </a:rPr>
            </a:fld>
            <a:endParaRPr lang="en-US" altLang="zh-CN" smtClean="0">
              <a:latin typeface="Arial" panose="020B0604020202020204" pitchFamily="34" charset="0"/>
            </a:endParaRPr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/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18FFD-D068-4132-80C8-8CB0D6F4D0C4}" type="slidenum">
              <a:rPr lang="en-US" altLang="zh-CN" smtClean="0">
                <a:latin typeface="Arial" panose="020B0604020202020204" pitchFamily="34" charset="0"/>
              </a:rPr>
            </a:fld>
            <a:endParaRPr lang="en-US" altLang="zh-CN" smtClean="0">
              <a:latin typeface="Arial" panose="020B0604020202020204" pitchFamily="34" charset="0"/>
            </a:endParaRPr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/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192090-F379-43A0-86E6-84C9D2888F17}" type="slidenum">
              <a:rPr lang="en-US" altLang="zh-CN" smtClean="0">
                <a:latin typeface="Arial" panose="020B0604020202020204" pitchFamily="34" charset="0"/>
              </a:rPr>
            </a:fld>
            <a:endParaRPr lang="en-US" altLang="zh-CN" smtClean="0">
              <a:latin typeface="Arial" panose="020B0604020202020204" pitchFamily="34" charset="0"/>
            </a:endParaRPr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/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764FB-0F51-4191-AE11-C1B875D25798}" type="slidenum">
              <a:rPr lang="en-US" altLang="zh-CN" smtClean="0">
                <a:latin typeface="Arial" panose="020B0604020202020204" pitchFamily="34" charset="0"/>
              </a:rPr>
            </a:fld>
            <a:endParaRPr lang="en-US" altLang="zh-CN" smtClean="0">
              <a:latin typeface="Arial" panose="020B0604020202020204" pitchFamily="34" charset="0"/>
            </a:endParaRPr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/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33704-F104-4D7B-8815-91D7B70BB93B}" type="slidenum">
              <a:rPr lang="en-US" altLang="zh-CN" smtClean="0">
                <a:latin typeface="Arial" panose="020B0604020202020204" pitchFamily="34" charset="0"/>
              </a:rPr>
            </a:fld>
            <a:endParaRPr lang="en-US" altLang="zh-CN" smtClean="0">
              <a:latin typeface="Arial" panose="020B0604020202020204" pitchFamily="34" charset="0"/>
            </a:endParaRPr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/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EF62E5-1EA6-48EB-A091-3CF7014DB538}" type="slidenum">
              <a:rPr lang="en-US" altLang="zh-CN" smtClean="0">
                <a:latin typeface="Arial" panose="020B0604020202020204" pitchFamily="34" charset="0"/>
              </a:rPr>
            </a:fld>
            <a:endParaRPr lang="en-US" altLang="zh-CN" smtClean="0">
              <a:latin typeface="Arial" panose="020B0604020202020204" pitchFamily="34" charset="0"/>
            </a:endParaRPr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/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80E4AF-01D4-44F2-970B-CFB4F643FC51}" type="slidenum">
              <a:rPr lang="en-US" altLang="zh-CN" smtClean="0">
                <a:latin typeface="Arial" panose="020B0604020202020204" pitchFamily="34" charset="0"/>
              </a:rPr>
            </a:fld>
            <a:endParaRPr lang="en-US" altLang="zh-CN" smtClean="0">
              <a:latin typeface="Arial" panose="020B0604020202020204" pitchFamily="34" charset="0"/>
            </a:endParaRPr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/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5E648-1815-45CD-A3D1-B8DCF4B3D68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D2253-FBAA-4343-96C8-95D7CCBBE31E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ABC00-8C33-4379-BA1C-60DAC15B8F7B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62976-83E6-4239-A125-E252DB3C923C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BAE92-65E6-422E-AC4B-E4FCC05EA862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0D276-9392-4350-B67A-80F1C2760B10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245BB-D34D-4926-9367-863763B9159E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52EEF-8776-444B-A08F-16656F92FC19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3280B-50E6-4DAD-97D7-233166CD4438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5C259-4F2A-47BE-8592-32D00DF1BCF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A1316-0D3E-4D11-8D4A-D2CA44AFF7B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2D3DE-411B-4D19-AE31-12756F99E064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22C01EC-C436-4CC0-9634-0F783AB8CA37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GIF"/><Relationship Id="rId1" Type="http://schemas.openxmlformats.org/officeDocument/2006/relationships/slide" Target="slide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hyperlink" Target="music.mp3" TargetMode="External"/><Relationship Id="rId1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9"/>
          <p:cNvSpPr>
            <a:spLocks noChangeArrowheads="1" noChangeShapeType="1" noTextEdit="1"/>
          </p:cNvSpPr>
          <p:nvPr/>
        </p:nvSpPr>
        <p:spPr bwMode="auto">
          <a:xfrm>
            <a:off x="2411413" y="1916113"/>
            <a:ext cx="4681537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00CCFF"/>
                  </a:solidFill>
                  <a:rou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建议：班级风采展示</a:t>
            </a:r>
            <a:endParaRPr lang="zh-CN" altLang="en-US" sz="3600" kern="10">
              <a:ln w="19050">
                <a:solidFill>
                  <a:srgbClr val="00CCFF"/>
                </a:solidFill>
                <a:round/>
              </a:ln>
              <a:solidFill>
                <a:srgbClr val="0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35150" y="620713"/>
            <a:ext cx="730885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3600" b="1" smtClean="0">
                <a:solidFill>
                  <a:schemeClr val="hlink"/>
                </a:solidFill>
                <a:ea typeface="黑体" panose="02010609060101010101" pitchFamily="2" charset="-122"/>
              </a:rPr>
              <a:t>2.</a:t>
            </a:r>
            <a:r>
              <a:rPr lang="zh-CN" altLang="en-US" sz="3600" b="1" smtClean="0">
                <a:solidFill>
                  <a:schemeClr val="hlink"/>
                </a:solidFill>
                <a:ea typeface="黑体" panose="02010609060101010101" pitchFamily="2" charset="-122"/>
              </a:rPr>
              <a:t>班级文化建设：</a:t>
            </a:r>
            <a:endParaRPr lang="zh-CN" altLang="en-US" sz="3600" b="1" smtClean="0">
              <a:solidFill>
                <a:schemeClr val="hlink"/>
              </a:solidFill>
              <a:ea typeface="黑体" panose="02010609060101010101" pitchFamily="2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800" smtClean="0"/>
              <a:t>    </a:t>
            </a:r>
            <a:endParaRPr lang="zh-CN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zh-CN" altLang="en-US" sz="2800" b="1" smtClean="0">
                <a:solidFill>
                  <a:srgbClr val="FF0000"/>
                </a:solidFill>
              </a:rPr>
              <a:t>班名：  </a:t>
            </a:r>
            <a:endParaRPr lang="zh-CN" altLang="en-US" sz="2800" b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800" b="1" smtClean="0">
                <a:solidFill>
                  <a:srgbClr val="FF0000"/>
                </a:solidFill>
              </a:rPr>
              <a:t>班级理念： </a:t>
            </a:r>
            <a:endParaRPr lang="zh-CN" altLang="en-US" sz="2800" b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800" b="1" smtClean="0">
                <a:solidFill>
                  <a:srgbClr val="FF0000"/>
                </a:solidFill>
              </a:rPr>
              <a:t>班训：</a:t>
            </a:r>
            <a:endParaRPr lang="zh-CN" altLang="en-US" sz="2800" b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800" b="1" smtClean="0">
                <a:solidFill>
                  <a:srgbClr val="FF0000"/>
                </a:solidFill>
              </a:rPr>
              <a:t>班风：</a:t>
            </a:r>
            <a:endParaRPr lang="zh-CN" altLang="en-US" sz="2800" b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800" b="1" smtClean="0">
                <a:solidFill>
                  <a:srgbClr val="FF0000"/>
                </a:solidFill>
              </a:rPr>
              <a:t>班级口号：</a:t>
            </a:r>
            <a:endParaRPr lang="zh-CN" altLang="en-US" sz="2800" b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800" b="1" smtClean="0">
                <a:solidFill>
                  <a:srgbClr val="FF0000"/>
                </a:solidFill>
              </a:rPr>
              <a:t>班级誓词：</a:t>
            </a:r>
            <a:endParaRPr lang="zh-CN" altLang="en-US" sz="2800" b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800" b="1" smtClean="0">
                <a:solidFill>
                  <a:srgbClr val="FF0000"/>
                </a:solidFill>
              </a:rPr>
              <a:t>班级目标：</a:t>
            </a:r>
            <a:endParaRPr lang="zh-CN" altLang="en-US" sz="2800" b="1" smtClean="0">
              <a:solidFill>
                <a:srgbClr val="FF0000"/>
              </a:solidFill>
            </a:endParaRPr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755650" y="692150"/>
            <a:ext cx="576263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班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级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现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状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介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绍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35150" y="620713"/>
            <a:ext cx="7308850" cy="56165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4000" b="1" smtClean="0">
                <a:solidFill>
                  <a:schemeClr val="hlink"/>
                </a:solidFill>
                <a:ea typeface="黑体" panose="02010609060101010101" pitchFamily="2" charset="-122"/>
              </a:rPr>
              <a:t>3.</a:t>
            </a:r>
            <a:r>
              <a:rPr lang="zh-CN" altLang="en-US" sz="4000" b="1" smtClean="0">
                <a:solidFill>
                  <a:schemeClr val="hlink"/>
                </a:solidFill>
                <a:ea typeface="黑体" panose="02010609060101010101" pitchFamily="2" charset="-122"/>
              </a:rPr>
              <a:t>值得肯定之处</a:t>
            </a:r>
            <a:endParaRPr lang="zh-CN" altLang="en-US" sz="4000" b="1" smtClean="0">
              <a:solidFill>
                <a:schemeClr val="hlink"/>
              </a:solidFill>
              <a:ea typeface="黑体" panose="02010609060101010101" pitchFamily="2" charset="-122"/>
            </a:endParaRPr>
          </a:p>
          <a:p>
            <a:pPr eaLnBrk="1" hangingPunct="1">
              <a:buFontTx/>
              <a:buNone/>
            </a:pPr>
            <a:r>
              <a:rPr lang="zh-CN" altLang="en-US" smtClean="0"/>
              <a:t>    </a:t>
            </a:r>
            <a:endParaRPr lang="zh-CN" altLang="en-US" smtClean="0"/>
          </a:p>
        </p:txBody>
      </p:sp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755650" y="692150"/>
            <a:ext cx="576263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班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级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现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状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介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绍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35150" y="836613"/>
            <a:ext cx="730885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4000" b="1" smtClean="0">
                <a:solidFill>
                  <a:schemeClr val="hlink"/>
                </a:solidFill>
                <a:ea typeface="黑体" panose="02010609060101010101" pitchFamily="2" charset="-122"/>
              </a:rPr>
              <a:t>4.</a:t>
            </a:r>
            <a:r>
              <a:rPr lang="zh-CN" altLang="en-US" sz="4000" b="1" smtClean="0">
                <a:solidFill>
                  <a:schemeClr val="hlink"/>
                </a:solidFill>
                <a:ea typeface="黑体" panose="02010609060101010101" pitchFamily="2" charset="-122"/>
              </a:rPr>
              <a:t>考试成绩分析</a:t>
            </a:r>
            <a:endParaRPr lang="zh-CN" altLang="en-US" sz="4000" b="1" smtClean="0">
              <a:solidFill>
                <a:schemeClr val="hlink"/>
              </a:solidFill>
              <a:ea typeface="黑体" panose="02010609060101010101" pitchFamily="2" charset="-122"/>
            </a:endParaRPr>
          </a:p>
          <a:p>
            <a:pPr eaLnBrk="1" hangingPunct="1">
              <a:buFontTx/>
              <a:buNone/>
            </a:pPr>
            <a:endParaRPr lang="zh-CN" altLang="en-US" b="1" smtClean="0">
              <a:solidFill>
                <a:srgbClr val="FF0000"/>
              </a:solidFill>
              <a:ea typeface="黑体" panose="02010609060101010101" pitchFamily="2" charset="-122"/>
            </a:endParaRPr>
          </a:p>
          <a:p>
            <a:pPr eaLnBrk="1" hangingPunct="1"/>
            <a:r>
              <a:rPr lang="zh-CN" altLang="en-US" b="1" smtClean="0">
                <a:solidFill>
                  <a:srgbClr val="0000CC"/>
                </a:solidFill>
                <a:ea typeface="黑体" panose="02010609060101010101" pitchFamily="2" charset="-122"/>
              </a:rPr>
              <a:t>第一次月考班级优胜者：</a:t>
            </a:r>
            <a:endParaRPr lang="zh-CN" altLang="en-US" b="1" smtClean="0">
              <a:solidFill>
                <a:srgbClr val="0000CC"/>
              </a:solidFill>
              <a:ea typeface="黑体" panose="02010609060101010101" pitchFamily="2" charset="-122"/>
            </a:endParaRPr>
          </a:p>
          <a:p>
            <a:pPr eaLnBrk="1" hangingPunct="1">
              <a:buFontTx/>
              <a:buNone/>
            </a:pPr>
            <a:r>
              <a:rPr lang="zh-CN" altLang="en-US" smtClean="0"/>
              <a:t> </a:t>
            </a:r>
            <a:r>
              <a:rPr lang="zh-CN" altLang="en-US" b="1" smtClean="0">
                <a:solidFill>
                  <a:srgbClr val="FF0000"/>
                </a:solidFill>
              </a:rPr>
              <a:t>    </a:t>
            </a:r>
            <a:endParaRPr lang="zh-CN" altLang="en-US" b="1" smtClean="0">
              <a:solidFill>
                <a:srgbClr val="FF0000"/>
              </a:solidFill>
            </a:endParaRP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755650" y="692150"/>
            <a:ext cx="576263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班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级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现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状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介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绍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2411413" y="1844675"/>
            <a:ext cx="7308850" cy="3455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sz="3200" b="1">
                <a:solidFill>
                  <a:srgbClr val="0000CC"/>
                </a:solidFill>
                <a:ea typeface="黑体" panose="02010609060101010101" pitchFamily="2" charset="-122"/>
              </a:rPr>
              <a:t>四门班级优胜者：</a:t>
            </a:r>
            <a:r>
              <a:rPr lang="zh-CN" altLang="en-US" sz="3200"/>
              <a:t>    </a:t>
            </a:r>
            <a:endParaRPr lang="zh-CN" altLang="en-US" sz="3200"/>
          </a:p>
          <a:p>
            <a:pPr marL="342900" indent="-342900">
              <a:spcBef>
                <a:spcPct val="20000"/>
              </a:spcBef>
            </a:pPr>
            <a:endParaRPr lang="zh-CN" altLang="en-US" sz="3200" b="1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zh-CN" altLang="en-US" sz="3200" b="1">
                <a:solidFill>
                  <a:srgbClr val="FF0000"/>
                </a:solidFill>
              </a:rPr>
              <a:t>   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2268538" y="692150"/>
            <a:ext cx="5761037" cy="701675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4000" b="1">
                <a:solidFill>
                  <a:srgbClr val="0000CC"/>
                </a:solidFill>
                <a:ea typeface="黑体" panose="02010609060101010101" pitchFamily="2" charset="-122"/>
              </a:rPr>
              <a:t>期中测试质量分析</a:t>
            </a:r>
            <a:endParaRPr lang="zh-CN" altLang="en-US" sz="4000" b="1">
              <a:solidFill>
                <a:srgbClr val="0000CC"/>
              </a:solidFill>
              <a:ea typeface="黑体" panose="02010609060101010101" pitchFamily="2" charset="-122"/>
            </a:endParaRPr>
          </a:p>
        </p:txBody>
      </p:sp>
      <p:sp>
        <p:nvSpPr>
          <p:cNvPr id="16388" name="WordArt 9"/>
          <p:cNvSpPr>
            <a:spLocks noChangeArrowheads="1" noChangeShapeType="1" noTextEdit="1"/>
          </p:cNvSpPr>
          <p:nvPr/>
        </p:nvSpPr>
        <p:spPr bwMode="auto">
          <a:xfrm>
            <a:off x="827088" y="765175"/>
            <a:ext cx="576262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班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级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现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状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析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339975" y="908050"/>
            <a:ext cx="7308850" cy="3455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sz="3200" b="1">
                <a:solidFill>
                  <a:srgbClr val="0000CC"/>
                </a:solidFill>
                <a:ea typeface="黑体" panose="02010609060101010101" pitchFamily="2" charset="-122"/>
              </a:rPr>
              <a:t>八门班级优胜者：</a:t>
            </a:r>
            <a:r>
              <a:rPr lang="zh-CN" altLang="en-US" sz="3200"/>
              <a:t>    </a:t>
            </a:r>
            <a:endParaRPr lang="zh-CN" altLang="en-US" sz="3200"/>
          </a:p>
          <a:p>
            <a:pPr marL="342900" indent="-342900">
              <a:spcBef>
                <a:spcPct val="20000"/>
              </a:spcBef>
            </a:pPr>
            <a:endParaRPr lang="zh-CN" altLang="en-US" sz="3200" b="1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zh-CN" altLang="en-US" sz="3200" b="1">
                <a:solidFill>
                  <a:srgbClr val="FF0000"/>
                </a:solidFill>
              </a:rPr>
              <a:t>   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17411" name="WordArt 4"/>
          <p:cNvSpPr>
            <a:spLocks noChangeArrowheads="1" noChangeShapeType="1" noTextEdit="1"/>
          </p:cNvSpPr>
          <p:nvPr/>
        </p:nvSpPr>
        <p:spPr bwMode="auto">
          <a:xfrm>
            <a:off x="827088" y="765175"/>
            <a:ext cx="576262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班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级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现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状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析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484438" y="908050"/>
            <a:ext cx="6408737" cy="4032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sz="3200" b="1">
                <a:solidFill>
                  <a:srgbClr val="0000CC"/>
                </a:solidFill>
                <a:ea typeface="黑体" panose="02010609060101010101" pitchFamily="2" charset="-122"/>
              </a:rPr>
              <a:t>进步较快的学生：</a:t>
            </a:r>
            <a:r>
              <a:rPr lang="zh-CN" altLang="en-US" sz="3200"/>
              <a:t>    </a:t>
            </a:r>
            <a:endParaRPr lang="zh-CN" altLang="en-US" sz="3200"/>
          </a:p>
          <a:p>
            <a:pPr marL="342900" indent="-342900">
              <a:spcBef>
                <a:spcPct val="20000"/>
              </a:spcBef>
            </a:pPr>
            <a:r>
              <a:rPr lang="zh-CN" altLang="en-US" sz="3200" b="1">
                <a:solidFill>
                  <a:srgbClr val="FF0000"/>
                </a:solidFill>
              </a:rPr>
              <a:t>   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18435" name="WordArt 4"/>
          <p:cNvSpPr>
            <a:spLocks noChangeArrowheads="1" noChangeShapeType="1" noTextEdit="1"/>
          </p:cNvSpPr>
          <p:nvPr/>
        </p:nvSpPr>
        <p:spPr bwMode="auto">
          <a:xfrm>
            <a:off x="827088" y="765175"/>
            <a:ext cx="576262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班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级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现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状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析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2268538" y="765175"/>
            <a:ext cx="7308850" cy="576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sz="3200" b="1">
                <a:solidFill>
                  <a:srgbClr val="0000CC"/>
                </a:solidFill>
                <a:ea typeface="黑体" panose="02010609060101010101" pitchFamily="2" charset="-122"/>
              </a:rPr>
              <a:t>各科优分（前</a:t>
            </a:r>
            <a:r>
              <a:rPr lang="en-US" altLang="zh-CN" sz="3200" b="1">
                <a:solidFill>
                  <a:srgbClr val="0000CC"/>
                </a:solidFill>
                <a:ea typeface="黑体" panose="02010609060101010101" pitchFamily="2" charset="-122"/>
              </a:rPr>
              <a:t>60</a:t>
            </a:r>
            <a:r>
              <a:rPr lang="zh-CN" altLang="en-US" sz="3200" b="1">
                <a:solidFill>
                  <a:srgbClr val="0000CC"/>
                </a:solidFill>
                <a:ea typeface="黑体" panose="02010609060101010101" pitchFamily="2" charset="-122"/>
              </a:rPr>
              <a:t>）及班级最高分：</a:t>
            </a:r>
            <a:r>
              <a:rPr lang="zh-CN" altLang="en-US" sz="3200"/>
              <a:t>    </a:t>
            </a:r>
            <a:endParaRPr lang="zh-CN" altLang="en-US" sz="3200"/>
          </a:p>
        </p:txBody>
      </p:sp>
      <p:graphicFrame>
        <p:nvGraphicFramePr>
          <p:cNvPr id="84094" name="Group 126"/>
          <p:cNvGraphicFramePr>
            <a:graphicFrameLocks noGrp="1"/>
          </p:cNvGraphicFramePr>
          <p:nvPr>
            <p:ph/>
          </p:nvPr>
        </p:nvGraphicFramePr>
        <p:xfrm>
          <a:off x="3851275" y="1484313"/>
          <a:ext cx="4608513" cy="5076828"/>
        </p:xfrm>
        <a:graphic>
          <a:graphicData uri="http://schemas.openxmlformats.org/drawingml/2006/table">
            <a:tbl>
              <a:tblPr/>
              <a:tblGrid>
                <a:gridCol w="1296988"/>
                <a:gridCol w="1584325"/>
                <a:gridCol w="17272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科目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优分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最高分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语文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数学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英语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物理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政治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历史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地理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生物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总分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05" name="WordArt 77"/>
          <p:cNvSpPr>
            <a:spLocks noChangeArrowheads="1" noChangeShapeType="1" noTextEdit="1"/>
          </p:cNvSpPr>
          <p:nvPr/>
        </p:nvSpPr>
        <p:spPr bwMode="auto">
          <a:xfrm>
            <a:off x="827088" y="765175"/>
            <a:ext cx="576262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班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级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现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状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析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2339975" y="908050"/>
            <a:ext cx="6551613" cy="42497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sz="3200" b="1">
                <a:solidFill>
                  <a:srgbClr val="0000CC"/>
                </a:solidFill>
                <a:ea typeface="黑体" panose="02010609060101010101" pitchFamily="2" charset="-122"/>
              </a:rPr>
              <a:t>期中考试试卷上反映出的问题：</a:t>
            </a:r>
            <a:r>
              <a:rPr lang="zh-CN" altLang="en-US" sz="3200"/>
              <a:t>    </a:t>
            </a:r>
            <a:endParaRPr lang="zh-CN" altLang="en-US" sz="3200"/>
          </a:p>
          <a:p>
            <a:pPr marL="342900" indent="-342900">
              <a:spcBef>
                <a:spcPct val="20000"/>
              </a:spcBef>
            </a:pP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基本知识点掌握不扎实；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答题过程不够完整，解题不规范（数学格式不清就算错）；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书写不认真（语文作文书写分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5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分只能得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分，英语字母书写不规范）；</a:t>
            </a:r>
            <a:r>
              <a:rPr lang="zh-CN" altLang="en-US" sz="2800" b="1">
                <a:ea typeface="黑体" panose="02010609060101010101" pitchFamily="2" charset="-122"/>
              </a:rPr>
              <a:t> 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4.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部分同学的总分高不了，究其原因，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  偏科太厉害。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342900" indent="-342900">
              <a:spcBef>
                <a:spcPct val="20000"/>
              </a:spcBef>
            </a:pPr>
            <a:endParaRPr lang="en-US" altLang="zh-CN" sz="32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483" name="WordArt 5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班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级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现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状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析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2124075" y="620713"/>
            <a:ext cx="6551613" cy="4895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sz="3200" b="1">
                <a:solidFill>
                  <a:srgbClr val="0000CC"/>
                </a:solidFill>
                <a:ea typeface="黑体" panose="02010609060101010101" pitchFamily="2" charset="-122"/>
              </a:rPr>
              <a:t>期中考试成绩背后的问题：</a:t>
            </a:r>
            <a:endParaRPr lang="zh-CN" altLang="en-US" sz="3200"/>
          </a:p>
          <a:p>
            <a:pPr marL="342900" indent="-342900">
              <a:spcBef>
                <a:spcPct val="20000"/>
              </a:spcBef>
            </a:pP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部分学生未养成良好的学习习惯，比如：认真预习、专心听讲，课后及时复习等。上课自以为是，不专心，以致漏听、漏记。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学习处于被动状态，家长老师不</a:t>
            </a:r>
            <a:r>
              <a:rPr lang="zh-CN" altLang="en-US" sz="2800" b="1">
                <a:ea typeface="黑体" panose="02010609060101010101" pitchFamily="2" charset="-122"/>
              </a:rPr>
              <a:t>“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逼</a:t>
            </a:r>
            <a:r>
              <a:rPr lang="zh-CN" altLang="en-US" sz="2800" b="1">
                <a:ea typeface="黑体" panose="02010609060101010101" pitchFamily="2" charset="-122"/>
              </a:rPr>
              <a:t>”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，他不做，根本没有尽到自己的努力，所以成绩难以提高。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1507" name="WordArt 5"/>
          <p:cNvSpPr>
            <a:spLocks noChangeArrowheads="1" noChangeShapeType="1" noTextEdit="1"/>
          </p:cNvSpPr>
          <p:nvPr/>
        </p:nvSpPr>
        <p:spPr bwMode="auto">
          <a:xfrm>
            <a:off x="827088" y="765175"/>
            <a:ext cx="576262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班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级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现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状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析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2124075" y="765175"/>
            <a:ext cx="6551613" cy="5472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有些学生作业马虎，作业中低级错误多（尤其是双休日作业）。甚至有抄袭作业的情况。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4.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不能认真对待纠错（数、理、英）。对于老师讲评过的练习，部分学生始终没有养成及时订正的习惯，导致已做过的练习屡做屡错。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531" name="WordArt 5"/>
          <p:cNvSpPr>
            <a:spLocks noChangeArrowheads="1" noChangeShapeType="1" noTextEdit="1"/>
          </p:cNvSpPr>
          <p:nvPr/>
        </p:nvSpPr>
        <p:spPr bwMode="auto">
          <a:xfrm>
            <a:off x="827088" y="765175"/>
            <a:ext cx="576262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班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级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现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状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析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2487668_144805059730_2[1]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24713" y="4187825"/>
            <a:ext cx="1919287" cy="267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8" descr="4892799_154923268000_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06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010400" cy="1311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zh-CN" sz="8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468313" y="4005263"/>
            <a:ext cx="8675687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en-US" altLang="zh-CN" sz="4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——</a:t>
            </a:r>
            <a:r>
              <a:rPr kumimoji="1" lang="zh-CN" altLang="en-US" sz="44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初二（ ）班全体师生欢迎您</a:t>
            </a:r>
            <a:endParaRPr kumimoji="1" lang="zh-CN" altLang="en-US" sz="4400" b="1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2339975" y="908050"/>
            <a:ext cx="6551613" cy="3168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5.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部分同学没有明确的目标，平时放松学习，行为懒散，时间利用率不高，临考试才匆忙复习 。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6.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不能把全部精力放在学习上。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3555" name="WordArt 5"/>
          <p:cNvSpPr>
            <a:spLocks noChangeArrowheads="1" noChangeShapeType="1" noTextEdit="1"/>
          </p:cNvSpPr>
          <p:nvPr/>
        </p:nvSpPr>
        <p:spPr bwMode="auto">
          <a:xfrm>
            <a:off x="827088" y="765175"/>
            <a:ext cx="576262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班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级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现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状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析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5"/>
          <p:cNvSpPr>
            <a:spLocks noChangeArrowheads="1" noChangeShapeType="1" noTextEdit="1"/>
          </p:cNvSpPr>
          <p:nvPr/>
        </p:nvSpPr>
        <p:spPr bwMode="auto">
          <a:xfrm>
            <a:off x="827088" y="1268413"/>
            <a:ext cx="7632700" cy="20161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398"/>
              </a:avLst>
            </a:prstTxWarp>
          </a:bodyPr>
          <a:lstStyle/>
          <a:p>
            <a:pPr algn="ctr"/>
            <a:r>
              <a:rPr lang="zh-CN" altLang="en-US" sz="4000" b="1" kern="10" spc="-40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如何解决出现的问题？</a:t>
            </a:r>
            <a:endParaRPr lang="zh-CN" altLang="en-US" sz="4000" b="1" kern="10" spc="-40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685800" y="1676400"/>
            <a:ext cx="746760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zh-CN" sz="4000" b="1">
              <a:latin typeface="Times New Roman" panose="02020603050405020304" pitchFamily="18" charset="0"/>
            </a:endParaRPr>
          </a:p>
        </p:txBody>
      </p:sp>
      <p:pic>
        <p:nvPicPr>
          <p:cNvPr id="25603" name="Picture 7" descr="Idioms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WordArt 14"/>
          <p:cNvSpPr>
            <a:spLocks noChangeArrowheads="1" noChangeShapeType="1" noTextEdit="1"/>
          </p:cNvSpPr>
          <p:nvPr/>
        </p:nvSpPr>
        <p:spPr bwMode="auto">
          <a:xfrm>
            <a:off x="827088" y="765175"/>
            <a:ext cx="576262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先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经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验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介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绍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605" name="Rectangle 15"/>
          <p:cNvSpPr>
            <a:spLocks noChangeArrowheads="1"/>
          </p:cNvSpPr>
          <p:nvPr/>
        </p:nvSpPr>
        <p:spPr bwMode="auto">
          <a:xfrm>
            <a:off x="1835150" y="1052513"/>
            <a:ext cx="6551613" cy="18716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（各班可安排各门学科成绩优秀的学生介绍学习经验）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827088" y="765175"/>
            <a:ext cx="7632700" cy="20161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398"/>
              </a:avLst>
            </a:prstTxWarp>
          </a:bodyPr>
          <a:lstStyle/>
          <a:p>
            <a:pPr algn="ctr"/>
            <a:r>
              <a:rPr lang="zh-CN" altLang="en-US" sz="4000" b="1" kern="10" spc="-40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如何解决出现的问题？</a:t>
            </a:r>
            <a:endParaRPr lang="zh-CN" altLang="en-US" sz="4000" b="1" kern="10" spc="-40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0115" name="WordArt 3"/>
          <p:cNvSpPr>
            <a:spLocks noChangeArrowheads="1" noChangeShapeType="1" noTextEdit="1"/>
          </p:cNvSpPr>
          <p:nvPr/>
        </p:nvSpPr>
        <p:spPr bwMode="auto">
          <a:xfrm>
            <a:off x="1763713" y="2997200"/>
            <a:ext cx="5610225" cy="657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12700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家庭与学校必须高度重视！</a:t>
            </a:r>
            <a:endParaRPr lang="zh-CN" altLang="en-US" sz="3600" b="1" kern="10">
              <a:ln w="12700">
                <a:solidFill>
                  <a:srgbClr val="FF0000"/>
                </a:solidFill>
                <a:rou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0116" name="WordArt 4"/>
          <p:cNvSpPr>
            <a:spLocks noChangeArrowheads="1" noChangeShapeType="1" noTextEdit="1"/>
          </p:cNvSpPr>
          <p:nvPr/>
        </p:nvSpPr>
        <p:spPr bwMode="auto">
          <a:xfrm>
            <a:off x="1908175" y="4149725"/>
            <a:ext cx="5486400" cy="757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家长与老师必须高度配合！</a:t>
            </a:r>
            <a:endParaRPr lang="zh-CN" altLang="en-US" sz="3600" kern="10">
              <a:ln w="12700">
                <a:solidFill>
                  <a:srgbClr val="FF0000"/>
                </a:solidFill>
                <a:rou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animBg="1"/>
      <p:bldP spid="901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765175"/>
            <a:ext cx="6985000" cy="43576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4000" b="1" smtClean="0">
                <a:solidFill>
                  <a:schemeClr val="hlink"/>
                </a:solidFill>
                <a:ea typeface="黑体" panose="02010609060101010101" pitchFamily="2" charset="-122"/>
              </a:rPr>
              <a:t>了解“初二现象”：</a:t>
            </a:r>
            <a:endParaRPr lang="zh-CN" altLang="en-US" sz="4000" b="1" smtClean="0">
              <a:solidFill>
                <a:schemeClr val="hlink"/>
              </a:solidFill>
              <a:ea typeface="黑体" panose="02010609060101010101" pitchFamily="2" charset="-122"/>
            </a:endParaRP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zh-CN" altLang="en-US" sz="4000" b="1" smtClean="0">
                <a:latin typeface="宋体" panose="02010600030101010101" pitchFamily="2" charset="-122"/>
              </a:rPr>
              <a:t>    </a:t>
            </a:r>
            <a:r>
              <a:rPr lang="zh-CN" altLang="en-US" sz="2800" b="1" smtClean="0">
                <a:latin typeface="宋体" panose="02010600030101010101" pitchFamily="2" charset="-122"/>
              </a:rPr>
              <a:t>初二阶段的学生刚好是处于人生的第二次断乳期（心理断乳期），其生理特征已进入青春期，在心理上自我感觉已是成年人，但由于知识、生活实际能力还欠缺，</a:t>
            </a:r>
            <a:r>
              <a:rPr lang="zh-CN" altLang="en-US" sz="2800" b="1" smtClean="0">
                <a:solidFill>
                  <a:srgbClr val="FF0000"/>
                </a:solidFill>
                <a:latin typeface="宋体" panose="02010600030101010101" pitchFamily="2" charset="-122"/>
              </a:rPr>
              <a:t>所以这个阶段的孩子最容易出现问题，若过渡不好将影响其一生。</a:t>
            </a:r>
            <a:r>
              <a:rPr lang="zh-CN" altLang="en-US" sz="2800" b="1" smtClean="0">
                <a:solidFill>
                  <a:srgbClr val="0000FF"/>
                </a:solidFill>
              </a:rPr>
              <a:t> </a:t>
            </a:r>
            <a:endParaRPr lang="zh-CN" altLang="en-US" sz="2800" b="1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105000"/>
              </a:lnSpc>
              <a:buFontTx/>
              <a:buNone/>
            </a:pPr>
            <a:endParaRPr lang="en-US" altLang="zh-CN" sz="2800" b="1" smtClean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27651" name="WordArt 4"/>
          <p:cNvSpPr>
            <a:spLocks noChangeArrowheads="1" noChangeShapeType="1" noTextEdit="1"/>
          </p:cNvSpPr>
          <p:nvPr/>
        </p:nvSpPr>
        <p:spPr bwMode="auto">
          <a:xfrm>
            <a:off x="755650" y="692150"/>
            <a:ext cx="576263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教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育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方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法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讨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2268538" y="1916113"/>
            <a:ext cx="6551612" cy="13731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33CC"/>
                </a:solidFill>
              </a:rPr>
              <a:t>具体表现：总想摆脱对教师和家长的依赖，总认为自己不是孩子了，有事不愿和父母及师长交流。</a:t>
            </a:r>
            <a:endParaRPr lang="zh-CN" altLang="en-US" sz="2800" b="1">
              <a:solidFill>
                <a:srgbClr val="0033CC"/>
              </a:solidFill>
            </a:endParaRP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1979613" y="765175"/>
            <a:ext cx="4465637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CC0066"/>
                </a:solidFill>
              </a:rPr>
              <a:t>1.</a:t>
            </a:r>
            <a:r>
              <a:rPr lang="zh-CN" altLang="en-US" sz="3600" b="1">
                <a:solidFill>
                  <a:srgbClr val="CC0066"/>
                </a:solidFill>
              </a:rPr>
              <a:t>独立性开始增强</a:t>
            </a:r>
            <a:endParaRPr lang="zh-CN" altLang="en-US" sz="3600" b="1">
              <a:solidFill>
                <a:srgbClr val="CC0066"/>
              </a:solidFill>
            </a:endParaRPr>
          </a:p>
        </p:txBody>
      </p:sp>
      <p:sp>
        <p:nvSpPr>
          <p:cNvPr id="28676" name="WordArt 6"/>
          <p:cNvSpPr>
            <a:spLocks noChangeArrowheads="1" noChangeShapeType="1" noTextEdit="1"/>
          </p:cNvSpPr>
          <p:nvPr/>
        </p:nvSpPr>
        <p:spPr bwMode="auto">
          <a:xfrm>
            <a:off x="755650" y="692150"/>
            <a:ext cx="576263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教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育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方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法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讨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2189163" y="1447800"/>
            <a:ext cx="6486525" cy="24415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en-US" sz="2800" b="1">
                <a:solidFill>
                  <a:srgbClr val="0033CC"/>
                </a:solidFill>
              </a:rPr>
              <a:t>具体表现：精力充沛，好奇心强，任何事总想试 一试（包括对异性的好奇）；心理上的表现是容易兴奋和冲动，神经敏感，产生了爱情萌芽，</a:t>
            </a:r>
            <a:r>
              <a:rPr lang="zh-CN" altLang="en-US" sz="2800" b="1">
                <a:solidFill>
                  <a:srgbClr val="FF0000"/>
                </a:solidFill>
              </a:rPr>
              <a:t>大多数早恋都发生在这一时期（尤其女生）。　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1906588" y="549275"/>
            <a:ext cx="3529012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CC0066"/>
                </a:solidFill>
              </a:rPr>
              <a:t>2.</a:t>
            </a:r>
            <a:r>
              <a:rPr lang="zh-CN" altLang="en-US" sz="3600" b="1">
                <a:solidFill>
                  <a:srgbClr val="CC0066"/>
                </a:solidFill>
              </a:rPr>
              <a:t>好奇心增强</a:t>
            </a:r>
            <a:endParaRPr lang="zh-CN" altLang="en-US" sz="3600" b="1">
              <a:solidFill>
                <a:srgbClr val="CC0066"/>
              </a:solidFill>
            </a:endParaRPr>
          </a:p>
        </p:txBody>
      </p:sp>
      <p:sp>
        <p:nvSpPr>
          <p:cNvPr id="29700" name="WordArt 5"/>
          <p:cNvSpPr>
            <a:spLocks noChangeArrowheads="1" noChangeShapeType="1" noTextEdit="1"/>
          </p:cNvSpPr>
          <p:nvPr/>
        </p:nvSpPr>
        <p:spPr bwMode="auto">
          <a:xfrm>
            <a:off x="755650" y="692150"/>
            <a:ext cx="576263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教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育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方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法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讨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411413" y="1196975"/>
            <a:ext cx="6335712" cy="2868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33CC"/>
                </a:solidFill>
              </a:rPr>
              <a:t>具体表现：不如小学时期听话，很喜欢顶嘴，知心话也不愿和父母说。</a:t>
            </a:r>
            <a:endParaRPr lang="zh-CN" altLang="en-US" sz="2800" b="1">
              <a:solidFill>
                <a:srgbClr val="0033CC"/>
              </a:solidFill>
            </a:endParaRPr>
          </a:p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33CC"/>
                </a:solidFill>
              </a:rPr>
              <a:t>产生原因：一部分由于来自于学生独立性的增强，另外一方面也因为学生被要求的东西变多，学习任务增加，使得学生玩的时间变少，心理上不满开始增多。</a:t>
            </a:r>
            <a:endParaRPr lang="zh-CN" altLang="en-US" sz="2800" b="1">
              <a:solidFill>
                <a:srgbClr val="0033CC"/>
              </a:solidFill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209800" y="476250"/>
            <a:ext cx="69342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CC0066"/>
                </a:solidFill>
              </a:rPr>
              <a:t>3.</a:t>
            </a:r>
            <a:r>
              <a:rPr lang="zh-CN" altLang="en-US" sz="3600" b="1">
                <a:solidFill>
                  <a:srgbClr val="CC0066"/>
                </a:solidFill>
              </a:rPr>
              <a:t>逆反心理增强</a:t>
            </a:r>
            <a:endParaRPr lang="zh-CN" altLang="en-US" sz="3600" b="1">
              <a:solidFill>
                <a:srgbClr val="CC0066"/>
              </a:solidFill>
            </a:endParaRP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755650" y="692150"/>
            <a:ext cx="576263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教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育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方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法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讨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AutoShape 4"/>
          <p:cNvSpPr>
            <a:spLocks noChangeArrowheads="1"/>
          </p:cNvSpPr>
          <p:nvPr/>
        </p:nvSpPr>
        <p:spPr bwMode="auto">
          <a:xfrm>
            <a:off x="611188" y="765175"/>
            <a:ext cx="8064500" cy="5183188"/>
          </a:xfrm>
          <a:prstGeom prst="roundRect">
            <a:avLst>
              <a:gd name="adj" fmla="val 5870"/>
            </a:avLst>
          </a:prstGeom>
          <a:gradFill rotWithShape="1">
            <a:gsLst>
              <a:gs pos="0">
                <a:schemeClr val="bg1"/>
              </a:gs>
              <a:gs pos="100000">
                <a:srgbClr val="F7E3BF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  <a:effectLst>
            <a:outerShdw dist="107763" dir="2700000" algn="ctr" rotWithShape="0">
              <a:schemeClr val="hlink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719138" y="1147763"/>
            <a:ext cx="7885112" cy="3948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0033CC"/>
                </a:solidFill>
              </a:rPr>
              <a:t>      </a:t>
            </a:r>
            <a:r>
              <a:rPr lang="zh-CN" altLang="en-US" sz="2400" b="1">
                <a:solidFill>
                  <a:srgbClr val="0033CC"/>
                </a:solidFill>
              </a:rPr>
              <a:t>用教育学和心理学的观点分析，这是少年时期孩子一种心理特征的反映，是人生第二次反抗高潮的具体表现，所以我们做父母、老师的要明白孩子目前出现一些问题是正常的，一方面对不违反原则的行为给予理解和宽容，不要大惊小怪，另一方面我们对这一时期的孩子在教育方法上更</a:t>
            </a:r>
            <a:r>
              <a:rPr lang="zh-CN" altLang="en-US" sz="2400" b="1">
                <a:solidFill>
                  <a:srgbClr val="FF0000"/>
                </a:solidFill>
              </a:rPr>
              <a:t>应该讲道理，态度不要粗暴，语言不要挖苦，要讲究分寸。</a:t>
            </a:r>
            <a:r>
              <a:rPr lang="zh-CN" altLang="en-US" sz="2400" b="1">
                <a:solidFill>
                  <a:srgbClr val="0033CC"/>
                </a:solidFill>
              </a:rPr>
              <a:t>如果还用小学时期的简单说教是不行的，父母要提高自己的教育方式和水平，想办法让孩子和自己统一认识，只要孩子内心服从，教育效果就是良好的。</a:t>
            </a:r>
            <a:r>
              <a:rPr lang="zh-CN" altLang="en-US" sz="2400" b="1"/>
              <a:t> </a:t>
            </a:r>
            <a:endParaRPr lang="zh-CN" altLang="en-US" sz="2400" b="1"/>
          </a:p>
        </p:txBody>
      </p:sp>
      <p:pic>
        <p:nvPicPr>
          <p:cNvPr id="31748" name="Picture 3" descr="未命名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68313" y="620713"/>
            <a:ext cx="6191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AutoShape 2"/>
          <p:cNvSpPr>
            <a:spLocks noChangeArrowheads="1"/>
          </p:cNvSpPr>
          <p:nvPr/>
        </p:nvSpPr>
        <p:spPr bwMode="auto">
          <a:xfrm>
            <a:off x="611188" y="765175"/>
            <a:ext cx="8064500" cy="5183188"/>
          </a:xfrm>
          <a:prstGeom prst="roundRect">
            <a:avLst>
              <a:gd name="adj" fmla="val 5870"/>
            </a:avLst>
          </a:prstGeom>
          <a:gradFill rotWithShape="1">
            <a:gsLst>
              <a:gs pos="0">
                <a:schemeClr val="bg1"/>
              </a:gs>
              <a:gs pos="100000">
                <a:srgbClr val="F7E3BF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  <a:effectLst>
            <a:outerShdw dist="107763" dir="2700000" algn="ctr" rotWithShape="0">
              <a:schemeClr val="hlink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719138" y="1147763"/>
            <a:ext cx="7885112" cy="4368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0033CC"/>
                </a:solidFill>
              </a:rPr>
              <a:t>      </a:t>
            </a:r>
            <a:r>
              <a:rPr lang="zh-CN" altLang="en-US" sz="2400" b="1">
                <a:ea typeface="楷体_GB2312" pitchFamily="49" charset="-122"/>
              </a:rPr>
              <a:t>总之，人一生可以不做坏事，但绝不可能不做错事。初二则是孩子最容易“惹事”，“犯错”的时期。在这个时期，孩子发展顺利，固然幸运；产生了一点麻烦、困惑，也不必紧张。我们应认识到，犯错是孩子的权利，也是走向成熟的必备代价。一个学生不让在校园里犯错，就会留到社会中去犯错，这更不是我们愿意看到的。希望我们的家长要有这个思想准备，有这个信心和耐力，有这个认识高度，有教育孩子健康发展的能力。学校和家庭一起研究，共同努力，让这个“事故多发的阶段”平稳度过，让所有初二的孩子都能得到发展，都能逐步优秀。</a:t>
            </a:r>
            <a:endParaRPr lang="zh-CN" altLang="en-US" sz="2400" b="1">
              <a:ea typeface="楷体_GB2312" pitchFamily="49" charset="-122"/>
            </a:endParaRPr>
          </a:p>
        </p:txBody>
      </p:sp>
      <p:pic>
        <p:nvPicPr>
          <p:cNvPr id="32772" name="Picture 4" descr="未命名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68313" y="620713"/>
            <a:ext cx="6191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3022600" y="4500563"/>
            <a:ext cx="6121400" cy="11604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  <a:ea typeface="隶书" panose="02010509060101010101" pitchFamily="49" charset="-122"/>
              </a:rPr>
              <a:t>——</a:t>
            </a:r>
            <a:r>
              <a:rPr kumimoji="1" lang="zh-CN" altLang="en-US" sz="2800" b="1">
                <a:latin typeface="Times New Roman" panose="02020603050405020304" pitchFamily="18" charset="0"/>
                <a:ea typeface="隶书" panose="02010509060101010101" pitchFamily="49" charset="-122"/>
              </a:rPr>
              <a:t>孩子的健康成长，有赖您精心的</a:t>
            </a:r>
            <a:endParaRPr kumimoji="1" lang="zh-CN" altLang="en-US" sz="2800" b="1"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  <a:ea typeface="隶书" panose="02010509060101010101" pitchFamily="49" charset="-122"/>
              </a:rPr>
              <a:t>        呵护、正确的教导。</a:t>
            </a:r>
            <a:endParaRPr kumimoji="1" lang="zh-CN" altLang="en-US" sz="2800" b="1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1549400" y="3303588"/>
            <a:ext cx="6121400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kumimoji="1" lang="en-US" altLang="zh-CN" sz="4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/>
                <a:ea typeface="楷体_GB2312"/>
                <a:cs typeface="楷体_GB2312"/>
              </a:rPr>
              <a:t> 10%</a:t>
            </a:r>
            <a:r>
              <a:rPr kumimoji="1" lang="zh-CN" altLang="en-US" sz="4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/>
                <a:ea typeface="楷体_GB2312"/>
                <a:cs typeface="楷体_GB2312"/>
              </a:rPr>
              <a:t>（社会的影响力）</a:t>
            </a:r>
            <a:endParaRPr kumimoji="1" lang="zh-CN" altLang="en-US" sz="4000" b="1" u="sng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_GB2312"/>
              <a:ea typeface="楷体_GB2312"/>
              <a:cs typeface="楷体_GB231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55650" y="549275"/>
            <a:ext cx="4537075" cy="8239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学生的成才</a:t>
            </a:r>
            <a:r>
              <a:rPr kumimoji="1"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=</a:t>
            </a:r>
            <a:endParaRPr kumimoji="1" lang="en-US" altLang="zh-CN" sz="4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76375" y="1331913"/>
            <a:ext cx="5762625" cy="701675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>
              <a:defRPr/>
            </a:pPr>
            <a:r>
              <a:rPr kumimoji="1" lang="en-US" altLang="zh-CN" sz="40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/>
                <a:ea typeface="楷体_GB2312"/>
                <a:cs typeface="楷体_GB2312"/>
              </a:rPr>
              <a:t> 40%</a:t>
            </a:r>
            <a:r>
              <a:rPr kumimoji="1" lang="zh-CN" altLang="en-US" sz="40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/>
                <a:ea typeface="楷体_GB2312"/>
                <a:cs typeface="楷体_GB2312"/>
              </a:rPr>
              <a:t>（学生的自身努力）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77963" y="2020888"/>
            <a:ext cx="6119812" cy="701675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>
              <a:defRPr/>
            </a:pPr>
            <a:r>
              <a:rPr kumimoji="1" lang="en-US" altLang="zh-CN" sz="4000" b="1" u="sng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 30%</a:t>
            </a:r>
            <a:r>
              <a:rPr kumimoji="1" lang="zh-CN" altLang="en-US" sz="4000" b="1" u="sng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（家长的推动力）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25588" y="2668588"/>
            <a:ext cx="6070600" cy="701675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>
              <a:defRPr/>
            </a:pPr>
            <a:r>
              <a:rPr kumimoji="1" lang="en-US" altLang="zh-CN" sz="4000" b="1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 20%</a:t>
            </a:r>
            <a:r>
              <a:rPr kumimoji="1" lang="zh-CN" altLang="en-US" sz="4000" b="1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（教师的教育力）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0900" y="1457325"/>
            <a:ext cx="6380163" cy="4114800"/>
          </a:xfrm>
        </p:spPr>
        <p:txBody>
          <a:bodyPr/>
          <a:lstStyle/>
          <a:p>
            <a:pPr eaLnBrk="1" hangingPunct="1">
              <a:lnSpc>
                <a:spcPts val="4000"/>
              </a:lnSpc>
              <a:buFontTx/>
              <a:buNone/>
            </a:pPr>
            <a:r>
              <a:rPr lang="en-US" altLang="zh-CN" sz="2400" smtClean="0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强化良好学习习惯的培养和学习方法的指导，强调做作业养成独立完成的习惯。</a:t>
            </a:r>
            <a:endParaRPr lang="zh-CN" altLang="en-US" sz="24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ts val="4000"/>
              </a:lnSpc>
              <a:buFontTx/>
              <a:buNone/>
            </a:pPr>
            <a:r>
              <a:rPr lang="en-US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落实学生的成绩之后，寻找该生的薄弱科目，各科任老师对需要培优、补差的学生给予更多的关注，时时跟踪，使学生在薄弱学科上有所进步。</a:t>
            </a:r>
            <a:endParaRPr lang="zh-CN" altLang="en-US" sz="24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ts val="4000"/>
              </a:lnSpc>
              <a:buFontTx/>
              <a:buNone/>
            </a:pPr>
            <a:r>
              <a:rPr lang="en-US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 多于学生交流，及时了解学生的思想动态，并于家长沟通。</a:t>
            </a:r>
            <a:endParaRPr lang="zh-CN" altLang="en-US" sz="24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3795" name="WordArt 5"/>
          <p:cNvSpPr>
            <a:spLocks noChangeArrowheads="1" noChangeShapeType="1" noTextEdit="1"/>
          </p:cNvSpPr>
          <p:nvPr/>
        </p:nvSpPr>
        <p:spPr bwMode="auto">
          <a:xfrm>
            <a:off x="755650" y="692150"/>
            <a:ext cx="576263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教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育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方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法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讨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2268538" y="404813"/>
            <a:ext cx="6335712" cy="701675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4000" b="1">
                <a:solidFill>
                  <a:srgbClr val="0000CC"/>
                </a:solidFill>
                <a:ea typeface="黑体" panose="02010609060101010101" pitchFamily="2" charset="-122"/>
              </a:rPr>
              <a:t>期中考试后</a:t>
            </a:r>
            <a:r>
              <a:rPr lang="zh-CN" altLang="en-US" sz="4000" b="1">
                <a:solidFill>
                  <a:srgbClr val="CC00CC"/>
                </a:solidFill>
                <a:ea typeface="黑体" panose="02010609060101010101" pitchFamily="2" charset="-122"/>
              </a:rPr>
              <a:t>学校</a:t>
            </a:r>
            <a:r>
              <a:rPr lang="zh-CN" altLang="en-US" sz="4000" b="1">
                <a:solidFill>
                  <a:srgbClr val="0000CC"/>
                </a:solidFill>
                <a:ea typeface="黑体" panose="02010609060101010101" pitchFamily="2" charset="-122"/>
              </a:rPr>
              <a:t>要做的：</a:t>
            </a:r>
            <a:endParaRPr lang="zh-CN" altLang="en-US" sz="4000" b="1">
              <a:solidFill>
                <a:srgbClr val="0000CC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71750" y="1557338"/>
            <a:ext cx="5878513" cy="3744912"/>
          </a:xfrm>
        </p:spPr>
        <p:txBody>
          <a:bodyPr/>
          <a:lstStyle/>
          <a:p>
            <a:pPr eaLnBrk="1" hangingPunct="1">
              <a:lnSpc>
                <a:spcPts val="4000"/>
              </a:lnSpc>
              <a:buFontTx/>
              <a:buNone/>
            </a:pPr>
            <a:r>
              <a:rPr lang="en-US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接受孩子的成绩，</a:t>
            </a:r>
            <a:r>
              <a:rPr lang="zh-CN" altLang="en-US" sz="2400" b="1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正确对待孩子的进退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，全面（横向、纵向）比较，合理定位，增强孩子的信心。</a:t>
            </a:r>
            <a:endParaRPr lang="zh-CN" altLang="en-US" sz="24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ts val="4000"/>
              </a:lnSpc>
              <a:buFontTx/>
              <a:buNone/>
            </a:pPr>
            <a:r>
              <a:rPr lang="en-US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经常过问孩子的学习，了解孩子的学习情况。重视小科（政治历史参与每次的考试，</a:t>
            </a:r>
            <a:r>
              <a:rPr lang="zh-CN" altLang="en-US" sz="2400" b="1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地理生物下学期会考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）。</a:t>
            </a:r>
            <a:r>
              <a:rPr lang="zh-CN" altLang="en-US" sz="2400" b="1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在家校联系本上签字之前核对各项作业是否确实完成（包括寄宿生）。</a:t>
            </a:r>
            <a:endParaRPr lang="zh-CN" altLang="en-US" sz="2400" b="1" smtClean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1979613" y="620713"/>
            <a:ext cx="6335712" cy="701675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4000" b="1">
                <a:solidFill>
                  <a:srgbClr val="0000CC"/>
                </a:solidFill>
                <a:ea typeface="黑体" panose="02010609060101010101" pitchFamily="2" charset="-122"/>
              </a:rPr>
              <a:t>期中考试后</a:t>
            </a:r>
            <a:r>
              <a:rPr lang="zh-CN" altLang="en-US" sz="4000" b="1">
                <a:solidFill>
                  <a:srgbClr val="CC00CC"/>
                </a:solidFill>
                <a:ea typeface="黑体" panose="02010609060101010101" pitchFamily="2" charset="-122"/>
              </a:rPr>
              <a:t>家长</a:t>
            </a:r>
            <a:r>
              <a:rPr lang="zh-CN" altLang="en-US" sz="4000" b="1">
                <a:solidFill>
                  <a:srgbClr val="0000CC"/>
                </a:solidFill>
                <a:ea typeface="黑体" panose="02010609060101010101" pitchFamily="2" charset="-122"/>
              </a:rPr>
              <a:t>要做的：</a:t>
            </a:r>
            <a:endParaRPr lang="zh-CN" altLang="en-US" sz="4000" b="1">
              <a:solidFill>
                <a:srgbClr val="0000CC"/>
              </a:solidFill>
              <a:ea typeface="黑体" panose="02010609060101010101" pitchFamily="2" charset="-122"/>
            </a:endParaRPr>
          </a:p>
        </p:txBody>
      </p:sp>
      <p:sp>
        <p:nvSpPr>
          <p:cNvPr id="34820" name="WordArt 5"/>
          <p:cNvSpPr>
            <a:spLocks noChangeArrowheads="1" noChangeShapeType="1" noTextEdit="1"/>
          </p:cNvSpPr>
          <p:nvPr/>
        </p:nvSpPr>
        <p:spPr bwMode="auto">
          <a:xfrm>
            <a:off x="755650" y="836613"/>
            <a:ext cx="576263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教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育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方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法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讨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76438" y="742950"/>
            <a:ext cx="6453187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zh-CN" sz="24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ts val="4000"/>
              </a:lnSpc>
              <a:buFontTx/>
              <a:buNone/>
            </a:pPr>
            <a:r>
              <a:rPr lang="en-US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控制好上学放学时间及假期时间（</a:t>
            </a:r>
            <a:r>
              <a:rPr lang="zh-CN" altLang="en-US" sz="2400" b="1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尤其上网时间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），家长对不在视野中的孩子的去向要了解，</a:t>
            </a:r>
            <a:r>
              <a:rPr lang="zh-CN" altLang="en-US" sz="2400" b="1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双休日尽量少单独外出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；严格控制孩子的零花钱（</a:t>
            </a:r>
            <a:r>
              <a:rPr lang="zh-CN" altLang="en-US" sz="2400" b="1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关注孩子的课外书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）。</a:t>
            </a:r>
            <a:endParaRPr lang="zh-CN" altLang="en-US" sz="24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ts val="4000"/>
              </a:lnSpc>
              <a:buFontTx/>
              <a:buNone/>
            </a:pPr>
            <a:r>
              <a:rPr lang="en-US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4.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教育孩子慎重交友，平时少与同学尤其是外班同学电话联系，要尽量控制孩子</a:t>
            </a:r>
            <a:r>
              <a:rPr lang="zh-CN" altLang="en-US" sz="2400" b="1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使用手机等通讯工具以及各种电子产品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  <a:endParaRPr lang="zh-CN" altLang="en-US" sz="24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buFontTx/>
              <a:buNone/>
            </a:pPr>
            <a:endParaRPr lang="zh-CN" altLang="en-US" sz="28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buFontTx/>
              <a:buNone/>
            </a:pPr>
            <a:endParaRPr lang="en-US" altLang="zh-CN" sz="28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5843" name="WordArt 5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教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育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方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法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讨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95513" y="549275"/>
            <a:ext cx="655320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zh-CN" sz="28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ts val="4000"/>
              </a:lnSpc>
              <a:buFontTx/>
              <a:buNone/>
            </a:pPr>
            <a:r>
              <a:rPr lang="en-US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5.</a:t>
            </a:r>
            <a:r>
              <a:rPr lang="zh-CN" altLang="en-US" sz="2400" b="1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有所为有所不为。小事不必计较，原则性问题绝不姑息退让。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（从这个阶段开始，各位家长的教育模式应该转向</a:t>
            </a:r>
            <a:r>
              <a:rPr lang="zh-CN" altLang="en-US" sz="2400" b="1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平等对话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。多与孩子谈话，讨论哪些事可以做哪些事不能做，再就犯了错如何接受惩罚达成共识。建议各位家长可以和孩子之间就一些问题建立</a:t>
            </a:r>
            <a:r>
              <a:rPr lang="zh-CN" altLang="en-US" sz="2400" b="1" smtClean="0">
                <a:ea typeface="黑体" panose="02010609060101010101" pitchFamily="2" charset="-122"/>
              </a:rPr>
              <a:t>“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约法三章</a:t>
            </a:r>
            <a:r>
              <a:rPr lang="zh-CN" altLang="en-US" sz="2400" b="1" smtClean="0">
                <a:ea typeface="黑体" panose="02010609060101010101" pitchFamily="2" charset="-122"/>
              </a:rPr>
              <a:t>”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lang="zh-CN" altLang="en-US" sz="24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buFontTx/>
              <a:buNone/>
            </a:pPr>
            <a:endParaRPr lang="zh-CN" altLang="en-US" sz="28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buFontTx/>
              <a:buNone/>
            </a:pPr>
            <a:endParaRPr lang="en-US" altLang="zh-CN" sz="28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6867" name="WordArt 3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教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育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方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法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讨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Back009">
            <a:hlinkClick r:id="rId1" action="ppaction://hlinksldjump"/>
          </p:cNvPr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381000"/>
            <a:ext cx="12795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273425" y="692150"/>
            <a:ext cx="5370513" cy="49545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kumimoji="1"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需要过问的十种情况：</a:t>
            </a:r>
            <a:endParaRPr kumimoji="1"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kumimoji="1"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kumimoji="1" lang="zh-CN" altLang="en-US" sz="2400" b="1">
                <a:latin typeface="黑体" panose="02010609060101010101" pitchFamily="2" charset="-122"/>
                <a:ea typeface="黑体" panose="02010609060101010101" pitchFamily="2" charset="-122"/>
              </a:rPr>
              <a:t>在外留宿。</a:t>
            </a:r>
            <a:endParaRPr kumimoji="1" lang="zh-CN" altLang="en-US" sz="24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kumimoji="1"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kumimoji="1" lang="zh-CN" altLang="en-US" sz="2400" b="1">
                <a:latin typeface="黑体" panose="02010609060101010101" pitchFamily="2" charset="-122"/>
                <a:ea typeface="黑体" panose="02010609060101010101" pitchFamily="2" charset="-122"/>
              </a:rPr>
              <a:t>回家很迟。</a:t>
            </a:r>
            <a:endParaRPr kumimoji="1" lang="zh-CN" altLang="en-US" sz="24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kumimoji="1"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kumimoji="1" lang="zh-CN" altLang="en-US" sz="2400" b="1">
                <a:latin typeface="黑体" panose="02010609060101010101" pitchFamily="2" charset="-122"/>
                <a:ea typeface="黑体" panose="02010609060101010101" pitchFamily="2" charset="-122"/>
              </a:rPr>
              <a:t>带同学回家住宿。</a:t>
            </a:r>
            <a:endParaRPr kumimoji="1" lang="zh-CN" altLang="en-US" sz="24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kumimoji="1"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4.</a:t>
            </a:r>
            <a:r>
              <a:rPr kumimoji="1" lang="zh-CN" altLang="en-US" sz="2400" b="1">
                <a:latin typeface="黑体" panose="02010609060101010101" pitchFamily="2" charset="-122"/>
                <a:ea typeface="黑体" panose="02010609060101010101" pitchFamily="2" charset="-122"/>
              </a:rPr>
              <a:t>打电话时间长，次数多。</a:t>
            </a:r>
            <a:endParaRPr kumimoji="1" lang="zh-CN" altLang="en-US" sz="24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kumimoji="1"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5.</a:t>
            </a:r>
            <a:r>
              <a:rPr kumimoji="1" lang="zh-CN" altLang="en-US" sz="2400" b="1">
                <a:latin typeface="黑体" panose="02010609060101010101" pitchFamily="2" charset="-122"/>
                <a:ea typeface="黑体" panose="02010609060101010101" pitchFamily="2" charset="-122"/>
              </a:rPr>
              <a:t>受伤回家。</a:t>
            </a:r>
            <a:endParaRPr kumimoji="1" lang="zh-CN" altLang="en-US" sz="24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kumimoji="1"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6.</a:t>
            </a:r>
            <a:r>
              <a:rPr kumimoji="1" lang="zh-CN" altLang="en-US" sz="2400" b="1">
                <a:latin typeface="黑体" panose="02010609060101010101" pitchFamily="2" charset="-122"/>
                <a:ea typeface="黑体" panose="02010609060101010101" pitchFamily="2" charset="-122"/>
              </a:rPr>
              <a:t>总是有各种理由索要零花钱。</a:t>
            </a:r>
            <a:endParaRPr kumimoji="1" lang="zh-CN" altLang="en-US" sz="24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kumimoji="1"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7.</a:t>
            </a:r>
            <a:r>
              <a:rPr kumimoji="1" lang="zh-CN" altLang="en-US" sz="2400" b="1">
                <a:latin typeface="黑体" panose="02010609060101010101" pitchFamily="2" charset="-122"/>
                <a:ea typeface="黑体" panose="02010609060101010101" pitchFamily="2" charset="-122"/>
              </a:rPr>
              <a:t>超友谊交往。</a:t>
            </a:r>
            <a:endParaRPr kumimoji="1" lang="zh-CN" altLang="en-US" sz="24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kumimoji="1"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8.</a:t>
            </a:r>
            <a:r>
              <a:rPr kumimoji="1" lang="zh-CN" altLang="en-US" sz="2400" b="1">
                <a:latin typeface="黑体" panose="02010609060101010101" pitchFamily="2" charset="-122"/>
                <a:ea typeface="黑体" panose="02010609060101010101" pitchFamily="2" charset="-122"/>
              </a:rPr>
              <a:t>成绩突然下降。</a:t>
            </a:r>
            <a:endParaRPr kumimoji="1" lang="zh-CN" altLang="en-US" sz="24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kumimoji="1"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9.</a:t>
            </a:r>
            <a:r>
              <a:rPr kumimoji="1" lang="zh-CN" altLang="en-US" sz="2400" b="1">
                <a:latin typeface="黑体" panose="02010609060101010101" pitchFamily="2" charset="-122"/>
                <a:ea typeface="黑体" panose="02010609060101010101" pitchFamily="2" charset="-122"/>
              </a:rPr>
              <a:t>穿奇装异服，爱好打扮，沉默寡言。</a:t>
            </a:r>
            <a:endParaRPr kumimoji="1" lang="zh-CN" altLang="en-US" sz="24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kumimoji="1"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10.</a:t>
            </a:r>
            <a:r>
              <a:rPr kumimoji="1" lang="zh-CN" altLang="en-US" sz="2400" b="1">
                <a:latin typeface="黑体" panose="02010609060101010101" pitchFamily="2" charset="-122"/>
                <a:ea typeface="黑体" panose="02010609060101010101" pitchFamily="2" charset="-122"/>
              </a:rPr>
              <a:t>老是玩电脑。</a:t>
            </a:r>
            <a:endParaRPr kumimoji="1" lang="zh-CN" altLang="en-US" sz="24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7892" name="WordArt 6"/>
          <p:cNvSpPr>
            <a:spLocks noChangeArrowheads="1" noChangeShapeType="1" noTextEdit="1"/>
          </p:cNvSpPr>
          <p:nvPr/>
        </p:nvSpPr>
        <p:spPr bwMode="auto">
          <a:xfrm>
            <a:off x="827088" y="765175"/>
            <a:ext cx="576262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教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育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方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法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讨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14563" y="1214438"/>
            <a:ext cx="6523037" cy="532923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平等地与孩子交流，有意识地传递给孩子宽以待人、懂得感恩、学会尊重别人与自尊自爱等正能量</a:t>
            </a:r>
            <a:r>
              <a:rPr lang="zh-CN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  <a:endParaRPr lang="zh-CN" altLang="en-US" sz="24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关注孩子情绪变化，注意孩子心理的调适。</a:t>
            </a:r>
            <a:endParaRPr lang="zh-CN" altLang="en-US" sz="24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学会</a:t>
            </a:r>
            <a:r>
              <a:rPr lang="zh-CN" altLang="en-US" sz="2400" b="1" smtClean="0">
                <a:ea typeface="黑体" panose="02010609060101010101" pitchFamily="2" charset="-122"/>
              </a:rPr>
              <a:t>“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啰嗦</a:t>
            </a:r>
            <a:r>
              <a:rPr lang="zh-CN" altLang="en-US" sz="2400" b="1" smtClean="0">
                <a:ea typeface="黑体" panose="02010609060101010101" pitchFamily="2" charset="-122"/>
              </a:rPr>
              <a:t>”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：多问问</a:t>
            </a:r>
            <a:r>
              <a:rPr lang="zh-CN" altLang="en-US" sz="2400" b="1" smtClean="0">
                <a:ea typeface="黑体" panose="02010609060101010101" pitchFamily="2" charset="-122"/>
              </a:rPr>
              <a:t>“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你怎么了</a:t>
            </a:r>
            <a:r>
              <a:rPr lang="zh-CN" altLang="en-US" sz="2400" b="1" smtClean="0">
                <a:ea typeface="黑体" panose="02010609060101010101" pitchFamily="2" charset="-122"/>
              </a:rPr>
              <a:t>”“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今天有没有什么好玩的事</a:t>
            </a:r>
            <a:r>
              <a:rPr lang="zh-CN" altLang="en-US" sz="2400" b="1" smtClean="0">
                <a:ea typeface="黑体" panose="02010609060101010101" pitchFamily="2" charset="-122"/>
              </a:rPr>
              <a:t>”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；学会</a:t>
            </a:r>
            <a:r>
              <a:rPr lang="zh-CN" altLang="en-US" sz="2400" b="1" smtClean="0">
                <a:ea typeface="黑体" panose="02010609060101010101" pitchFamily="2" charset="-122"/>
              </a:rPr>
              <a:t>“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健忘</a:t>
            </a:r>
            <a:r>
              <a:rPr lang="zh-CN" altLang="en-US" sz="2400" b="1" smtClean="0">
                <a:ea typeface="黑体" panose="02010609060101010101" pitchFamily="2" charset="-122"/>
              </a:rPr>
              <a:t>”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：昨天他（她）说（做）什么让你生气了吗？不记得了。尝试走进他们的世界。</a:t>
            </a:r>
            <a:endParaRPr lang="zh-CN" altLang="en-US" sz="24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1692275" y="404813"/>
            <a:ext cx="6335713" cy="701675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4000" b="1">
                <a:solidFill>
                  <a:srgbClr val="0000CC"/>
                </a:solidFill>
                <a:ea typeface="黑体" panose="02010609060101010101" pitchFamily="2" charset="-122"/>
              </a:rPr>
              <a:t>期中考试后</a:t>
            </a:r>
            <a:r>
              <a:rPr lang="zh-CN" altLang="en-US" sz="4000" b="1">
                <a:solidFill>
                  <a:srgbClr val="CC00CC"/>
                </a:solidFill>
                <a:ea typeface="黑体" panose="02010609060101010101" pitchFamily="2" charset="-122"/>
              </a:rPr>
              <a:t>我们</a:t>
            </a:r>
            <a:r>
              <a:rPr lang="zh-CN" altLang="en-US" sz="4000" b="1">
                <a:solidFill>
                  <a:srgbClr val="0000CC"/>
                </a:solidFill>
                <a:ea typeface="黑体" panose="02010609060101010101" pitchFamily="2" charset="-122"/>
              </a:rPr>
              <a:t>要做的：</a:t>
            </a:r>
            <a:endParaRPr lang="zh-CN" altLang="en-US" sz="4000" b="1">
              <a:solidFill>
                <a:srgbClr val="0000CC"/>
              </a:solidFill>
              <a:ea typeface="黑体" panose="02010609060101010101" pitchFamily="2" charset="-122"/>
            </a:endParaRPr>
          </a:p>
        </p:txBody>
      </p:sp>
      <p:sp>
        <p:nvSpPr>
          <p:cNvPr id="38916" name="WordArt 5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教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育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方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法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讨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57438" y="1285875"/>
            <a:ext cx="6161087" cy="4608513"/>
          </a:xfrm>
        </p:spPr>
        <p:txBody>
          <a:bodyPr/>
          <a:lstStyle/>
          <a:p>
            <a:pPr eaLnBrk="1" hangingPunct="1">
              <a:lnSpc>
                <a:spcPts val="4000"/>
              </a:lnSpc>
              <a:buFontTx/>
              <a:buNone/>
            </a:pPr>
            <a:r>
              <a:rPr lang="en-US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4.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对孩子要有信心。要对孩子说</a:t>
            </a:r>
            <a:r>
              <a:rPr lang="zh-CN" altLang="en-US" sz="2400" b="1" smtClean="0">
                <a:ea typeface="黑体" panose="02010609060101010101" pitchFamily="2" charset="-122"/>
              </a:rPr>
              <a:t>“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你是我的孩子，我不信你信谁</a:t>
            </a:r>
            <a:r>
              <a:rPr lang="zh-CN" altLang="en-US" sz="2400" b="1" smtClean="0">
                <a:ea typeface="黑体" panose="02010609060101010101" pitchFamily="2" charset="-122"/>
              </a:rPr>
              <a:t>”“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别人家的孩子能做到，我的孩子一定也能做到</a:t>
            </a:r>
            <a:r>
              <a:rPr lang="zh-CN" altLang="en-US" sz="2400" b="1" smtClean="0">
                <a:ea typeface="黑体" panose="02010609060101010101" pitchFamily="2" charset="-122"/>
              </a:rPr>
              <a:t>”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。同时对孩子有合理的定位，否则会挫伤他的自尊心。</a:t>
            </a:r>
            <a:endParaRPr lang="zh-CN" altLang="en-US" sz="24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ts val="4000"/>
              </a:lnSpc>
              <a:buFontTx/>
              <a:buNone/>
            </a:pPr>
            <a:r>
              <a:rPr lang="en-US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5.</a:t>
            </a:r>
            <a:r>
              <a:rPr lang="zh-CN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针对学生的情况，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加强家校</a:t>
            </a:r>
            <a:r>
              <a:rPr lang="zh-CN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联系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及家长与家长之间的联系</a:t>
            </a:r>
            <a:r>
              <a:rPr lang="zh-CN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，及时沟通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、商量对策</a:t>
            </a:r>
            <a:r>
              <a:rPr lang="zh-CN" altLang="zh-CN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  <a:endParaRPr lang="zh-CN" altLang="zh-CN" sz="24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zh-CN" altLang="en-US" sz="2800" b="1" smtClean="0">
                <a:ea typeface="黑体" panose="02010609060101010101" pitchFamily="2" charset="-122"/>
              </a:rPr>
              <a:t>  </a:t>
            </a:r>
            <a:endParaRPr lang="zh-CN" altLang="en-US" sz="28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1692275" y="404813"/>
            <a:ext cx="6335713" cy="701675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4000" b="1">
                <a:solidFill>
                  <a:schemeClr val="hlink"/>
                </a:solidFill>
                <a:ea typeface="黑体" panose="02010609060101010101" pitchFamily="2" charset="-122"/>
              </a:rPr>
              <a:t>期中考试后</a:t>
            </a:r>
            <a:r>
              <a:rPr lang="zh-CN" altLang="en-US" sz="4000" b="1">
                <a:solidFill>
                  <a:srgbClr val="CC00CC"/>
                </a:solidFill>
                <a:ea typeface="黑体" panose="02010609060101010101" pitchFamily="2" charset="-122"/>
              </a:rPr>
              <a:t>我们</a:t>
            </a:r>
            <a:r>
              <a:rPr lang="zh-CN" altLang="en-US" sz="4000" b="1">
                <a:solidFill>
                  <a:schemeClr val="hlink"/>
                </a:solidFill>
                <a:ea typeface="黑体" panose="02010609060101010101" pitchFamily="2" charset="-122"/>
              </a:rPr>
              <a:t>要做的：</a:t>
            </a:r>
            <a:endParaRPr lang="zh-CN" altLang="en-US" sz="4000" b="1">
              <a:solidFill>
                <a:schemeClr val="hlink"/>
              </a:solidFill>
              <a:ea typeface="黑体" panose="02010609060101010101" pitchFamily="2" charset="-122"/>
            </a:endParaRPr>
          </a:p>
        </p:txBody>
      </p:sp>
      <p:sp>
        <p:nvSpPr>
          <p:cNvPr id="39940" name="WordArt 5"/>
          <p:cNvSpPr>
            <a:spLocks noChangeArrowheads="1" noChangeShapeType="1" noTextEdit="1"/>
          </p:cNvSpPr>
          <p:nvPr/>
        </p:nvSpPr>
        <p:spPr bwMode="auto">
          <a:xfrm>
            <a:off x="755650" y="692150"/>
            <a:ext cx="576263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教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育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方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法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讨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268413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sz="5400" b="1" smtClean="0">
                <a:solidFill>
                  <a:srgbClr val="3F9197"/>
                </a:solidFill>
                <a:ea typeface="华文琥珀" pitchFamily="2" charset="-122"/>
              </a:rPr>
              <a:t>任课老师寄语</a:t>
            </a:r>
            <a:endParaRPr lang="zh-CN" altLang="en-US" sz="5400" b="1" smtClean="0">
              <a:solidFill>
                <a:srgbClr val="3F9197"/>
              </a:solidFill>
              <a:ea typeface="华文琥珀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4"/>
          <p:cNvSpPr txBox="1">
            <a:spLocks noChangeArrowheads="1"/>
          </p:cNvSpPr>
          <p:nvPr/>
        </p:nvSpPr>
        <p:spPr bwMode="auto">
          <a:xfrm>
            <a:off x="2916238" y="620713"/>
            <a:ext cx="5761037" cy="701675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4000" b="1">
                <a:solidFill>
                  <a:schemeClr val="hlink"/>
                </a:solidFill>
                <a:ea typeface="黑体" panose="02010609060101010101" pitchFamily="2" charset="-122"/>
              </a:rPr>
              <a:t>任课老师及联系电话：</a:t>
            </a:r>
            <a:endParaRPr lang="zh-CN" altLang="en-US" sz="4000" b="1">
              <a:solidFill>
                <a:schemeClr val="hlink"/>
              </a:solidFill>
              <a:ea typeface="黑体" panose="02010609060101010101" pitchFamily="2" charset="-122"/>
            </a:endParaRPr>
          </a:p>
        </p:txBody>
      </p:sp>
      <p:sp>
        <p:nvSpPr>
          <p:cNvPr id="41987" name="WordArt 6"/>
          <p:cNvSpPr>
            <a:spLocks noChangeArrowheads="1" noChangeShapeType="1" noTextEdit="1"/>
          </p:cNvSpPr>
          <p:nvPr/>
        </p:nvSpPr>
        <p:spPr bwMode="auto">
          <a:xfrm>
            <a:off x="827088" y="765175"/>
            <a:ext cx="576262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教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育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方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法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讨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43012" name="Picture 4" descr="蓝绿1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179388" y="476250"/>
            <a:ext cx="8785225" cy="22875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4800">
                <a:solidFill>
                  <a:srgbClr val="CCFF66"/>
                </a:solidFill>
                <a:latin typeface="Times New Roman" panose="02020603050405020304" pitchFamily="18" charset="0"/>
                <a:ea typeface="华文隶书" pitchFamily="2" charset="-122"/>
              </a:rPr>
              <a:t>    </a:t>
            </a:r>
            <a:r>
              <a:rPr kumimoji="1" lang="zh-CN" altLang="en-US" sz="4800" b="1">
                <a:solidFill>
                  <a:srgbClr val="D60093"/>
                </a:solidFill>
                <a:latin typeface="楷体_GB2312" pitchFamily="49" charset="-122"/>
                <a:ea typeface="楷体_GB2312" pitchFamily="49" charset="-122"/>
              </a:rPr>
              <a:t>成功的学校教育</a:t>
            </a:r>
            <a:endParaRPr kumimoji="1" lang="zh-CN" altLang="en-US" sz="4800" b="1">
              <a:solidFill>
                <a:srgbClr val="D60093"/>
              </a:solidFill>
              <a:latin typeface="楷体_GB2312" pitchFamily="49" charset="-122"/>
              <a:ea typeface="楷体_GB2312" pitchFamily="49" charset="-122"/>
            </a:endParaRPr>
          </a:p>
          <a:p>
            <a:r>
              <a:rPr kumimoji="1" lang="zh-CN" altLang="en-US" sz="4800" b="1">
                <a:solidFill>
                  <a:srgbClr val="D60093"/>
                </a:solidFill>
                <a:latin typeface="楷体_GB2312" pitchFamily="49" charset="-122"/>
                <a:ea typeface="楷体_GB2312" pitchFamily="49" charset="-122"/>
              </a:rPr>
              <a:t>            离不开</a:t>
            </a:r>
            <a:endParaRPr kumimoji="1" lang="zh-CN" altLang="en-US" sz="4800" b="1">
              <a:solidFill>
                <a:srgbClr val="D60093"/>
              </a:solidFill>
              <a:latin typeface="楷体_GB2312" pitchFamily="49" charset="-122"/>
              <a:ea typeface="楷体_GB2312" pitchFamily="49" charset="-122"/>
            </a:endParaRPr>
          </a:p>
          <a:p>
            <a:r>
              <a:rPr kumimoji="1" lang="zh-CN" altLang="en-US" sz="4800" b="1">
                <a:solidFill>
                  <a:srgbClr val="D60093"/>
                </a:solidFill>
                <a:latin typeface="楷体_GB2312" pitchFamily="49" charset="-122"/>
                <a:ea typeface="楷体_GB2312" pitchFamily="49" charset="-122"/>
              </a:rPr>
              <a:t>              成功的家庭教育</a:t>
            </a:r>
            <a:endParaRPr kumimoji="1" lang="zh-CN" altLang="en-US" sz="4800" b="1">
              <a:solidFill>
                <a:srgbClr val="D60093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3014" name="WordArt 7"/>
          <p:cNvSpPr>
            <a:spLocks noChangeArrowheads="1" noChangeShapeType="1" noTextEdit="1"/>
          </p:cNvSpPr>
          <p:nvPr/>
        </p:nvSpPr>
        <p:spPr bwMode="auto">
          <a:xfrm>
            <a:off x="611188" y="3213100"/>
            <a:ext cx="7993062" cy="2449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为了孩子的明天，</a:t>
            </a:r>
            <a:endParaRPr lang="zh-CN" altLang="en-US" sz="3600" b="1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    我们共同努力！</a:t>
            </a:r>
            <a:endParaRPr lang="zh-CN" altLang="en-US" sz="3600" b="1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3635375" y="3697288"/>
            <a:ext cx="3671888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200" b="1">
                <a:solidFill>
                  <a:schemeClr val="hlink"/>
                </a:solidFill>
                <a:ea typeface="黑体" panose="02010609060101010101" pitchFamily="2" charset="-122"/>
              </a:rPr>
              <a:t>四、教育方法探讨</a:t>
            </a:r>
            <a:endParaRPr lang="zh-CN" altLang="en-US" sz="3200" b="1">
              <a:solidFill>
                <a:schemeClr val="hlink"/>
              </a:solidFill>
              <a:ea typeface="黑体" panose="02010609060101010101" pitchFamily="2" charset="-122"/>
            </a:endParaRP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3635375" y="2400300"/>
            <a:ext cx="3744913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200" b="1">
                <a:solidFill>
                  <a:schemeClr val="hlink"/>
                </a:solidFill>
                <a:ea typeface="黑体" panose="02010609060101010101" pitchFamily="2" charset="-122"/>
              </a:rPr>
              <a:t>二、班级现状介绍</a:t>
            </a:r>
            <a:endParaRPr lang="zh-CN" altLang="en-US" sz="3200" b="1">
              <a:solidFill>
                <a:schemeClr val="hlink"/>
              </a:solidFill>
              <a:ea typeface="黑体" panose="02010609060101010101" pitchFamily="2" charset="-122"/>
            </a:endParaRP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3635375" y="3049588"/>
            <a:ext cx="3671888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hlink"/>
                </a:solidFill>
                <a:ea typeface="黑体" panose="02010609060101010101" pitchFamily="2" charset="-122"/>
              </a:rPr>
              <a:t>三、先进经验交流</a:t>
            </a:r>
            <a:endParaRPr lang="zh-CN" altLang="en-US" sz="3200" b="1">
              <a:solidFill>
                <a:schemeClr val="hlink"/>
              </a:solidFill>
              <a:ea typeface="黑体" panose="02010609060101010101" pitchFamily="2" charset="-122"/>
            </a:endParaRPr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3635375" y="4344988"/>
            <a:ext cx="360045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hlink"/>
                </a:solidFill>
                <a:ea typeface="黑体" panose="02010609060101010101" pitchFamily="2" charset="-122"/>
              </a:rPr>
              <a:t>五、任课老师寄语</a:t>
            </a:r>
            <a:endParaRPr lang="zh-CN" altLang="en-US" sz="3200" b="1">
              <a:solidFill>
                <a:schemeClr val="hlink"/>
              </a:solidFill>
              <a:ea typeface="黑体" panose="02010609060101010101" pitchFamily="2" charset="-122"/>
            </a:endParaRPr>
          </a:p>
        </p:txBody>
      </p:sp>
      <p:sp>
        <p:nvSpPr>
          <p:cNvPr id="5126" name="WordArt 9"/>
          <p:cNvSpPr>
            <a:spLocks noChangeArrowheads="1" noChangeShapeType="1" noTextEdit="1"/>
          </p:cNvSpPr>
          <p:nvPr/>
        </p:nvSpPr>
        <p:spPr bwMode="auto">
          <a:xfrm>
            <a:off x="323850" y="620713"/>
            <a:ext cx="370840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00CCFF"/>
                  </a:solidFill>
                  <a:rou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家长会流程</a:t>
            </a:r>
            <a:endParaRPr lang="zh-CN" altLang="en-US" sz="3600" kern="10">
              <a:ln w="19050">
                <a:solidFill>
                  <a:srgbClr val="00CCFF"/>
                </a:solidFill>
                <a:round/>
              </a:ln>
              <a:solidFill>
                <a:srgbClr val="0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127" name="Text Box 10"/>
          <p:cNvSpPr txBox="1">
            <a:spLocks noChangeArrowheads="1"/>
          </p:cNvSpPr>
          <p:nvPr/>
        </p:nvSpPr>
        <p:spPr bwMode="auto">
          <a:xfrm>
            <a:off x="3635375" y="4992688"/>
            <a:ext cx="3887788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hlink"/>
                </a:solidFill>
                <a:ea typeface="黑体" panose="02010609060101010101" pitchFamily="2" charset="-122"/>
              </a:rPr>
              <a:t>六、家长自由交流</a:t>
            </a:r>
            <a:endParaRPr lang="zh-CN" altLang="en-US" sz="3200" b="1">
              <a:solidFill>
                <a:schemeClr val="hlink"/>
              </a:solidFill>
              <a:ea typeface="黑体" panose="02010609060101010101" pitchFamily="2" charset="-122"/>
            </a:endParaRPr>
          </a:p>
        </p:txBody>
      </p:sp>
      <p:sp>
        <p:nvSpPr>
          <p:cNvPr id="5128" name="Text Box 3"/>
          <p:cNvSpPr txBox="1">
            <a:spLocks noChangeArrowheads="1"/>
          </p:cNvSpPr>
          <p:nvPr/>
        </p:nvSpPr>
        <p:spPr bwMode="auto">
          <a:xfrm>
            <a:off x="3643313" y="1714500"/>
            <a:ext cx="4357687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200" b="1">
                <a:solidFill>
                  <a:schemeClr val="hlink"/>
                </a:solidFill>
                <a:ea typeface="黑体" panose="02010609060101010101" pitchFamily="2" charset="-122"/>
              </a:rPr>
              <a:t>一、学校活动展示</a:t>
            </a:r>
            <a:endParaRPr lang="zh-CN" altLang="en-US" sz="3200" b="1">
              <a:solidFill>
                <a:schemeClr val="hlink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BJ3057"/>
          <p:cNvPicPr>
            <a:picLocks noChangeAspect="1" noChangeArrowheads="1"/>
          </p:cNvPicPr>
          <p:nvPr/>
        </p:nvPicPr>
        <p:blipFill>
          <a:blip r:embed="rId1" cstate="print">
            <a:lum bright="2000" contrast="-10000"/>
          </a:blip>
          <a:srcRect/>
          <a:stretch>
            <a:fillRect/>
          </a:stretch>
        </p:blipFill>
        <p:spPr bwMode="auto">
          <a:xfrm>
            <a:off x="0" y="0"/>
            <a:ext cx="91709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WordArt 3">
            <a:hlinkClick r:id="rId2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468313" y="4365625"/>
            <a:ext cx="8280400" cy="835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99CC00"/>
                  </a:solidFill>
                  <a:round/>
                </a:ln>
                <a:solidFill>
                  <a:srgbClr val="FFFF00">
                    <a:alpha val="61176"/>
                  </a:srgbClr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感谢各位家长！</a:t>
            </a:r>
            <a:endParaRPr lang="zh-CN" altLang="en-US" sz="3600" kern="10">
              <a:ln w="9525">
                <a:solidFill>
                  <a:srgbClr val="99CC00"/>
                </a:solidFill>
                <a:round/>
              </a:ln>
              <a:solidFill>
                <a:srgbClr val="FFFF00">
                  <a:alpha val="61176"/>
                </a:srgbClr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38200" y="1887538"/>
            <a:ext cx="7772400" cy="1384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2" charset="-122"/>
              </a:rPr>
              <a:t>以下各位班主任也可自己整理、制作。内容：</a:t>
            </a:r>
            <a:endParaRPr lang="zh-CN" altLang="en-US" sz="2800" b="1" dirty="0">
              <a:solidFill>
                <a:srgbClr val="FF0000"/>
              </a:solidFill>
              <a:ea typeface="黑体" panose="02010609060101010101" pitchFamily="2" charset="-122"/>
            </a:endParaRPr>
          </a:p>
          <a:p>
            <a:r>
              <a:rPr lang="zh-CN" altLang="en-US" sz="2800" b="1" dirty="0">
                <a:ea typeface="黑体" panose="02010609060101010101" pitchFamily="2" charset="-122"/>
              </a:rPr>
              <a:t>（</a:t>
            </a:r>
            <a:r>
              <a:rPr lang="en-US" altLang="zh-CN" sz="2800" b="1" dirty="0">
                <a:ea typeface="黑体" panose="02010609060101010101" pitchFamily="2" charset="-122"/>
              </a:rPr>
              <a:t>1</a:t>
            </a:r>
            <a:r>
              <a:rPr lang="zh-CN" altLang="en-US" sz="2800" b="1" dirty="0">
                <a:ea typeface="黑体" panose="02010609060101010101" pitchFamily="2" charset="-122"/>
              </a:rPr>
              <a:t>）学校针对整个年级或全校的活动图片；</a:t>
            </a:r>
            <a:endParaRPr lang="zh-CN" altLang="en-US" sz="2800" b="1" dirty="0">
              <a:ea typeface="黑体" panose="02010609060101010101" pitchFamily="2" charset="-122"/>
            </a:endParaRPr>
          </a:p>
          <a:p>
            <a:r>
              <a:rPr lang="zh-CN" altLang="en-US" sz="2800" b="1" dirty="0">
                <a:ea typeface="黑体" panose="02010609060101010101" pitchFamily="2" charset="-122"/>
              </a:rPr>
              <a:t>（</a:t>
            </a:r>
            <a:r>
              <a:rPr lang="en-US" altLang="zh-CN" sz="2800" b="1" dirty="0">
                <a:ea typeface="黑体" panose="02010609060101010101" pitchFamily="2" charset="-122"/>
              </a:rPr>
              <a:t>2</a:t>
            </a:r>
            <a:r>
              <a:rPr lang="zh-CN" altLang="en-US" sz="2800" b="1" dirty="0">
                <a:ea typeface="黑体" panose="02010609060101010101" pitchFamily="2" charset="-122"/>
              </a:rPr>
              <a:t>）运动会、班级主题活动等图片；</a:t>
            </a:r>
            <a:endParaRPr lang="zh-CN" altLang="en-US" sz="2800" b="1" dirty="0"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sz="3200" b="1" dirty="0" smtClean="0">
                <a:solidFill>
                  <a:srgbClr val="3333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班级学生日常学习、活动照片</a:t>
            </a:r>
            <a:endParaRPr lang="zh-CN" altLang="en-US" sz="3200" b="1" dirty="0" smtClean="0">
              <a:solidFill>
                <a:srgbClr val="3333CC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209800" y="990600"/>
            <a:ext cx="48006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3200" b="1">
                <a:solidFill>
                  <a:srgbClr val="3333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秋季运动会</a:t>
            </a:r>
            <a:endParaRPr lang="zh-CN" altLang="en-US" sz="3200" b="1">
              <a:solidFill>
                <a:srgbClr val="3333CC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algn="ctr"/>
            <a:r>
              <a:rPr lang="zh-CN" altLang="en-US" sz="3200" b="1">
                <a:solidFill>
                  <a:srgbClr val="3333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（各班贴出自己的照片）</a:t>
            </a:r>
            <a:endParaRPr lang="zh-CN" altLang="en-US" sz="3200" b="1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836613"/>
            <a:ext cx="7308850" cy="3600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4000" b="1" smtClean="0">
                <a:solidFill>
                  <a:schemeClr val="hlink"/>
                </a:solidFill>
                <a:ea typeface="黑体" panose="02010609060101010101" pitchFamily="2" charset="-122"/>
              </a:rPr>
              <a:t>1.</a:t>
            </a:r>
            <a:r>
              <a:rPr lang="zh-CN" altLang="en-US" sz="4000" b="1" smtClean="0">
                <a:solidFill>
                  <a:schemeClr val="hlink"/>
                </a:solidFill>
                <a:ea typeface="黑体" panose="02010609060101010101" pitchFamily="2" charset="-122"/>
              </a:rPr>
              <a:t>班级管理措施</a:t>
            </a:r>
            <a:endParaRPr lang="zh-CN" altLang="en-US" sz="4000" b="1" smtClean="0">
              <a:solidFill>
                <a:schemeClr val="hlink"/>
              </a:solidFill>
              <a:ea typeface="黑体" panose="02010609060101010101" pitchFamily="2" charset="-122"/>
            </a:endParaRPr>
          </a:p>
          <a:p>
            <a:pPr eaLnBrk="1" hangingPunct="1">
              <a:buFontTx/>
              <a:buNone/>
            </a:pPr>
            <a:endParaRPr lang="en-US" altLang="zh-CN" b="1" smtClean="0">
              <a:solidFill>
                <a:srgbClr val="FF0000"/>
              </a:solidFill>
            </a:endParaRPr>
          </a:p>
        </p:txBody>
      </p:sp>
      <p:sp>
        <p:nvSpPr>
          <p:cNvPr id="11267" name="WordArt 5"/>
          <p:cNvSpPr>
            <a:spLocks noChangeArrowheads="1" noChangeShapeType="1" noTextEdit="1"/>
          </p:cNvSpPr>
          <p:nvPr/>
        </p:nvSpPr>
        <p:spPr bwMode="auto">
          <a:xfrm>
            <a:off x="755650" y="692150"/>
            <a:ext cx="576263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班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级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现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状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介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绍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35150" y="836613"/>
            <a:ext cx="7308850" cy="4525962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rgbClr val="FF0000"/>
                </a:solidFill>
                <a:ea typeface="黑体" panose="02010609060101010101" pitchFamily="2" charset="-122"/>
              </a:rPr>
              <a:t>值日班长：</a:t>
            </a:r>
            <a:endParaRPr lang="zh-CN" altLang="en-US" sz="4000" b="1" smtClean="0">
              <a:solidFill>
                <a:srgbClr val="FF0000"/>
              </a:solidFill>
              <a:ea typeface="黑体" panose="02010609060101010101" pitchFamily="2" charset="-122"/>
            </a:endParaRPr>
          </a:p>
          <a:p>
            <a:pPr eaLnBrk="1" hangingPunct="1">
              <a:buFontTx/>
              <a:buNone/>
            </a:pPr>
            <a:r>
              <a:rPr lang="zh-CN" altLang="en-US" smtClean="0"/>
              <a:t> </a:t>
            </a:r>
            <a:endParaRPr lang="zh-CN" altLang="en-US" smtClean="0"/>
          </a:p>
          <a:p>
            <a:pPr eaLnBrk="1" hangingPunct="1">
              <a:buFontTx/>
              <a:buNone/>
            </a:pPr>
            <a:endParaRPr lang="en-US" altLang="zh-CN" b="1" smtClean="0">
              <a:solidFill>
                <a:srgbClr val="FF0000"/>
              </a:solidFill>
            </a:endParaRP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755650" y="692150"/>
            <a:ext cx="576263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班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级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现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状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介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绍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2913</Words>
  <Application>WPS 演示</Application>
  <PresentationFormat>全屏显示(4:3)</PresentationFormat>
  <Paragraphs>392</Paragraphs>
  <Slides>40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40</vt:i4>
      </vt:variant>
    </vt:vector>
  </HeadingPairs>
  <TitlesOfParts>
    <vt:vector size="55" baseType="lpstr">
      <vt:lpstr>Arial</vt:lpstr>
      <vt:lpstr>宋体</vt:lpstr>
      <vt:lpstr>Wingdings</vt:lpstr>
      <vt:lpstr>Times New Roman</vt:lpstr>
      <vt:lpstr>黑体</vt:lpstr>
      <vt:lpstr>隶书</vt:lpstr>
      <vt:lpstr>Calibri</vt:lpstr>
      <vt:lpstr>楷体_GB2312</vt:lpstr>
      <vt:lpstr>楷体_GB2312</vt:lpstr>
      <vt:lpstr>微软雅黑</vt:lpstr>
      <vt:lpstr>Arial Unicode MS</vt:lpstr>
      <vt:lpstr>华文琥珀</vt:lpstr>
      <vt:lpstr>华文隶书</vt:lpstr>
      <vt:lpstr>新宋体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班级学生日常学习、活动照片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任课老师寄语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tz</cp:lastModifiedBy>
  <cp:revision>152</cp:revision>
  <dcterms:created xsi:type="dcterms:W3CDTF">2007-09-25T07:25:00Z</dcterms:created>
  <dcterms:modified xsi:type="dcterms:W3CDTF">2017-11-23T08:14:13Z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2052-10.1.0.6877</vt:lpwstr>
  </property>
</Properties>
</file>