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1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81" r:id="rId2"/>
  </p:sldMasterIdLst>
  <p:notesMasterIdLst>
    <p:notesMasterId r:id="rId3"/>
  </p:notesMasterIdLst>
  <p:handoutMasterIdLst>
    <p:handoutMasterId r:id="rId4"/>
  </p:handoutMasterIdLst>
  <p:sldIdLst>
    <p:sldId id="1123" r:id="rId5"/>
    <p:sldId id="1084" r:id="rId6"/>
    <p:sldId id="523" r:id="rId7"/>
    <p:sldId id="1012" r:id="rId8"/>
    <p:sldId id="1074" r:id="rId9"/>
    <p:sldId id="1044" r:id="rId10"/>
    <p:sldId id="1082" r:id="rId11"/>
    <p:sldId id="1075" r:id="rId12"/>
    <p:sldId id="1057" r:id="rId13"/>
    <p:sldId id="1047" r:id="rId14"/>
    <p:sldId id="1046" r:id="rId15"/>
    <p:sldId id="1059" r:id="rId16"/>
    <p:sldId id="1077" r:id="rId17"/>
    <p:sldId id="1049" r:id="rId18"/>
    <p:sldId id="1056" r:id="rId19"/>
    <p:sldId id="1072" r:id="rId20"/>
    <p:sldId id="1073" r:id="rId21"/>
    <p:sldId id="1003" r:id="rId22"/>
    <p:sldId id="1083" r:id="rId23"/>
    <p:sldId id="1008" r:id="rId24"/>
  </p:sldIdLst>
  <p:sldSz cx="9144000" cy="5143500" type="screen16x9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黑体" pitchFamily="49" charset="-122"/>
      <p:regular r:id="rId30"/>
    </p:embeddedFont>
    <p:embeddedFont>
      <p:font typeface="Open Sans" charset="0"/>
      <p:regular r:id="rId31"/>
    </p:embeddedFont>
    <p:embeddedFont>
      <p:font typeface="方正姚体" pitchFamily="2" charset="-122"/>
      <p:regular r:id="rId32"/>
    </p:embeddedFont>
    <p:embeddedFont>
      <p:font typeface="微软雅黑" pitchFamily="34" charset="-122"/>
      <p:regular r:id="rId33"/>
      <p:bold r:id="rId34"/>
    </p:embeddedFont>
    <p:embeddedFont>
      <p:font typeface="楷体" pitchFamily="49" charset="-122"/>
      <p:regular r:id="rId35"/>
    </p:embeddedFont>
  </p:embeddedFontLst>
  <p:custDataLst>
    <p:tags r:id="rId25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40">
          <p15:clr>
            <a:srgbClr val="A4A3A4"/>
          </p15:clr>
        </p15:guide>
        <p15:guide id="2" pos="572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32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>
        <p:scale>
          <a:sx n="100" d="100"/>
          <a:sy n="100" d="100"/>
        </p:scale>
        <p:origin x="-666" y="-246"/>
      </p:cViewPr>
      <p:guideLst>
        <p:guide orient="horz" pos="3140"/>
        <p:guide pos="5728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232"/>
        <p:guide pos="2199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tags" Target="tags/tag1.xml" /><Relationship Id="rId26" Type="http://schemas.openxmlformats.org/officeDocument/2006/relationships/font" Target="fonts/font1.fntdata" /><Relationship Id="rId27" Type="http://schemas.openxmlformats.org/officeDocument/2006/relationships/font" Target="fonts/font2.fntdata" /><Relationship Id="rId28" Type="http://schemas.openxmlformats.org/officeDocument/2006/relationships/font" Target="fonts/font3.fntdata" /><Relationship Id="rId29" Type="http://schemas.openxmlformats.org/officeDocument/2006/relationships/font" Target="fonts/font4.fntdata" /><Relationship Id="rId3" Type="http://schemas.openxmlformats.org/officeDocument/2006/relationships/notesMaster" Target="notesMasters/notesMaster1.xml" /><Relationship Id="rId30" Type="http://schemas.openxmlformats.org/officeDocument/2006/relationships/font" Target="fonts/font5.fntdata" /><Relationship Id="rId31" Type="http://schemas.openxmlformats.org/officeDocument/2006/relationships/font" Target="fonts/font6.fntdata" /><Relationship Id="rId32" Type="http://schemas.openxmlformats.org/officeDocument/2006/relationships/font" Target="fonts/font7.fntdata" /><Relationship Id="rId33" Type="http://schemas.openxmlformats.org/officeDocument/2006/relationships/font" Target="fonts/font8.fntdata" /><Relationship Id="rId34" Type="http://schemas.openxmlformats.org/officeDocument/2006/relationships/font" Target="fonts/font9.fntdata" /><Relationship Id="rId35" Type="http://schemas.openxmlformats.org/officeDocument/2006/relationships/font" Target="fonts/font10.fntdata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96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41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8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9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10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6.png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6.png" /><Relationship Id="rId3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15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矩形 6" title=""/>
          <p:cNvSpPr/>
          <p:nvPr/>
        </p:nvSpPr>
        <p:spPr>
          <a:xfrm>
            <a:off x="0" y="0"/>
            <a:ext cx="9144000" cy="313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51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2" name="图片 93" title="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3189288"/>
            <a:ext cx="9220200" cy="20113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053" name="图片 8" descr="小花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0000">
            <a:off x="546100" y="4141788"/>
            <a:ext cx="1022350" cy="752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4" name="图片 8" descr="C:\Users\sunrj\Desktop\凤凰教师.png凤凰教师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0AA4E18E-871E-4460-960F-80346CC38904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37339D38-428A-4FFB-87F8-0837611758D2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1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3074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6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15D9ED6B-42D4-42CB-902A-6AE2F770EE01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3F0B8DCB-AA6E-44D0-AEEF-FF81758901BA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2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4098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97FC34FA-F6C0-44F9-ACAF-8323131365A0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99FC8F6-1CC3-45EE-8E50-F3078B911DF8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3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5122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AC15E62F-E30D-4164-B4B1-DC02B48FB294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DD34E723-DB6C-44AA-8D8E-9BA314936F4A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图片与标题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6146" name="矩形 6" title="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6147" name="图片 5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8" name="Picture 39" descr="구름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9" name="Picture 40" descr="구름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150" name="组合 10" title=""/>
          <p:cNvGrpSpPr/>
          <p:nvPr/>
        </p:nvGrpSpPr>
        <p:grpSpPr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6151" name="Oval 17" title=""/>
            <p:cNvSpPr/>
            <p:nvPr/>
          </p:nvSpPr>
          <p:spPr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ko-KR" altLang="en-US">
                <a:ea typeface="Malgun Gothic" pitchFamily="34" charset="-127"/>
              </a:endParaRPr>
            </a:p>
          </p:txBody>
        </p:sp>
        <p:pic>
          <p:nvPicPr>
            <p:cNvPr id="6152" name="Picture 16" descr="꽃" title="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6153" name="矩形 3" title=""/>
          <p:cNvSpPr/>
          <p:nvPr/>
        </p:nvSpPr>
        <p:spPr>
          <a:xfrm>
            <a:off x="5580063" y="5080000"/>
            <a:ext cx="3119437" cy="26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6154" name="TextBox 3" title=""/>
          <p:cNvSpPr/>
          <p:nvPr/>
        </p:nvSpPr>
        <p:spPr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rPr lang="zh-CN" altLang="en-US" sz="2800">
                <a:solidFill>
                  <a:srgbClr val="014079"/>
                </a:solidFill>
                <a:ea typeface="微软雅黑" pitchFamily="34" charset="-122"/>
                <a:sym typeface="Calibri" pitchFamily="34" charset="0"/>
              </a:rPr>
              <a:t>感受美好自然，培养知识素养！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6155" name="TextBox 3" title=""/>
          <p:cNvSpPr/>
          <p:nvPr/>
        </p:nvSpPr>
        <p:spPr>
          <a:xfrm>
            <a:off x="1833563" y="1471613"/>
            <a:ext cx="5399087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ZHI SHI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  <p:pic>
        <p:nvPicPr>
          <p:cNvPr id="6156" name="图片 8" descr="C:\Users\sunrj\Desktop\凤凰教师.png凤凰教师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CBE8600E-EBD3-403A-BA3C-1339F7AAF33D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C01C7AE8-9EA8-43A6-BF18-B6D28CF0D6F7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7170" name="图片 8" descr="C:\Users\sunrj\Desktop\凤凰教师.png凤凰教师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0302048F-B3C1-4924-9F16-E5147F97F17D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C135272F-85F0-4C04-A26B-5E5CE2D0CAC2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3_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8194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图片 8" descr="C:\Users\sunrj\Desktop\凤凰教师.png凤凰教师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8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0044A869-544B-4701-9661-E4F76A34D1B1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20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881EB5D-0868-4F6A-8346-216E5859EFC5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_自定义版式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9218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688"/>
            <a:ext cx="9144000" cy="6588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2FD5241D-CF40-495C-8D6D-AC10E86DB261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2632BBB0-F27E-4808-A873-98BEDC71DB96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Tm="0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image" Target="../media/image1.png" /><Relationship Id="rId26" Type="http://schemas.openxmlformats.org/officeDocument/2006/relationships/image" Target="../media/image2.png" /><Relationship Id="rId27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0.xml" /><Relationship Id="rId7" Type="http://schemas.openxmlformats.org/officeDocument/2006/relationships/slideLayout" Target="../slideLayouts/slideLayout31.xml" /><Relationship Id="rId8" Type="http://schemas.openxmlformats.org/officeDocument/2006/relationships/slideLayout" Target="../slideLayouts/slideLayout32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6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589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第六单元复习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 title="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5188B493-E7F7-473F-9128-08F26B5027E3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4EFC2208-A154-49AA-88CC-B890236DE5FA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6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image" Target="../media/image2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5.png" /><Relationship Id="rId4" Type="http://schemas.openxmlformats.org/officeDocument/2006/relationships/image" Target="../media/image2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词语积累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8867" y="1350645"/>
            <a:ext cx="895407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雷雨  乌云  闪电  雷声  房子  窗户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清新  迎面  野外  大自然  天然  指南针 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帮助  方形  向导  指点  北极星  永远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黑夜  帮忙  特别  积雪  太空  生活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别处  活动  主要  方便  杯子  喝水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使用  洗澡  容易  浴桶 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词语分类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7840" y="1350645"/>
            <a:ext cx="8538656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en-US"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AB</a:t>
            </a:r>
            <a:r>
              <a:rPr lang="en-US" altLang="zh-CN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AC</a:t>
            </a:r>
            <a:r>
              <a:rPr lang="zh-CN"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式</a:t>
            </a:r>
            <a:r>
              <a:rPr lang="zh-CN"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词语</a:t>
            </a:r>
            <a:r>
              <a:rPr lang="en-US"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越来越亮 </a:t>
            </a:r>
            <a:endParaRPr lang="zh-CN"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lang="zh-CN"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类似词语</a:t>
            </a:r>
            <a:r>
              <a:rPr lang="en-US"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 </a:t>
            </a:r>
            <a:r>
              <a:rPr lang="zh-CN" altLang="en-US"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越跑越快 越想越多 </a:t>
            </a:r>
            <a:endParaRPr lang="en-US" altLang="zh-CN" sz="3600" b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lang="zh-CN" altLang="en-US"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越来越少 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48640" y="669290"/>
            <a:ext cx="828992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②AAB</a:t>
            </a:r>
            <a:r>
              <a:rPr lang="zh-CN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式</a:t>
            </a:r>
            <a:r>
              <a:rPr 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词语</a:t>
            </a:r>
            <a:r>
              <a:rPr 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渐渐地</a:t>
            </a:r>
            <a:endParaRPr lang="zh-CN"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endParaRPr lang="en-US" altLang="zh-CN" sz="36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lang="zh-CN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</a:t>
            </a:r>
            <a:r>
              <a:rPr 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词语</a:t>
            </a:r>
            <a:r>
              <a:rPr 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慢慢地 快快地 </a:t>
            </a:r>
            <a:r>
              <a:rPr 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</a:t>
            </a:r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冷冷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  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16386" name="矩形 2"/>
          <p:cNvSpPr/>
          <p:nvPr/>
        </p:nvSpPr>
        <p:spPr>
          <a:xfrm>
            <a:off x="796925" y="630238"/>
            <a:ext cx="8062913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  <a:buFontTx/>
            </a:pP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450850" indent="-450850">
              <a:lnSpc>
                <a:spcPct val="150000"/>
              </a:lnSpc>
              <a:buFontTx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   </a:t>
            </a:r>
          </a:p>
          <a:p>
            <a:pPr marL="450850" indent="-450850">
              <a:lnSpc>
                <a:spcPct val="150000"/>
              </a:lnSpc>
              <a:buFontTx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(    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的乌云     (        )的叶子  (    )的空气 </a:t>
            </a:r>
          </a:p>
          <a:p>
            <a:pPr marL="450850" indent="-450850">
              <a:lnSpc>
                <a:spcPct val="150000"/>
              </a:lnSpc>
              <a:buFontTx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(    )的指南针   (     )的向导     (    )地走路  </a:t>
            </a:r>
          </a:p>
          <a:p>
            <a:pPr marL="450850" indent="-450850">
              <a:lnSpc>
                <a:spcPct val="150000"/>
              </a:lnSpc>
              <a:buFontTx/>
            </a:pPr>
            <a:endParaRPr lang="en-US" altLang="zh-CN" sz="24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450850" indent="-450850">
              <a:lnSpc>
                <a:spcPct val="150000"/>
              </a:lnSpc>
              <a:buFontTx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一(   )大风     一(   )蜘蛛       一(   )彩虹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52500" y="1847850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满天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62350" y="1847850"/>
            <a:ext cx="1408113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一动不动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18250" y="1839913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清新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2500" y="2392363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天然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24263" y="2351088"/>
            <a:ext cx="7953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忠实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18250" y="2411413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平稳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59535" y="3488055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阵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77615" y="3488055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只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52883" y="3488055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条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9" name="文本框 15"/>
          <p:cNvSpPr txBox="1"/>
          <p:nvPr/>
        </p:nvSpPr>
        <p:spPr>
          <a:xfrm>
            <a:off x="2802255" y="907098"/>
            <a:ext cx="29286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1.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填写恰当的词语。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21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992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本单元知识点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9571" y="1066541"/>
            <a:ext cx="7556500" cy="3230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《古诗二首》 </a:t>
            </a: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《晓出净慈寺送林子方》是一首描写夏天景色的古诗。它描写的是西湖被一望无际的碧绿的莲叶覆盖着，那盛开的荷花在太阳的照射下显得格外红艳、美丽。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94036" y="807461"/>
            <a:ext cx="7556500" cy="3876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《古诗二首》 </a:t>
            </a: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《绝句》是一首描写春天景色的古诗。它为我们描绘了黄鹂在翠柳间飞鸣嬉戏，白鹭在蓝天翱翔。透过窗子能看到远处西岭上的残雪，门外停泊着来自遥远的东吴的船只的景象。</a:t>
            </a:r>
            <a:endParaRPr lang="zh-CN" altLang="en-US" sz="2800" b="1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70205" y="626110"/>
            <a:ext cx="8403590" cy="3692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en-US" sz="2400" b="1">
                <a:latin typeface="宋体" panose="02010600030101010101" pitchFamily="2" charset="-122"/>
                <a:sym typeface="+mn-ea"/>
              </a:rPr>
              <a:t>《要是你在野外迷了路》</a:t>
            </a:r>
          </a:p>
          <a:p>
            <a:pPr>
              <a:lnSpc>
                <a:spcPct val="150000"/>
              </a:lnSpc>
            </a:pPr>
            <a:endParaRPr lang="zh-CN" altLang="en-US" sz="2400" b="1"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sym typeface="+mn-ea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课文中介绍了几种“天然的指南针”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太阳、北极星、大树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、雪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。他们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</a:t>
            </a:r>
            <a:r>
              <a:rPr lang="zh-CN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可以指引方向。</a:t>
            </a:r>
            <a:endParaRPr lang="zh-CN" alt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998220" y="2764473"/>
            <a:ext cx="7148513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endParaRPr lang="zh-CN" altLang="zh-CN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2533" name="文本框 4"/>
          <p:cNvSpPr txBox="1"/>
          <p:nvPr/>
        </p:nvSpPr>
        <p:spPr>
          <a:xfrm>
            <a:off x="899592" y="699542"/>
            <a:ext cx="6913245" cy="29854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86080" indent="-386080"/>
            <a:r>
              <a:rPr lang="zh-CN" altLang="en-US" sz="2400" b="1" smtClean="0">
                <a:latin typeface="宋体" panose="02010600030101010101" pitchFamily="2" charset="-122"/>
              </a:rPr>
              <a:t>《太空生活趣事多》</a:t>
            </a:r>
            <a:endParaRPr lang="zh-CN" altLang="en-US" sz="2400" b="1">
              <a:latin typeface="宋体" panose="02010600030101010101" pitchFamily="2" charset="-122"/>
            </a:endParaRPr>
          </a:p>
          <a:p>
            <a:pPr marL="386080" indent="-386080"/>
            <a:endParaRPr lang="zh-CN" altLang="en-US" sz="2400" b="1">
              <a:latin typeface="宋体" panose="02010600030101010101" pitchFamily="2" charset="-122"/>
            </a:endParaRPr>
          </a:p>
          <a:p>
            <a:pPr marL="386080" indent="-386080"/>
            <a:r>
              <a:rPr lang="zh-CN" altLang="en-US" sz="2400" b="1">
                <a:latin typeface="宋体" panose="02010600030101010101" pitchFamily="2" charset="-122"/>
              </a:rPr>
              <a:t>   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课文中，</a:t>
            </a:r>
            <a:r>
              <a:rPr lang="zh-CN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太空中的趣事有：</a:t>
            </a:r>
            <a:r>
              <a:rPr lang="zh-CN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睡觉要绑在睡袋里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走路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用特殊的扶手和其他设施</a:t>
            </a:r>
            <a:r>
              <a:rPr lang="zh-CN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喝水</a:t>
            </a:r>
            <a:r>
              <a:rPr lang="zh-CN" altLang="zh-CN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</a:t>
            </a:r>
            <a:r>
              <a:rPr lang="zh-CN" altLang="en-US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一种带</a:t>
            </a:r>
            <a:r>
              <a:rPr lang="zh-CN" altLang="zh-CN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吸管</a:t>
            </a:r>
            <a:r>
              <a:rPr lang="zh-CN" altLang="en-US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的饮水袋</a:t>
            </a:r>
            <a:r>
              <a:rPr lang="zh-CN" altLang="zh-CN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，洗澡用</a:t>
            </a:r>
            <a:r>
              <a:rPr lang="zh-CN" altLang="en-US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免洗湿巾</a:t>
            </a:r>
            <a:r>
              <a:rPr lang="zh-CN" altLang="zh-CN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86080" indent="-386080"/>
            <a:endParaRPr lang="zh-CN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26415" y="1165225"/>
            <a:ext cx="8091170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>
              <a:latin typeface="Calibri"/>
              <a:ea typeface="宋体" panose="02010600030101010101" pitchFamily="2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①两个黄鹂鸣翠柳，一行白鹭上青天。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②接天莲叶无穷碧，映日荷花别样红   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③四海无闲田，农夫犹饿死。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（1）夏日的西湖风光无限美好，荷花一大片一大片的，真是“</a:t>
            </a:r>
            <a:r>
              <a:rPr lang="zh-CN" altLang="en-US" sz="2800" u="sng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 。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（2）春天犹如一幅美丽的风景画，黄鹂站在柳树枝头欢唱，忍不住让人吟诵一句：“</a:t>
            </a:r>
            <a:r>
              <a:rPr lang="zh-CN" altLang="en-US" sz="28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”。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（3）封建社会的农民生活十分悲惨 “</a:t>
            </a:r>
            <a:r>
              <a:rPr lang="zh-CN" altLang="en-US" sz="28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65500" y="758190"/>
            <a:ext cx="34493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Calibri"/>
                <a:ea typeface="宋体" panose="02010600030101010101" pitchFamily="2" charset="-122"/>
                <a:sym typeface="+mn-ea"/>
              </a:rPr>
              <a:t>读一读，选诗句。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523824" y="1407471"/>
            <a:ext cx="788352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（1）雷雨到来之前，满天的</a:t>
            </a:r>
            <a:r>
              <a:rPr lang="zh-CN" altLang="zh-CN" sz="2400" b="1" u="sng">
                <a:latin typeface="Calibri"/>
                <a:ea typeface="宋体" panose="02010600030101010101" pitchFamily="2" charset="-122"/>
              </a:rPr>
              <a:t>        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，</a:t>
            </a:r>
            <a:r>
              <a:rPr lang="zh-CN" altLang="zh-CN" sz="2400" b="1" u="sng">
                <a:latin typeface="Calibri"/>
                <a:ea typeface="宋体" panose="02010600030101010101" pitchFamily="2" charset="-122"/>
              </a:rPr>
              <a:t>     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地压下来。树上的叶子</a:t>
            </a:r>
            <a:r>
              <a:rPr lang="zh-CN" altLang="zh-CN" sz="2400" b="1" u="sng">
                <a:latin typeface="Calibri"/>
                <a:ea typeface="宋体" panose="02010600030101010101" pitchFamily="2" charset="-122"/>
              </a:rPr>
              <a:t>        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，蝉一声也不出。</a:t>
            </a: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（2）学了《太空生活趣事多》，我们知道了</a:t>
            </a:r>
            <a:r>
              <a:rPr lang="zh-CN" altLang="zh-CN" sz="2400" b="1" smtClean="0">
                <a:latin typeface="Calibri"/>
                <a:ea typeface="宋体" panose="02010600030101010101" pitchFamily="2" charset="-122"/>
              </a:rPr>
              <a:t>在</a:t>
            </a:r>
            <a:r>
              <a:rPr lang="zh-CN" altLang="en-US" sz="2400" b="1" smtClean="0">
                <a:latin typeface="Calibri"/>
                <a:ea typeface="宋体" panose="02010600030101010101" pitchFamily="2" charset="-122"/>
              </a:rPr>
              <a:t>空间站</a:t>
            </a:r>
            <a:r>
              <a:rPr lang="zh-CN" altLang="zh-CN" sz="2400" b="1" smtClean="0">
                <a:latin typeface="Calibri"/>
                <a:ea typeface="宋体" panose="02010600030101010101" pitchFamily="2" charset="-122"/>
              </a:rPr>
              <a:t>里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，站着睡觉和躺着睡觉一样</a:t>
            </a:r>
            <a:r>
              <a:rPr lang="zh-CN" altLang="zh-CN" sz="2400" b="1" u="sng">
                <a:latin typeface="Calibri"/>
                <a:ea typeface="宋体" panose="02010600030101010101" pitchFamily="2" charset="-122"/>
              </a:rPr>
              <a:t>         </a:t>
            </a:r>
            <a:r>
              <a:rPr lang="zh-CN" altLang="zh-CN" sz="2400" b="1" smtClean="0">
                <a:latin typeface="Calibri"/>
                <a:ea typeface="宋体" panose="02010600030101010101" pitchFamily="2" charset="-122"/>
              </a:rPr>
              <a:t>；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走路</a:t>
            </a:r>
            <a:r>
              <a:rPr lang="zh-CN" altLang="en-US" sz="2400" b="1" smtClean="0">
                <a:latin typeface="Calibri"/>
                <a:ea typeface="宋体" panose="02010600030101010101" pitchFamily="2" charset="-122"/>
              </a:rPr>
              <a:t>用</a:t>
            </a:r>
            <a:r>
              <a:rPr lang="zh-CN" altLang="en-US" sz="2400" b="1" u="sng" smtClean="0">
                <a:latin typeface="Calibri"/>
                <a:ea typeface="宋体" panose="02010600030101010101" pitchFamily="2" charset="-122"/>
              </a:rPr>
              <a:t>                   </a:t>
            </a:r>
            <a:r>
              <a:rPr lang="zh-CN" altLang="en-US" sz="2400" b="1" smtClean="0">
                <a:latin typeface="Calibri"/>
                <a:ea typeface="宋体" panose="02010600030101010101" pitchFamily="2" charset="-122"/>
              </a:rPr>
              <a:t>和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其他</a:t>
            </a:r>
            <a:r>
              <a:rPr lang="zh-CN" altLang="en-US" sz="2400" b="1" smtClean="0">
                <a:latin typeface="Calibri"/>
                <a:ea typeface="宋体" panose="02010600030101010101" pitchFamily="2" charset="-122"/>
              </a:rPr>
              <a:t>设施；</a:t>
            </a:r>
            <a:r>
              <a:rPr lang="zh-CN" altLang="zh-CN" sz="2400" b="1" smtClean="0">
                <a:latin typeface="Calibri"/>
                <a:ea typeface="宋体" panose="02010600030101010101" pitchFamily="2" charset="-122"/>
              </a:rPr>
              <a:t>喝水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要用</a:t>
            </a:r>
            <a:r>
              <a:rPr lang="zh-CN" altLang="zh-CN" sz="2400" b="1" u="sng">
                <a:latin typeface="Calibri"/>
                <a:ea typeface="宋体" panose="02010600030101010101" pitchFamily="2" charset="-122"/>
              </a:rPr>
              <a:t>    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的饮水袋</a:t>
            </a:r>
            <a:r>
              <a:rPr lang="zh-CN" altLang="zh-CN" sz="2400" b="1" smtClean="0">
                <a:latin typeface="Calibri"/>
                <a:ea typeface="宋体" panose="02010600030101010101" pitchFamily="2" charset="-122"/>
              </a:rPr>
              <a:t>；</a:t>
            </a:r>
            <a:endParaRPr lang="zh-CN" altLang="zh-CN" sz="2400" b="1"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7240" y="627534"/>
            <a:ext cx="41154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b="1">
                <a:latin typeface="Calibri"/>
                <a:ea typeface="宋体" panose="02010600030101010101" pitchFamily="2" charset="-122"/>
                <a:sym typeface="+mn-ea"/>
              </a:rPr>
              <a:t>根据课文内容完成练习。</a:t>
            </a:r>
            <a:endParaRPr lang="zh-CN" altLang="en-US" sz="28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0">
          <a:blip r:embed="rId2">
            <a:alphaModFix amt="83000"/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7BA94A-82DE-44C5-8C6E-785916102340}"/>
              </a:ext>
            </a:extLst>
          </p:cNvPr>
          <p:cNvSpPr txBox="1"/>
          <p:nvPr/>
        </p:nvSpPr>
        <p:spPr>
          <a:xfrm>
            <a:off x="5771422" y="69954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QQ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263900239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504851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9180512" cy="514350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9"/>
          <a:stretch>
            <a:fillRect/>
          </a:stretch>
        </p:blipFill>
        <p:spPr>
          <a:xfrm>
            <a:off x="864870" y="31115"/>
            <a:ext cx="2014855" cy="15919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377190" y="4251325"/>
            <a:ext cx="9689465" cy="914400"/>
            <a:chOff x="3510" y="6928098"/>
            <a:chExt cx="11431600" cy="128816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92"/>
            <a:stretch>
              <a:fillRect/>
            </a:stretch>
          </p:blipFill>
          <p:spPr>
            <a:xfrm>
              <a:off x="3510" y="6996979"/>
              <a:ext cx="6281049" cy="121928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28"/>
            <a:stretch>
              <a:fillRect/>
            </a:stretch>
          </p:blipFill>
          <p:spPr>
            <a:xfrm>
              <a:off x="5154061" y="6928098"/>
              <a:ext cx="6281049" cy="1288168"/>
            </a:xfrm>
            <a:prstGeom prst="rect">
              <a:avLst/>
            </a:prstGeom>
          </p:spPr>
        </p:pic>
      </p:grpSp>
      <p:sp>
        <p:nvSpPr>
          <p:cNvPr id="2" name="Shape 18"/>
          <p:cNvSpPr/>
          <p:nvPr/>
        </p:nvSpPr>
        <p:spPr>
          <a:xfrm>
            <a:off x="2766898" y="1890561"/>
            <a:ext cx="3610284" cy="8752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3385403" y="2073396"/>
            <a:ext cx="2537649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600" normalizeH="0" baseline="0" noProof="0">
                <a:ln>
                  <a:noFill/>
                </a:ln>
                <a:solidFill>
                  <a:srgbClr val="68DBF8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软雅黑" panose="020b0503020204020204" charset="-122"/>
                <a:ea typeface="微软雅黑"/>
                <a:cs typeface="Open Sans" panose="020b0606030504020204" pitchFamily="34" charset="0"/>
              </a:rPr>
              <a:t>第六单元</a:t>
            </a:r>
            <a:endParaRPr kumimoji="0" lang="id-ID" sz="4000" b="1" i="0" u="none" strike="noStrike" kern="1200" cap="none" spc="600" normalizeH="0" baseline="0" noProof="0">
              <a:ln>
                <a:noFill/>
              </a:ln>
              <a:solidFill>
                <a:srgbClr val="68DBF8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微软雅黑" panose="020b0503020204020204" charset="-122"/>
              <a:ea typeface="微软雅黑"/>
              <a:cs typeface="Open Sans" panose="020b0606030504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/>
          <a:stretch>
            <a:fillRect/>
          </a:stretch>
        </p:blipFill>
        <p:spPr>
          <a:xfrm>
            <a:off x="5958205" y="1102"/>
            <a:ext cx="1316990" cy="18880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34" y="-184083"/>
            <a:ext cx="1908052" cy="26060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8"/>
          <a:stretch>
            <a:fillRect/>
          </a:stretch>
        </p:blipFill>
        <p:spPr>
          <a:xfrm>
            <a:off x="2525395" y="51750"/>
            <a:ext cx="1487170" cy="13357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4"/>
          <a:stretch>
            <a:fillRect/>
          </a:stretch>
        </p:blipFill>
        <p:spPr>
          <a:xfrm>
            <a:off x="4117975" y="20063"/>
            <a:ext cx="1804670" cy="13674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3"/>
          <a:stretch>
            <a:fillRect/>
          </a:stretch>
        </p:blipFill>
        <p:spPr>
          <a:xfrm>
            <a:off x="-459105" y="380121"/>
            <a:ext cx="2141220" cy="220242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14:window dir="vert"/>
      </p:transition>
    </mc:Choice>
    <mc:Fallback>
      <p:transition spd="slow" advTm="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易读错的字</a:t>
              </a:r>
            </a:p>
          </p:txBody>
        </p:sp>
      </p:grpSp>
      <p:sp>
        <p:nvSpPr>
          <p:cNvPr id="8194" name="矩形 11"/>
          <p:cNvSpPr/>
          <p:nvPr/>
        </p:nvSpPr>
        <p:spPr>
          <a:xfrm>
            <a:off x="871538" y="585788"/>
            <a:ext cx="8202612" cy="39703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  <a:buFontTx/>
            </a:pP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450850" indent="-450850">
              <a:lnSpc>
                <a:spcPct val="150000"/>
              </a:lnSpc>
              <a:buFontTx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慈(  )爱      毕竟(    )     一行(    )</a:t>
            </a:r>
          </a:p>
          <a:p>
            <a:pPr marL="450850" indent="-450850">
              <a:lnSpc>
                <a:spcPct val="150000"/>
              </a:lnSpc>
              <a:buFontTx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停泊(  )      鸣蝉(    )     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</a:rPr>
              <a:t>照映(   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) </a:t>
            </a:r>
          </a:p>
          <a:p>
            <a:pPr marL="450850" indent="-450850">
              <a:lnSpc>
                <a:spcPct val="150000"/>
              </a:lnSpc>
              <a:buFontTx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垂(    )下    忠(     )实    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</a:rPr>
              <a:t>扑倒(   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) </a:t>
            </a:r>
          </a:p>
          <a:p>
            <a:pPr marL="450850" indent="-450850">
              <a:lnSpc>
                <a:spcPct val="150000"/>
              </a:lnSpc>
              <a:buFontTx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稠(    )稀    一盏(    )     宇宙(    )</a:t>
            </a:r>
          </a:p>
          <a:p>
            <a:pPr marL="450850" indent="-450850">
              <a:lnSpc>
                <a:spcPct val="150000"/>
              </a:lnSpc>
              <a:buFontTx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稍(    )微    浴(  )室       </a:t>
            </a: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</a:rPr>
              <a:t>展览(   )  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</a:rPr>
              <a:t>            </a:t>
            </a:r>
            <a:endParaRPr lang="en-US" altLang="zh-CN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1450" y="1379538"/>
            <a:ext cx="42227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cí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78325" y="1379538"/>
            <a:ext cx="70167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jìng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00875" y="1379538"/>
            <a:ext cx="9017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háng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70063" y="2014538"/>
            <a:ext cx="63976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bó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05300" y="2014538"/>
            <a:ext cx="88106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chán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61213" y="2014538"/>
            <a:ext cx="78739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yìng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41450" y="2640013"/>
            <a:ext cx="78105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chuí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65575" y="2640013"/>
            <a:ext cx="10414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zhōng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10413" y="2660650"/>
            <a:ext cx="54694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pū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41450" y="3279775"/>
            <a:ext cx="8810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chóu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24350" y="3279775"/>
            <a:ext cx="86201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zhǎn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021513" y="3279775"/>
            <a:ext cx="862012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zhòu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41450" y="3927475"/>
            <a:ext cx="8810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shāo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948113" y="3927475"/>
            <a:ext cx="5207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yù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021513" y="3839369"/>
            <a:ext cx="62709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lǎ</a:t>
            </a:r>
            <a:r>
              <a:rPr lang="en-US" altLang="zh-CN" sz="2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n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1" name="矩形 1"/>
          <p:cNvSpPr/>
          <p:nvPr/>
        </p:nvSpPr>
        <p:spPr>
          <a:xfrm>
            <a:off x="974725" y="1685925"/>
            <a:ext cx="3413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12" name="矩形 1"/>
          <p:cNvSpPr/>
          <p:nvPr/>
        </p:nvSpPr>
        <p:spPr>
          <a:xfrm>
            <a:off x="3833813" y="1674813"/>
            <a:ext cx="3413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13" name="矩形 1"/>
          <p:cNvSpPr/>
          <p:nvPr/>
        </p:nvSpPr>
        <p:spPr>
          <a:xfrm>
            <a:off x="6518275" y="1674813"/>
            <a:ext cx="3413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14" name="矩形 1"/>
          <p:cNvSpPr/>
          <p:nvPr/>
        </p:nvSpPr>
        <p:spPr>
          <a:xfrm>
            <a:off x="1346200" y="2322513"/>
            <a:ext cx="3413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15" name="矩形 1"/>
          <p:cNvSpPr/>
          <p:nvPr/>
        </p:nvSpPr>
        <p:spPr>
          <a:xfrm>
            <a:off x="3833813" y="2301875"/>
            <a:ext cx="3413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16" name="矩形 1"/>
          <p:cNvSpPr/>
          <p:nvPr/>
        </p:nvSpPr>
        <p:spPr>
          <a:xfrm>
            <a:off x="6538913" y="2322513"/>
            <a:ext cx="3413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17" name="矩形 1"/>
          <p:cNvSpPr/>
          <p:nvPr/>
        </p:nvSpPr>
        <p:spPr>
          <a:xfrm>
            <a:off x="974725" y="2957513"/>
            <a:ext cx="3413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18" name="矩形 1"/>
          <p:cNvSpPr/>
          <p:nvPr/>
        </p:nvSpPr>
        <p:spPr>
          <a:xfrm>
            <a:off x="3487738" y="2936875"/>
            <a:ext cx="3413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19" name="矩形 1"/>
          <p:cNvSpPr/>
          <p:nvPr/>
        </p:nvSpPr>
        <p:spPr>
          <a:xfrm>
            <a:off x="6527800" y="2947988"/>
            <a:ext cx="3413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0" name="矩形 1"/>
          <p:cNvSpPr/>
          <p:nvPr/>
        </p:nvSpPr>
        <p:spPr>
          <a:xfrm>
            <a:off x="1004888" y="3578225"/>
            <a:ext cx="3413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1" name="矩形 1"/>
          <p:cNvSpPr/>
          <p:nvPr/>
        </p:nvSpPr>
        <p:spPr>
          <a:xfrm>
            <a:off x="3833813" y="3608388"/>
            <a:ext cx="3413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2" name="矩形 1"/>
          <p:cNvSpPr/>
          <p:nvPr/>
        </p:nvSpPr>
        <p:spPr>
          <a:xfrm>
            <a:off x="6518275" y="3578225"/>
            <a:ext cx="3413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3" name="矩形 1"/>
          <p:cNvSpPr/>
          <p:nvPr/>
        </p:nvSpPr>
        <p:spPr>
          <a:xfrm>
            <a:off x="974725" y="4246563"/>
            <a:ext cx="3413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4" name="矩形 1"/>
          <p:cNvSpPr/>
          <p:nvPr/>
        </p:nvSpPr>
        <p:spPr>
          <a:xfrm>
            <a:off x="3487738" y="4246563"/>
            <a:ext cx="3413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5" name="矩形 1"/>
          <p:cNvSpPr/>
          <p:nvPr/>
        </p:nvSpPr>
        <p:spPr>
          <a:xfrm>
            <a:off x="6498060" y="4218781"/>
            <a:ext cx="3413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5"/>
          <p:cNvPicPr>
            <a:picLocks noChangeAspect="1"/>
          </p:cNvPicPr>
          <p:nvPr/>
        </p:nvPicPr>
        <p:blipFill>
          <a:blip r:embed="rId3"/>
          <a:srcRect b="34454"/>
          <a:stretch>
            <a:fillRect/>
          </a:stretch>
        </p:blipFill>
        <p:spPr>
          <a:xfrm>
            <a:off x="308610" y="2332990"/>
            <a:ext cx="8318500" cy="2113280"/>
          </a:xfrm>
          <a:prstGeom prst="rect">
            <a:avLst/>
          </a:prstGeom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516890" y="1642745"/>
            <a:ext cx="8110220" cy="1999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“√”</a:t>
            </a:r>
            <a:r>
              <a:rPr lang="zh-CN" alt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给加点字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选择正确的读音。</a:t>
            </a:r>
          </a:p>
          <a:p>
            <a:pPr indent="0"/>
            <a:endParaRPr lang="zh-CN" sz="32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  </a:t>
            </a:r>
          </a:p>
          <a:p>
            <a:pPr indent="0"/>
            <a:r>
              <a:rPr lang="zh-CN" sz="2800" b="0">
                <a:latin typeface="Calibri"/>
                <a:ea typeface="宋体" panose="02010600030101010101" pitchFamily="2" charset="-122"/>
              </a:rPr>
              <a:t> 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941830" y="2320290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75880" y="274383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3010" y="231965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38935" y="3801110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3010" y="3801110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75880" y="338899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72515" y="55290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</a:t>
              </a:r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写错的字</a:t>
              </a:r>
            </a:p>
          </p:txBody>
        </p:sp>
      </p:grpSp>
      <p:sp>
        <p:nvSpPr>
          <p:cNvPr id="9218" name="TextBox 1"/>
          <p:cNvSpPr txBox="1"/>
          <p:nvPr/>
        </p:nvSpPr>
        <p:spPr>
          <a:xfrm>
            <a:off x="381000" y="1046163"/>
            <a:ext cx="2019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>
              <a:latin typeface="Calibri"/>
            </a:endParaRPr>
          </a:p>
        </p:txBody>
      </p:sp>
      <p:sp>
        <p:nvSpPr>
          <p:cNvPr id="9219" name="矩形 8"/>
          <p:cNvSpPr/>
          <p:nvPr/>
        </p:nvSpPr>
        <p:spPr>
          <a:xfrm>
            <a:off x="368300" y="730250"/>
            <a:ext cx="845343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</a:pP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450850" indent="-450850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hú    shuǐ            lián   huā            jué    duì        shān   lǐng 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	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548268"/>
              </p:ext>
            </p:extLst>
          </p:nvPr>
        </p:nvGraphicFramePr>
        <p:xfrm>
          <a:off x="1046163" y="1866900"/>
          <a:ext cx="1439863" cy="731838"/>
        </p:xfrm>
        <a:graphic>
          <a:graphicData uri="http://schemas.openxmlformats.org/drawingml/2006/table">
            <a:tbl>
              <a:tblPr firstRow="1" bandRow="1"/>
              <a:tblGrid>
                <a:gridCol w="359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17935"/>
              </p:ext>
            </p:extLst>
          </p:nvPr>
        </p:nvGraphicFramePr>
        <p:xfrm>
          <a:off x="3095625" y="1866900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62107"/>
              </p:ext>
            </p:extLst>
          </p:nvPr>
        </p:nvGraphicFramePr>
        <p:xfrm>
          <a:off x="5140325" y="1866900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033463" y="188912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湖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水</a:t>
            </a:r>
          </a:p>
        </p:txBody>
      </p:sp>
      <p:sp>
        <p:nvSpPr>
          <p:cNvPr id="8" name="矩形 7"/>
          <p:cNvSpPr/>
          <p:nvPr/>
        </p:nvSpPr>
        <p:spPr>
          <a:xfrm>
            <a:off x="3086100" y="188912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莲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花</a:t>
            </a:r>
          </a:p>
        </p:txBody>
      </p:sp>
      <p:sp>
        <p:nvSpPr>
          <p:cNvPr id="9" name="矩形 8"/>
          <p:cNvSpPr/>
          <p:nvPr/>
        </p:nvSpPr>
        <p:spPr>
          <a:xfrm>
            <a:off x="5111750" y="187325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绝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对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8633"/>
              </p:ext>
            </p:extLst>
          </p:nvPr>
        </p:nvGraphicFramePr>
        <p:xfrm>
          <a:off x="6948488" y="185102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6919913" y="185737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山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岭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40615"/>
              </p:ext>
            </p:extLst>
          </p:nvPr>
        </p:nvGraphicFramePr>
        <p:xfrm>
          <a:off x="1058863" y="326707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21320"/>
              </p:ext>
            </p:extLst>
          </p:nvPr>
        </p:nvGraphicFramePr>
        <p:xfrm>
          <a:off x="3108325" y="326707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86792"/>
              </p:ext>
            </p:extLst>
          </p:nvPr>
        </p:nvGraphicFramePr>
        <p:xfrm>
          <a:off x="5153025" y="326707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1046163" y="328930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雷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雨</a:t>
            </a:r>
          </a:p>
        </p:txBody>
      </p:sp>
      <p:sp>
        <p:nvSpPr>
          <p:cNvPr id="22" name="矩形 21"/>
          <p:cNvSpPr/>
          <p:nvPr/>
        </p:nvSpPr>
        <p:spPr>
          <a:xfrm>
            <a:off x="3098800" y="328930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乌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黑</a:t>
            </a:r>
          </a:p>
        </p:txBody>
      </p:sp>
      <p:sp>
        <p:nvSpPr>
          <p:cNvPr id="33" name="矩形 32"/>
          <p:cNvSpPr/>
          <p:nvPr/>
        </p:nvSpPr>
        <p:spPr>
          <a:xfrm>
            <a:off x="5124450" y="327342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闪 电</a:t>
            </a: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10173"/>
              </p:ext>
            </p:extLst>
          </p:nvPr>
        </p:nvGraphicFramePr>
        <p:xfrm>
          <a:off x="6961188" y="3251200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6932613" y="325755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树 枝</a:t>
            </a:r>
          </a:p>
        </p:txBody>
      </p:sp>
      <p:sp>
        <p:nvSpPr>
          <p:cNvPr id="9364" name="矩形 2"/>
          <p:cNvSpPr/>
          <p:nvPr/>
        </p:nvSpPr>
        <p:spPr>
          <a:xfrm>
            <a:off x="1046163" y="2809875"/>
            <a:ext cx="741581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  léi      yǔ            wū     hēi           shǎn  diàn       shù     zhī </a:t>
            </a:r>
            <a:endParaRPr lang="zh-CN" altLang="en-US" sz="24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TextBox 1"/>
          <p:cNvSpPr txBox="1"/>
          <p:nvPr/>
        </p:nvSpPr>
        <p:spPr>
          <a:xfrm>
            <a:off x="482600" y="927100"/>
            <a:ext cx="2019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>
              <a:latin typeface="Calibri"/>
            </a:endParaRPr>
          </a:p>
        </p:txBody>
      </p:sp>
      <p:sp>
        <p:nvSpPr>
          <p:cNvPr id="10243" name="矩形 8"/>
          <p:cNvSpPr/>
          <p:nvPr/>
        </p:nvSpPr>
        <p:spPr>
          <a:xfrm>
            <a:off x="677863" y="666750"/>
            <a:ext cx="8453437" cy="1198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</a:pPr>
            <a:endParaRPr lang="en-US" altLang="zh-CN" sz="2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marL="450850" indent="-450850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hēi      sè           bāng   zhù         chuāng hù         yíng    jiē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	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869579"/>
              </p:ext>
            </p:extLst>
          </p:nvPr>
        </p:nvGraphicFramePr>
        <p:xfrm>
          <a:off x="885825" y="182403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23275"/>
              </p:ext>
            </p:extLst>
          </p:nvPr>
        </p:nvGraphicFramePr>
        <p:xfrm>
          <a:off x="2935288" y="182403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82000"/>
              </p:ext>
            </p:extLst>
          </p:nvPr>
        </p:nvGraphicFramePr>
        <p:xfrm>
          <a:off x="4979988" y="182403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73125" y="184626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黑 色</a:t>
            </a:r>
          </a:p>
        </p:txBody>
      </p:sp>
      <p:sp>
        <p:nvSpPr>
          <p:cNvPr id="6" name="矩形 5"/>
          <p:cNvSpPr/>
          <p:nvPr/>
        </p:nvSpPr>
        <p:spPr>
          <a:xfrm>
            <a:off x="2925763" y="184626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帮 助</a:t>
            </a:r>
          </a:p>
        </p:txBody>
      </p:sp>
      <p:sp>
        <p:nvSpPr>
          <p:cNvPr id="7" name="矩形 6"/>
          <p:cNvSpPr/>
          <p:nvPr/>
        </p:nvSpPr>
        <p:spPr>
          <a:xfrm>
            <a:off x="4951413" y="1830388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窗 户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25344"/>
              </p:ext>
            </p:extLst>
          </p:nvPr>
        </p:nvGraphicFramePr>
        <p:xfrm>
          <a:off x="6788150" y="180816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6759575" y="181451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迎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接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74824"/>
              </p:ext>
            </p:extLst>
          </p:nvPr>
        </p:nvGraphicFramePr>
        <p:xfrm>
          <a:off x="898525" y="322421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11704"/>
              </p:ext>
            </p:extLst>
          </p:nvPr>
        </p:nvGraphicFramePr>
        <p:xfrm>
          <a:off x="2947988" y="322421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076854"/>
              </p:ext>
            </p:extLst>
          </p:nvPr>
        </p:nvGraphicFramePr>
        <p:xfrm>
          <a:off x="4992688" y="322421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885825" y="3246438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野 外</a:t>
            </a:r>
          </a:p>
        </p:txBody>
      </p:sp>
      <p:sp>
        <p:nvSpPr>
          <p:cNvPr id="20" name="矩形 19"/>
          <p:cNvSpPr/>
          <p:nvPr/>
        </p:nvSpPr>
        <p:spPr>
          <a:xfrm>
            <a:off x="2938463" y="3246438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特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别</a:t>
            </a:r>
          </a:p>
        </p:txBody>
      </p:sp>
      <p:sp>
        <p:nvSpPr>
          <p:cNvPr id="21" name="矩形 20"/>
          <p:cNvSpPr/>
          <p:nvPr/>
        </p:nvSpPr>
        <p:spPr>
          <a:xfrm>
            <a:off x="4964113" y="323056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宇 宙</a:t>
            </a: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601773"/>
              </p:ext>
            </p:extLst>
          </p:nvPr>
        </p:nvGraphicFramePr>
        <p:xfrm>
          <a:off x="6800850" y="320833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矩形 32"/>
          <p:cNvSpPr/>
          <p:nvPr/>
        </p:nvSpPr>
        <p:spPr>
          <a:xfrm>
            <a:off x="6772275" y="3214688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浴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室</a:t>
            </a:r>
          </a:p>
        </p:txBody>
      </p:sp>
      <p:sp>
        <p:nvSpPr>
          <p:cNvPr id="10388" name="矩形 2"/>
          <p:cNvSpPr/>
          <p:nvPr/>
        </p:nvSpPr>
        <p:spPr>
          <a:xfrm>
            <a:off x="885825" y="2757488"/>
            <a:ext cx="733245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 yě     wài              tè     bié             yǔ    zhòu        yù     shì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3" descr="1562475903(1)"/>
          <p:cNvPicPr>
            <a:picLocks noChangeAspect="1"/>
          </p:cNvPicPr>
          <p:nvPr/>
        </p:nvPicPr>
        <p:blipFill>
          <a:blip r:embed="rId3"/>
          <a:srcRect t="45367"/>
          <a:stretch>
            <a:fillRect/>
          </a:stretch>
        </p:blipFill>
        <p:spPr>
          <a:xfrm>
            <a:off x="483235" y="1500505"/>
            <a:ext cx="8318500" cy="3300730"/>
          </a:xfrm>
          <a:prstGeom prst="rect">
            <a:avLst/>
          </a:prstGeom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482940" y="189362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户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4225380" y="189362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迎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4825455" y="189362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扑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6443435" y="189362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垂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7784555" y="189362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含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1218655" y="318839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失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4225380" y="3188390"/>
            <a:ext cx="120396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帮助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525235" y="409453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室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2042885" y="4094535"/>
            <a:ext cx="120396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容易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4" name="矩形 13"/>
          <p:cNvSpPr/>
          <p:nvPr/>
        </p:nvSpPr>
        <p:spPr>
          <a:xfrm>
            <a:off x="7441020" y="340619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杏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5" name="矩形 14"/>
          <p:cNvSpPr/>
          <p:nvPr/>
        </p:nvSpPr>
        <p:spPr>
          <a:xfrm>
            <a:off x="3717380" y="411295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特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流程图: 延期 18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多音字组词</a:t>
              </a:r>
            </a:p>
          </p:txBody>
        </p:sp>
      </p:grpSp>
      <p:sp>
        <p:nvSpPr>
          <p:cNvPr id="12291" name="TextBox 13"/>
          <p:cNvSpPr txBox="1"/>
          <p:nvPr/>
        </p:nvSpPr>
        <p:spPr>
          <a:xfrm>
            <a:off x="1330325" y="1870075"/>
            <a:ext cx="569913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行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1854200" y="1654175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2293" name="TextBox 13"/>
          <p:cNvSpPr txBox="1"/>
          <p:nvPr/>
        </p:nvSpPr>
        <p:spPr>
          <a:xfrm>
            <a:off x="1330325" y="3479800"/>
            <a:ext cx="569913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得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1855788" y="3248025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2295" name="TextBox 13"/>
          <p:cNvSpPr txBox="1"/>
          <p:nvPr/>
        </p:nvSpPr>
        <p:spPr>
          <a:xfrm>
            <a:off x="5864225" y="1906588"/>
            <a:ext cx="569913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泊</a:t>
            </a:r>
          </a:p>
        </p:txBody>
      </p:sp>
      <p:sp>
        <p:nvSpPr>
          <p:cNvPr id="22" name="左大括号 21"/>
          <p:cNvSpPr/>
          <p:nvPr/>
        </p:nvSpPr>
        <p:spPr>
          <a:xfrm>
            <a:off x="6389688" y="1658938"/>
            <a:ext cx="166688" cy="949325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2297" name="TextBox 13"/>
          <p:cNvSpPr txBox="1"/>
          <p:nvPr/>
        </p:nvSpPr>
        <p:spPr>
          <a:xfrm>
            <a:off x="5864225" y="3514725"/>
            <a:ext cx="569913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都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6389688" y="3282950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2299" name="文本框 99"/>
          <p:cNvSpPr txBox="1"/>
          <p:nvPr/>
        </p:nvSpPr>
        <p:spPr>
          <a:xfrm>
            <a:off x="1873250" y="1384300"/>
            <a:ext cx="24939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xíng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2300" name="文本框 6"/>
          <p:cNvSpPr txBox="1"/>
          <p:nvPr/>
        </p:nvSpPr>
        <p:spPr>
          <a:xfrm>
            <a:off x="1698625" y="2317750"/>
            <a:ext cx="23939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háng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2301" name="文本框 7"/>
          <p:cNvSpPr txBox="1"/>
          <p:nvPr/>
        </p:nvSpPr>
        <p:spPr>
          <a:xfrm>
            <a:off x="6556375" y="1384300"/>
            <a:ext cx="20875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bó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2302" name="文本框 9"/>
          <p:cNvSpPr txBox="1"/>
          <p:nvPr/>
        </p:nvSpPr>
        <p:spPr>
          <a:xfrm>
            <a:off x="6569075" y="2317750"/>
            <a:ext cx="21812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pō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2303" name="文本框 10"/>
          <p:cNvSpPr txBox="1"/>
          <p:nvPr/>
        </p:nvSpPr>
        <p:spPr>
          <a:xfrm>
            <a:off x="1855788" y="2994025"/>
            <a:ext cx="21923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dé </a:t>
            </a:r>
            <a:r>
              <a:rPr lang="zh-CN" altLang="zh-CN" sz="2400" b="1">
                <a:latin typeface="宋体" panose="02010600030101010101" pitchFamily="2" charset="-122"/>
              </a:rPr>
              <a:t>(     )  </a:t>
            </a:r>
          </a:p>
        </p:txBody>
      </p:sp>
      <p:sp>
        <p:nvSpPr>
          <p:cNvPr id="12304" name="文本框 11"/>
          <p:cNvSpPr txBox="1"/>
          <p:nvPr/>
        </p:nvSpPr>
        <p:spPr>
          <a:xfrm>
            <a:off x="2022475" y="4002088"/>
            <a:ext cx="21939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děi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2305" name="文本框 100"/>
          <p:cNvSpPr txBox="1"/>
          <p:nvPr/>
        </p:nvSpPr>
        <p:spPr>
          <a:xfrm>
            <a:off x="6261100" y="3019425"/>
            <a:ext cx="2382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dōu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2306" name="文本框 13"/>
          <p:cNvSpPr txBox="1"/>
          <p:nvPr/>
        </p:nvSpPr>
        <p:spPr>
          <a:xfrm>
            <a:off x="6556375" y="4037013"/>
            <a:ext cx="2076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dū</a:t>
            </a:r>
            <a:r>
              <a:rPr lang="zh-CN" altLang="zh-CN" sz="2400" b="1">
                <a:latin typeface="宋体" panose="02010600030101010101" pitchFamily="2" charset="-122"/>
              </a:rPr>
              <a:t>(     ) 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798763" y="1409700"/>
            <a:ext cx="7953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步行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81313" y="2328863"/>
            <a:ext cx="10302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银行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74925" y="3008313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心得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19375" y="4041775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就得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75488" y="1427163"/>
            <a:ext cx="7953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漂泊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85013" y="2336800"/>
            <a:ext cx="7953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湖泊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242175" y="3054350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都是</a:t>
            </a:r>
            <a:endParaRPr lang="zh-CN" altLang="zh-CN" sz="2400" b="1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54850" y="4052888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首都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3.01.14"/>
  <p:tag name="AS_TITLE" val="Aspose.Slides for .NET 4.0 Client Profile"/>
  <p:tag name="AS_VERSION" val="23.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154</Paragraphs>
  <Slides>20</Slides>
  <Notes>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3">
      <vt:lpstr>Arial</vt:lpstr>
      <vt:lpstr>Impact</vt:lpstr>
      <vt:lpstr>微软雅黑</vt:lpstr>
      <vt:lpstr>Times New Roman</vt:lpstr>
      <vt:lpstr>黑体</vt:lpstr>
      <vt:lpstr>Calibri</vt:lpstr>
      <vt:lpstr>Lato</vt:lpstr>
      <vt:lpstr>Open Sans</vt:lpstr>
      <vt:lpstr>楷体</vt:lpstr>
      <vt:lpstr>宋体</vt:lpstr>
      <vt:lpstr>方正姚体</vt:lpstr>
      <vt:lpstr>Malgun Gothic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3588.pptx</dc:title>
  <cp:revision>168</cp:revision>
  <dcterms:created xsi:type="dcterms:W3CDTF">2017-03-17T02:28:00Z</dcterms:created>
  <dcterms:modified xsi:type="dcterms:W3CDTF">2023-02-26T13:21:24Z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2052-11.1.0.9175</vt:lpwstr>
  </property>
</Properties>
</file>